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10" r:id="rId2"/>
    <p:sldId id="367" r:id="rId3"/>
    <p:sldId id="392" r:id="rId4"/>
    <p:sldId id="395" r:id="rId5"/>
    <p:sldId id="411" r:id="rId6"/>
    <p:sldId id="393" r:id="rId7"/>
    <p:sldId id="412" r:id="rId8"/>
    <p:sldId id="394" r:id="rId9"/>
    <p:sldId id="413" r:id="rId10"/>
    <p:sldId id="414" r:id="rId11"/>
    <p:sldId id="398" r:id="rId12"/>
    <p:sldId id="416" r:id="rId13"/>
    <p:sldId id="415" r:id="rId14"/>
    <p:sldId id="417" r:id="rId15"/>
    <p:sldId id="419" r:id="rId16"/>
    <p:sldId id="418" r:id="rId17"/>
    <p:sldId id="420" r:id="rId18"/>
    <p:sldId id="409" r:id="rId19"/>
    <p:sldId id="396" r:id="rId20"/>
    <p:sldId id="421" r:id="rId21"/>
    <p:sldId id="399" r:id="rId22"/>
    <p:sldId id="397" r:id="rId23"/>
    <p:sldId id="422" r:id="rId24"/>
    <p:sldId id="431" r:id="rId25"/>
    <p:sldId id="424" r:id="rId26"/>
    <p:sldId id="430" r:id="rId27"/>
    <p:sldId id="423" r:id="rId28"/>
    <p:sldId id="400" r:id="rId29"/>
    <p:sldId id="401" r:id="rId30"/>
    <p:sldId id="402" r:id="rId31"/>
    <p:sldId id="403" r:id="rId32"/>
    <p:sldId id="404" r:id="rId33"/>
    <p:sldId id="405" r:id="rId34"/>
    <p:sldId id="407" r:id="rId35"/>
    <p:sldId id="406" r:id="rId36"/>
    <p:sldId id="425" r:id="rId37"/>
    <p:sldId id="408" r:id="rId38"/>
    <p:sldId id="426" r:id="rId39"/>
    <p:sldId id="428" r:id="rId40"/>
    <p:sldId id="427" r:id="rId41"/>
    <p:sldId id="429" r:id="rId42"/>
    <p:sldId id="434" r:id="rId43"/>
    <p:sldId id="33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 autoAdjust="0"/>
    <p:restoredTop sz="89428" autoAdjust="0"/>
  </p:normalViewPr>
  <p:slideViewPr>
    <p:cSldViewPr snapToGrid="0">
      <p:cViewPr varScale="1">
        <p:scale>
          <a:sx n="96" d="100"/>
          <a:sy n="96" d="100"/>
        </p:scale>
        <p:origin x="474" y="90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21:04:17.0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 0,'4920'-33'0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1T21:21:13.4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0,'2130'0,"-2069"3,65 11,45 3,772-16,-455-3,1092 2,-1552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1T21:34:13.0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0,'357'17,"-195"-5,198-10,-162-5,749 3,-776 11,-119-5,0-3,99-5,406-16,-415 18,-118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B10C6-7A1D-4F8B-A8DD-E3FCF8F0D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23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2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The expressions on the right-hand side are known as binomial expansions and the coefficients are known as binomial coefficients.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In the next example, we will use this integral to calculate a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9E32-4229-05A3-9FC9-18BB263C8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756C3-838C-9F24-9886-83BE4A0BA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A48AF-1DFE-7831-D7C2-627F83B4C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In this section we examine parametric equations and their graphs. In the two-dimensional coordinate system, parametric equations are useful for describing curves that are not necessarily functions. The parameter is an independent variable that both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x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and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depend on, and as the parameter increases, the values of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x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and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trace out a path along a plane curve. For example, if the parameter is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t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(a common choice), then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t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might represent time. Then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x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and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are defined as functions of time, and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( 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(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t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), 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y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(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t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) )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can describe the position in the plane of a given object as it moves along a curved path.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965A-2DD2-DB8F-B081-3D5C73FCC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To better understand the graph of a curve represented parametrically, it is useful to rewrite the two equations as a single equation relating the variables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x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and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y.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So far we have seen the method of eliminating the parameter, assuming we know a set of parametric equations that describe a plane curve. What if we would like to start with the equation of a curve and determine a pair of parametric equations for that curve? This is certainly possible, and in fact it is possible to do so in many different ways for a given curve. The process is known as </a:t>
            </a:r>
            <a:r>
              <a:rPr lang="en-US" b="1" i="0" dirty="0">
                <a:solidFill>
                  <a:srgbClr val="424242"/>
                </a:solidFill>
                <a:effectLst/>
                <a:latin typeface="Neue Helvetica W01"/>
              </a:rPr>
              <a:t>parameterization of a curve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53E4-37C9-CEE4-DAE2-219F9E6E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56BB5-839A-2982-0DB6-4995E69D7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94432C-B748-C95E-6FC1-1C94E5CDE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Now that we have introduced the concept of a parameterized curve, our next step is to learn how to work with this concept in the context of calculus. For example, if we know a parameterization of a given curve, is it possible to calculate the slope of a tangent line to the curve? How about the arc length of the curve? Or the area under the curve?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7A6B-0FAC-0F5C-BA56-3CBDD9EF2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B10C6-7A1D-4F8B-A8DD-E3FCF8F0D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3qsidj1kq5" TargetMode="External"/><Relationship Id="rId2" Type="http://schemas.openxmlformats.org/officeDocument/2006/relationships/hyperlink" Target="https://www.geogebra.org/m/QeQ9aA5e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p6o4wxfgsz" TargetMode="External"/><Relationship Id="rId2" Type="http://schemas.openxmlformats.org/officeDocument/2006/relationships/hyperlink" Target="https://www.geogebra.org/m/hbkcjbmh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B8A4C-5382-F007-8372-C2364FECE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9944AED-0E5F-2CAB-C589-A515DD86F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4D29F271-A39A-04E5-52B8-31E3239CD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97781-A832-6EF3-7318-2CEC0B608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Chapter 6 </a:t>
            </a:r>
            <a:br>
              <a:rPr lang="en-US" dirty="0"/>
            </a:br>
            <a:r>
              <a:rPr lang="en-US" dirty="0"/>
              <a:t>power series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9C3FC084-5FFE-C3D7-0367-1EADF7D60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E78F5B54-ECC4-22A0-541D-45A7E825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B5682-13C5-A5F1-B957-A990217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0524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36736-4C41-4D6C-20FF-E977383A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FDABC-757F-1EBE-F75A-5F116E28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7" y="1184978"/>
            <a:ext cx="10451939" cy="3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33C44-421B-611A-1E49-2C51347D7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D48E6A-1062-B9B0-9167-2192CC4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73A9D-D021-DFE3-0511-A56376E2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696"/>
            <a:ext cx="115538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EBFAD-81CA-C200-7DE0-20878DB6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29C713-4C3B-B408-DD5A-F2A23E0A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B5C0C-1E2D-F5FC-5723-662934C4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338" y="0"/>
            <a:ext cx="11506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35075-8773-482F-14E7-B6FE7622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D4BEF-1FB1-EFEE-66AF-D9E752DF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7" y="1260851"/>
            <a:ext cx="10674626" cy="16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AB1E1A-A42E-DF12-2CF6-AF563439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A991F-5D9D-CE3C-60D3-9063F3EA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5756C-D852-D411-2C78-5EB68D13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2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77D75-0A80-F5B5-E28D-C2E447F3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BE9F6-F9C6-DE2C-029D-627D177B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0" y="217874"/>
            <a:ext cx="10871401" cy="1700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4B4B5-B9E8-F727-1761-65C0CBF53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48" y="2025824"/>
            <a:ext cx="398145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1E549-B810-F9AE-EF13-D3C53D0A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843" y="2323974"/>
            <a:ext cx="5418719" cy="25210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1FEAEE-6CE1-8685-9DA0-96282C6EEEB8}"/>
                  </a:ext>
                </a:extLst>
              </p14:cNvPr>
              <p14:cNvContentPartPr/>
              <p14:nvPr/>
            </p14:nvContentPartPr>
            <p14:xfrm>
              <a:off x="2268150" y="1099235"/>
              <a:ext cx="1771560" cy="12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1FEAEE-6CE1-8685-9DA0-96282C6EEE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150" y="1027235"/>
                <a:ext cx="1843200" cy="1558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6DC126F-F0F4-F6FF-147D-EF66D0F07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21" y="3352707"/>
            <a:ext cx="5391150" cy="57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C78D1-5183-9F5C-1FD6-7F56B078B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68" y="3968580"/>
            <a:ext cx="5667375" cy="590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3DC43A-ADE5-E8AB-A509-CBB8720C20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086" y="4533968"/>
            <a:ext cx="29241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84973-3ABA-52B9-79A5-A1A211C8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FF031-8E9C-A406-2ECA-44C43FC0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6AD6F-7D4F-4A7E-BA24-1146FE4C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2D1758-EB16-C7CF-0B41-6B28F3EE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B7D9F-5E0E-4C81-6549-AC2F56A1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09" y="1431697"/>
            <a:ext cx="11184581" cy="2463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C9F4A-E892-D1C2-FAA9-9B9C2E17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937" y="3548167"/>
            <a:ext cx="70008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F7A6-E81B-FF65-F477-0665E51A2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E68B705D-81D7-77D7-22A0-6488D0160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B1969-42C1-0782-13E0-E722C295C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Parametric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85F94-6CF9-27AE-21BE-A32D53206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7.1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EB9CA-0278-CE49-B218-B78990BA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24203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9E39-EF25-6A0D-4651-FE9E85E3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F74528-05C6-0185-7A01-F48D921F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A34DB-9509-7AC1-47F7-62AF523E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9" y="1273216"/>
            <a:ext cx="11331001" cy="35725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2D3D3D-8AB1-C41F-C99B-121C48255909}"/>
                  </a:ext>
                </a:extLst>
              </p14:cNvPr>
              <p14:cNvContentPartPr/>
              <p14:nvPr/>
            </p14:nvContentPartPr>
            <p14:xfrm>
              <a:off x="2001750" y="3749915"/>
              <a:ext cx="1990080" cy="1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2D3D3D-8AB1-C41F-C99B-121C482559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110" y="3677915"/>
                <a:ext cx="206172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29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0C24-5279-893B-6C8D-378CB39B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2EA97AB1-B513-49DB-5072-09E81CF9A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D44EA-00D2-09E5-02F0-48480A16D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Working with Taylor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4CF61-FAF6-110B-7114-6F39881B1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6.4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BF2F0-86E4-A73C-3BDA-AC6A488B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73547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A3BE8-CB19-8FA8-A7A5-0F4382FCF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CEFB8D-1C60-D933-1526-6DE89DB6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04EEB-A913-7161-BCCE-F7E1CFC2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538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8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682C3-CC0E-CF56-3556-BDC817A6C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76D4E7-3377-15A7-B51B-74FD2158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142E5-5516-AEFC-226E-E2DD4A4D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633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4AF14-17EB-D676-CA9E-F5C803243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8495BC-DCA6-557D-47A5-9DEC69EE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8D394-7444-D4CA-3D13-A5267E18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01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73D0B4-D316-BD02-7C4B-41196032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B31DC-27AF-1284-83FB-6969B780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2" y="229430"/>
            <a:ext cx="11207416" cy="3013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09A9A-4A37-94E6-EE70-DCA86050C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3243412"/>
            <a:ext cx="8915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0CD99B-DD3E-A149-941E-0548474B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806EF-7ABA-1B1F-DF97-4A0FC11EA8E9}"/>
              </a:ext>
            </a:extLst>
          </p:cNvPr>
          <p:cNvSpPr txBox="1"/>
          <p:nvPr/>
        </p:nvSpPr>
        <p:spPr>
          <a:xfrm>
            <a:off x="2422663" y="1305342"/>
            <a:ext cx="70095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Applets for Cycloids</a:t>
            </a:r>
          </a:p>
          <a:p>
            <a:endParaRPr lang="en-US" sz="4400" b="1" dirty="0"/>
          </a:p>
          <a:p>
            <a:r>
              <a:rPr lang="en-US" sz="4400" b="1" dirty="0">
                <a:hlinkClick r:id="rId2"/>
              </a:rPr>
              <a:t>https://www.geogebra.org/m/QeQ9aA5e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b="1" dirty="0">
                <a:hlinkClick r:id="rId3"/>
              </a:rPr>
              <a:t>https://www.desmos.com/calculator/3qsidj1kq5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01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6AECDE-9C56-07FE-B699-88D29F52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F241E-4ADA-C1AE-7B88-795A450B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8" y="427781"/>
            <a:ext cx="11184421" cy="1422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1C21D-2D46-FE30-CCC3-DA8CD15C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98" y="1850128"/>
            <a:ext cx="5827643" cy="41240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604669-E81E-B2AE-A124-4473176C6451}"/>
                  </a:ext>
                </a:extLst>
              </p14:cNvPr>
              <p14:cNvContentPartPr/>
              <p14:nvPr/>
            </p14:nvContentPartPr>
            <p14:xfrm>
              <a:off x="506489" y="1609873"/>
              <a:ext cx="1142640" cy="1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604669-E81E-B2AE-A124-4473176C64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49" y="1537873"/>
                <a:ext cx="121428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64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D979ED-2C91-EEEA-7C58-4B43D6F5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D580A-0E10-DE2B-8373-0C090B262196}"/>
              </a:ext>
            </a:extLst>
          </p:cNvPr>
          <p:cNvSpPr txBox="1"/>
          <p:nvPr/>
        </p:nvSpPr>
        <p:spPr>
          <a:xfrm>
            <a:off x="2442541" y="2797073"/>
            <a:ext cx="73773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hlinkClick r:id="rId2"/>
              </a:rPr>
              <a:t>https://www.geogebra.org/m/hbkcjbmh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b="1" dirty="0">
                <a:hlinkClick r:id="rId3"/>
              </a:rPr>
              <a:t>https://www.desmos.com/calculator/p6o4wxfgsz</a:t>
            </a:r>
            <a:endParaRPr lang="en-US" sz="4400" b="1" dirty="0"/>
          </a:p>
          <a:p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ACA85-0D98-59D8-2D52-10CBFD7ED000}"/>
              </a:ext>
            </a:extLst>
          </p:cNvPr>
          <p:cNvSpPr txBox="1"/>
          <p:nvPr/>
        </p:nvSpPr>
        <p:spPr>
          <a:xfrm>
            <a:off x="1878496" y="1361661"/>
            <a:ext cx="4077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Applets for Hypocycloids</a:t>
            </a:r>
          </a:p>
        </p:txBody>
      </p:sp>
    </p:spTree>
    <p:extLst>
      <p:ext uri="{BB962C8B-B14F-4D97-AF65-F5344CB8AC3E}">
        <p14:creationId xmlns:p14="http://schemas.microsoft.com/office/powerpoint/2010/main" val="216176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62F7BF-A51B-C110-5B9E-12AE7859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2F8E4-3FA0-9A72-037B-C804AC20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15" y="747291"/>
            <a:ext cx="61341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F2CAB-1176-5434-04B3-4E2B30024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65" y="1351486"/>
            <a:ext cx="4876800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BF387-191F-DF04-0C09-1F3A8CEF2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2834109"/>
            <a:ext cx="7715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949E-46F0-428D-4CBB-B451AED0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0A24533-D6D3-DA8D-9B69-0E4E4443D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789BEA-3878-FA0D-69EB-DE0938E3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Calculus of Parametric Curves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24A85-21AF-8A76-40FF-CF3EF8582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7.2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5511F-DE7E-1AE6-C102-7625AF28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9412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11D5-A5EF-1F6C-7EBD-F63E7F81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20A6B7-63D1-0F76-CB9A-0C759BAF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766E0-CE47-723A-6387-CBC83F1A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7" y="1255331"/>
            <a:ext cx="11449726" cy="3813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3B7D3-3B0E-FD71-9E15-9D955F85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023" y="3738623"/>
            <a:ext cx="1409700" cy="8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F2D9BF-3C47-07F1-6F87-AA8081BC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8B19E-1D96-9DCB-1A29-3EBF8390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72560"/>
            <a:ext cx="109347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1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D2127-3809-25AF-DB49-95D498AB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5A29A4-D7CB-FCA5-9118-7BD31285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EE7F7-0C64-64A0-690D-BD321E7E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6" y="847284"/>
            <a:ext cx="10814188" cy="45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9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3BCE3-0052-5BE8-CA1B-F3FF0EF22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C09E34-8EE2-5166-74E9-BB56526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57C87-E2CF-5800-565E-D468A68B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5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FEBB5-68C6-DF6A-7955-AA30B1C9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F53573-7D15-F54B-019D-EFE58D20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E0F4F-64DF-7A57-1CF7-EBEA50D0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01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58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3A55D-736A-DBBF-F28A-9D17C3600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81261F-F571-7463-E96A-E5813CE1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EAB07-534A-E7DE-5F1A-D55FC43B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7737"/>
            <a:ext cx="112776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2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38E33-E6F5-7729-391B-78BF409CF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78DC1-C668-5D4E-207D-BCA98DFF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8FC2A-066C-87D8-5DA1-E64E1925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7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B0818-E623-61C3-C82B-67599A24B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C481F6-89AA-CB0F-DA4C-C10BD4B4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16A6-687F-620F-9584-E90F5548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0" y="637139"/>
            <a:ext cx="9239250" cy="733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D3E05D-1203-9276-7245-6EA09E864249}"/>
              </a:ext>
            </a:extLst>
          </p:cNvPr>
          <p:cNvSpPr txBox="1"/>
          <p:nvPr/>
        </p:nvSpPr>
        <p:spPr>
          <a:xfrm>
            <a:off x="2574235" y="2345635"/>
            <a:ext cx="6452980" cy="171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4400" i="0" dirty="0">
                <a:solidFill>
                  <a:srgbClr val="333333"/>
                </a:solidFill>
                <a:effectLst/>
                <a:latin typeface="Neue Helvetica W01"/>
              </a:rPr>
              <a:t>Area</a:t>
            </a: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algn="l">
              <a:lnSpc>
                <a:spcPts val="1725"/>
              </a:lnSpc>
            </a:pPr>
            <a:r>
              <a:rPr lang="en-US" sz="4400" i="0" dirty="0">
                <a:solidFill>
                  <a:srgbClr val="333333"/>
                </a:solidFill>
                <a:effectLst/>
                <a:latin typeface="Neue Helvetica W01"/>
              </a:rPr>
              <a:t> </a:t>
            </a: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Neue Helvetica W01"/>
              </a:rPr>
              <a:t>Arc Length</a:t>
            </a: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4400" i="0" dirty="0">
                <a:solidFill>
                  <a:srgbClr val="333333"/>
                </a:solidFill>
                <a:effectLst/>
                <a:latin typeface="Neue Helvetica W01"/>
              </a:rPr>
              <a:t>Surface Area</a:t>
            </a:r>
          </a:p>
        </p:txBody>
      </p:sp>
    </p:spTree>
    <p:extLst>
      <p:ext uri="{BB962C8B-B14F-4D97-AF65-F5344CB8AC3E}">
        <p14:creationId xmlns:p14="http://schemas.microsoft.com/office/powerpoint/2010/main" val="1087176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ECC5C-8E80-A687-B127-986FE46F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8BB8-47DB-5AA9-0DD8-0C2335EF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4" y="915028"/>
            <a:ext cx="10847292" cy="4371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1C9D3-1586-97DB-6B4E-311FCBAD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317" y="4025762"/>
            <a:ext cx="1143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9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20ACA-BBD8-F980-C2A7-34A4B729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0B047-523F-09B5-81E4-B8541007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6E844-EAD4-2B73-7E5A-578C2F6D6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919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8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7DC43F-94A4-B872-79BE-0ECDF9EF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B8346-4D9A-6916-78D5-176729F3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7237"/>
            <a:ext cx="12039600" cy="534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3065AF-3A6B-D57E-315F-82C6221B5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396" y="4552535"/>
            <a:ext cx="1143000" cy="9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6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09EA5-88F2-5BC3-6B00-F34623C0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219A4B-110D-4788-EA37-E368DD30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1784A-F323-2BDE-797E-273350F3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3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1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EC6F8-07D2-B71C-098D-C3FBE8C5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ED871-BF24-2858-7DA3-6DB7F6EB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41" y="1498116"/>
            <a:ext cx="3427468" cy="121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EF1DB-EC95-A9E0-A597-20ADB3475474}"/>
              </a:ext>
            </a:extLst>
          </p:cNvPr>
          <p:cNvSpPr txBox="1"/>
          <p:nvPr/>
        </p:nvSpPr>
        <p:spPr>
          <a:xfrm>
            <a:off x="1150454" y="908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424242"/>
                </a:solidFill>
                <a:effectLst/>
                <a:latin typeface="Neue Helvetica W01"/>
              </a:rPr>
              <a:t>Binomial Coefficient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12D10-8827-69FE-5F0E-8A6AFB22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68" y="3429000"/>
            <a:ext cx="8911053" cy="21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0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B10C12-9D1B-19B0-E755-64C8256D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789EB-03C3-56CA-580C-D2F7E1A1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94" y="506273"/>
            <a:ext cx="9531419" cy="590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8C32E-41F5-2280-42FD-CDF70469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530275"/>
            <a:ext cx="4533900" cy="11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07F9F-B26C-35C1-4F62-7A214836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4" y="1350375"/>
            <a:ext cx="11276920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2DA5A-179B-4F94-99C8-771351542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94" y="3597969"/>
            <a:ext cx="84486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6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3C678-32C1-AAAF-76EB-DC29CD6B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969D8-66BB-E63C-1653-1E3FA1C1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5E05F-5C76-6E35-F17A-E4CC4526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52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7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DF5F3-14C6-F1CB-B100-A27B00B8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EFD65C-8F26-4DE8-44EE-5FC76772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07CB2-B18E-F1AF-F84E-28F3D366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0" y="637139"/>
            <a:ext cx="9239250" cy="733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09A2B-F917-1FC5-0561-2C594EEC2873}"/>
              </a:ext>
            </a:extLst>
          </p:cNvPr>
          <p:cNvSpPr txBox="1"/>
          <p:nvPr/>
        </p:nvSpPr>
        <p:spPr>
          <a:xfrm>
            <a:off x="2574235" y="2345635"/>
            <a:ext cx="6452980" cy="2584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4400" i="0" dirty="0">
                <a:solidFill>
                  <a:srgbClr val="333333"/>
                </a:solidFill>
                <a:effectLst/>
                <a:latin typeface="Neue Helvetica W01"/>
              </a:rPr>
              <a:t>Area</a:t>
            </a: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algn="l">
              <a:lnSpc>
                <a:spcPts val="1725"/>
              </a:lnSpc>
            </a:pPr>
            <a:r>
              <a:rPr lang="en-US" sz="4400" i="0" dirty="0">
                <a:solidFill>
                  <a:srgbClr val="333333"/>
                </a:solidFill>
                <a:effectLst/>
                <a:latin typeface="Neue Helvetica W01"/>
              </a:rPr>
              <a:t> </a:t>
            </a: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Neue Helvetica W01"/>
              </a:rPr>
              <a:t>Arc Length</a:t>
            </a: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333333"/>
              </a:solidFill>
              <a:latin typeface="Neue Helvetica W01"/>
            </a:endParaRPr>
          </a:p>
          <a:p>
            <a:pPr marL="457200" indent="-45720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4400" i="0" dirty="0">
                <a:solidFill>
                  <a:srgbClr val="333333"/>
                </a:solidFill>
                <a:effectLst/>
                <a:latin typeface="Neue Helvetica W01"/>
              </a:rPr>
              <a:t>Surface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CFE25-363A-C493-71D3-3067802FD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921359"/>
            <a:ext cx="2266950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49EFA-A3D1-6799-4630-86447383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545" y="2796404"/>
            <a:ext cx="3781425" cy="1000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D2CAE-D494-2B59-0F9C-D77E39F86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355" y="3967230"/>
            <a:ext cx="48291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8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1A8A36-14F3-E342-633E-E932BBCE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F69AE-54FF-E077-33E3-36C9780E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2493183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C7F89E-DD4A-8B11-B9E3-C16F698B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BD6B9-768F-8D7D-AE49-28140E76E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9" y="1023837"/>
            <a:ext cx="11354781" cy="43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73D93-2DBF-A2BE-FEA7-ED403A67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917EE-999E-F283-E569-A504DDB3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2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809744-E9C7-F31A-1C7F-3F7FF97C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19149-E663-E799-9B8B-A9A5C1DA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47" y="236054"/>
            <a:ext cx="8865801" cy="658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3F9D6-278F-8A9F-C6E4-6E77F1BF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9" y="894522"/>
            <a:ext cx="8080721" cy="537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C5B07A-B12D-81FB-D96E-4C67020CF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47" y="6346867"/>
            <a:ext cx="4421999" cy="3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8467B-8631-030E-5C4F-146CE5B8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927651-DA4A-C72A-4EF8-903B7E8C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1FC12-2DB7-42DD-BA86-9617214D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919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25C22-B68E-267A-26E9-5F905A6E2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3DA5A-42EF-3438-648F-CF369292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59590-A895-F28A-41B1-CDEECF2E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919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861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14354</TotalTime>
  <Words>914</Words>
  <Application>Microsoft Office PowerPoint</Application>
  <PresentationFormat>Widescreen</PresentationFormat>
  <Paragraphs>93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MathJax_Main</vt:lpstr>
      <vt:lpstr>MathJax_Math-italic</vt:lpstr>
      <vt:lpstr>Neue Helvetica W01</vt:lpstr>
      <vt:lpstr>The Hand Bold</vt:lpstr>
      <vt:lpstr>The Serif Hand Black</vt:lpstr>
      <vt:lpstr>SketchyVTI</vt:lpstr>
      <vt:lpstr>Chapter 6  power series</vt:lpstr>
      <vt:lpstr>Working with Taylor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Calculus of Parametric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96</cp:revision>
  <dcterms:created xsi:type="dcterms:W3CDTF">2023-02-06T15:40:48Z</dcterms:created>
  <dcterms:modified xsi:type="dcterms:W3CDTF">2025-04-17T23:39:58Z</dcterms:modified>
</cp:coreProperties>
</file>