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91" r:id="rId2"/>
    <p:sldId id="367" r:id="rId3"/>
    <p:sldId id="392" r:id="rId4"/>
    <p:sldId id="395" r:id="rId5"/>
    <p:sldId id="413" r:id="rId6"/>
    <p:sldId id="414" r:id="rId7"/>
    <p:sldId id="415" r:id="rId8"/>
    <p:sldId id="393" r:id="rId9"/>
    <p:sldId id="411" r:id="rId10"/>
    <p:sldId id="394" r:id="rId11"/>
    <p:sldId id="410" r:id="rId12"/>
    <p:sldId id="409" r:id="rId13"/>
    <p:sldId id="396" r:id="rId14"/>
    <p:sldId id="398" r:id="rId15"/>
    <p:sldId id="399" r:id="rId16"/>
    <p:sldId id="416" r:id="rId17"/>
    <p:sldId id="397" r:id="rId18"/>
    <p:sldId id="417" r:id="rId19"/>
    <p:sldId id="418" r:id="rId20"/>
    <p:sldId id="403" r:id="rId21"/>
    <p:sldId id="419" r:id="rId22"/>
    <p:sldId id="401" r:id="rId23"/>
    <p:sldId id="420" r:id="rId24"/>
    <p:sldId id="402" r:id="rId25"/>
    <p:sldId id="421" r:id="rId26"/>
    <p:sldId id="405" r:id="rId27"/>
    <p:sldId id="406" r:id="rId28"/>
    <p:sldId id="407" r:id="rId29"/>
    <p:sldId id="404" r:id="rId30"/>
    <p:sldId id="426" r:id="rId31"/>
    <p:sldId id="408" r:id="rId32"/>
    <p:sldId id="424" r:id="rId33"/>
    <p:sldId id="422" r:id="rId34"/>
    <p:sldId id="423" r:id="rId35"/>
    <p:sldId id="425" r:id="rId36"/>
    <p:sldId id="427" r:id="rId37"/>
    <p:sldId id="33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7" autoAdjust="0"/>
    <p:restoredTop sz="89428" autoAdjust="0"/>
  </p:normalViewPr>
  <p:slideViewPr>
    <p:cSldViewPr snapToGrid="0">
      <p:cViewPr varScale="1">
        <p:scale>
          <a:sx n="87" d="100"/>
          <a:sy n="87" d="100"/>
        </p:scale>
        <p:origin x="120" y="288"/>
      </p:cViewPr>
      <p:guideLst/>
    </p:cSldViewPr>
  </p:slideViewPr>
  <p:outlineViewPr>
    <p:cViewPr>
      <p:scale>
        <a:sx n="33" d="100"/>
        <a:sy n="33" d="100"/>
      </p:scale>
      <p:origin x="0" y="-10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18T18:29:30.14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30,'1050'0,"-1030"-1,1-2,38-8,-38 6,1 1,28-1,4 4,-30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18T18:29:32.67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8:29:41.5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0,'1905'55'0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18T18:29:46.2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2,'1288'0,"-1094"14,0 1,490-16,-476-14,-2 0,1741 17,-1730 12,7 1,-69-17,172 4,-213 11,-71-6,66 1,885-9,-972-1,0 0,0-2,-1 0,36-13,-33 10,0 0,0 2,34-4,-34 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8:29:59.28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 0,'2182'55'0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18:30:10.911"/>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 0,'1407'29'0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18T18:30:49.90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56,'4'3,"0"0,0 0,0 0,1-1,-1 0,1 0,0 0,-1 0,1-1,0 0,0 0,8 1,66 1,-57-4,2710 3,-1289-5,2532 3,-3962-1,0 0,0-2,0 1,0-2,-1 0,22-9,-21 7,1 1,1 0,-1 1,0 1,18-3,-5 5,113-14,-103 10,64-1,-78 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18T18:30:53.11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3,'256'-2,"277"5,-364 11,44 0,1024-15,-1036-13,-33 1,786 9,-491 7,3654-3,-4093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3D5E1-EFBE-4824-A8EE-F840F2360E88}"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B10C6-7A1D-4F8B-A8DD-E3FCF8F0D880}" type="slidenum">
              <a:rPr lang="en-US" smtClean="0"/>
              <a:t>‹#›</a:t>
            </a:fld>
            <a:endParaRPr lang="en-US"/>
          </a:p>
        </p:txBody>
      </p:sp>
    </p:spTree>
    <p:extLst>
      <p:ext uri="{BB962C8B-B14F-4D97-AF65-F5344CB8AC3E}">
        <p14:creationId xmlns:p14="http://schemas.microsoft.com/office/powerpoint/2010/main" val="323783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penstax.org/books/calculus-volume-2/pages/6-2-properties-of-power-series#fs-id116702377737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1</a:t>
            </a:fld>
            <a:endParaRPr lang="en-US"/>
          </a:p>
        </p:txBody>
      </p:sp>
    </p:spTree>
    <p:extLst>
      <p:ext uri="{BB962C8B-B14F-4D97-AF65-F5344CB8AC3E}">
        <p14:creationId xmlns:p14="http://schemas.microsoft.com/office/powerpoint/2010/main" val="94223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The proof follows directly from </a:t>
            </a:r>
            <a:r>
              <a:rPr lang="en-US" b="0" i="0" u="sng" dirty="0">
                <a:solidFill>
                  <a:srgbClr val="026AA1"/>
                </a:solidFill>
                <a:effectLst/>
                <a:latin typeface="Neue Helvetica W01"/>
                <a:hlinkClick r:id="rId3"/>
              </a:rPr>
              <a:t>Uniqueness of Power Series</a:t>
            </a:r>
            <a:r>
              <a:rPr lang="en-US" b="0" i="0" dirty="0">
                <a:solidFill>
                  <a:srgbClr val="424242"/>
                </a:solidFill>
                <a:effectLst/>
                <a:latin typeface="Neue Helvetica W01"/>
              </a:rPr>
              <a:t>. To determine if a Taylor series converges, we need to look at its sequence of partial sums. These partial sums are finite polynomials, known as </a:t>
            </a:r>
            <a:r>
              <a:rPr lang="en-US" b="1" i="0" dirty="0">
                <a:solidFill>
                  <a:srgbClr val="424242"/>
                </a:solidFill>
                <a:effectLst/>
                <a:latin typeface="Neue Helvetica W01"/>
              </a:rPr>
              <a:t>Taylor polynomials</a:t>
            </a:r>
            <a:r>
              <a:rPr lang="en-US" b="0" i="0" dirty="0">
                <a:solidFill>
                  <a:srgbClr val="424242"/>
                </a:solidFill>
                <a:effectLst/>
                <a:latin typeface="Neue Helvetica W01"/>
              </a:rPr>
              <a:t>.</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26</a:t>
            </a:fld>
            <a:endParaRPr lang="en-US"/>
          </a:p>
        </p:txBody>
      </p:sp>
    </p:spTree>
    <p:extLst>
      <p:ext uri="{BB962C8B-B14F-4D97-AF65-F5344CB8AC3E}">
        <p14:creationId xmlns:p14="http://schemas.microsoft.com/office/powerpoint/2010/main" val="1492481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b="0" i="0" dirty="0">
                    <a:solidFill>
                      <a:srgbClr val="424242"/>
                    </a:solidFill>
                    <a:effectLst/>
                    <a:latin typeface="Neue Helvetica W01"/>
                  </a:rPr>
                  <a:t>We now state Taylor’s theorem, which provides the formal relationship between a function </a:t>
                </a:r>
                <a14:m>
                  <m:oMath xmlns:m="http://schemas.openxmlformats.org/officeDocument/2006/math">
                    <m:r>
                      <a:rPr lang="en-US" b="0" i="1" u="none" strike="noStrike" dirty="0" smtClean="0">
                        <a:solidFill>
                          <a:srgbClr val="424242"/>
                        </a:solidFill>
                        <a:effectLst/>
                        <a:latin typeface="Cambria Math" panose="02040503050406030204" pitchFamily="18" charset="0"/>
                      </a:rPr>
                      <m:t>𝑓</m:t>
                    </m:r>
                  </m:oMath>
                </a14:m>
                <a:r>
                  <a:rPr lang="en-US" b="0" i="0" dirty="0">
                    <a:solidFill>
                      <a:srgbClr val="424242"/>
                    </a:solidFill>
                    <a:effectLst/>
                    <a:latin typeface="Neue Helvetica W01"/>
                  </a:rPr>
                  <a:t> and its </a:t>
                </a:r>
                <a:r>
                  <a:rPr lang="en-US" b="0" i="1" dirty="0">
                    <a:solidFill>
                      <a:srgbClr val="424242"/>
                    </a:solidFill>
                    <a:effectLst/>
                    <a:latin typeface="Neue Helvetica W01"/>
                  </a:rPr>
                  <a:t>n</a:t>
                </a:r>
                <a:r>
                  <a:rPr lang="en-US" b="0" i="0" dirty="0">
                    <a:solidFill>
                      <a:srgbClr val="424242"/>
                    </a:solidFill>
                    <a:effectLst/>
                    <a:latin typeface="Neue Helvetica W01"/>
                  </a:rPr>
                  <a:t>th degree Taylor polynomial.</a:t>
                </a:r>
                <a:r>
                  <a:rPr lang="en-US" b="0" i="0" u="none" strike="noStrike" dirty="0">
                    <a:solidFill>
                      <a:srgbClr val="424242"/>
                    </a:solidFill>
                    <a:effectLst/>
                    <a:latin typeface="Neue Helvetica W01"/>
                  </a:rPr>
                  <a:t> </a:t>
                </a:r>
                <a:r>
                  <a:rPr lang="en-US" b="0" i="0" dirty="0">
                    <a:solidFill>
                      <a:srgbClr val="424242"/>
                    </a:solidFill>
                    <a:effectLst/>
                    <a:latin typeface="Neue Helvetica W01"/>
                  </a:rPr>
                  <a:t>This theorem allows us to bound the error when using a Taylor polynomial to approximate a function value, and will be important in proving that a Taylor series for </a:t>
                </a:r>
                <a14:m>
                  <m:oMath xmlns:m="http://schemas.openxmlformats.org/officeDocument/2006/math">
                    <m:r>
                      <a:rPr lang="en-US" b="0" i="1" u="none" strike="noStrike" dirty="0" smtClean="0">
                        <a:solidFill>
                          <a:srgbClr val="424242"/>
                        </a:solidFill>
                        <a:effectLst/>
                        <a:latin typeface="Cambria Math" panose="02040503050406030204" pitchFamily="18" charset="0"/>
                      </a:rPr>
                      <m:t>𝑓</m:t>
                    </m:r>
                    <m:r>
                      <a:rPr lang="en-US" b="0" i="1" dirty="0" smtClean="0">
                        <a:solidFill>
                          <a:srgbClr val="424242"/>
                        </a:solidFill>
                        <a:effectLst/>
                        <a:latin typeface="Cambria Math" panose="02040503050406030204" pitchFamily="18" charset="0"/>
                      </a:rPr>
                      <m:t> </m:t>
                    </m:r>
                  </m:oMath>
                </a14:m>
                <a:r>
                  <a:rPr lang="en-US" b="0" i="0" dirty="0">
                    <a:solidFill>
                      <a:srgbClr val="424242"/>
                    </a:solidFill>
                    <a:effectLst/>
                    <a:latin typeface="Neue Helvetica W01"/>
                  </a:rPr>
                  <a:t>converges to </a:t>
                </a:r>
                <a14:m>
                  <m:oMath xmlns:m="http://schemas.openxmlformats.org/officeDocument/2006/math">
                    <m:r>
                      <a:rPr lang="en-US" b="0" i="1" u="none" strike="noStrike" dirty="0" smtClean="0">
                        <a:solidFill>
                          <a:srgbClr val="424242"/>
                        </a:solidFill>
                        <a:effectLst/>
                        <a:latin typeface="Cambria Math" panose="02040503050406030204" pitchFamily="18" charset="0"/>
                      </a:rPr>
                      <m:t>𝑓</m:t>
                    </m:r>
                    <m:r>
                      <a:rPr lang="en-US" b="0" i="1" dirty="0" smtClean="0">
                        <a:solidFill>
                          <a:srgbClr val="424242"/>
                        </a:solidFill>
                        <a:effectLst/>
                        <a:latin typeface="Cambria Math" panose="02040503050406030204" pitchFamily="18" charset="0"/>
                      </a:rPr>
                      <m:t> </m:t>
                    </m:r>
                  </m:oMath>
                </a14:m>
                <a:r>
                  <a:rPr lang="en-US" b="0" i="0" u="none" strike="noStrike" dirty="0">
                    <a:solidFill>
                      <a:srgbClr val="424242"/>
                    </a:solidFill>
                    <a:effectLst/>
                    <a:latin typeface="MathJax_Main"/>
                  </a:rPr>
                  <a:t>.</a:t>
                </a:r>
                <a:br>
                  <a:rPr lang="en-US" dirty="0"/>
                </a:br>
                <a:endParaRPr lang="en-US" dirty="0"/>
              </a:p>
            </p:txBody>
          </p:sp>
        </mc:Choice>
        <mc:Fallback>
          <p:sp>
            <p:nvSpPr>
              <p:cNvPr id="3" name="Notes Placeholder 2"/>
              <p:cNvSpPr>
                <a:spLocks noGrp="1"/>
              </p:cNvSpPr>
              <p:nvPr>
                <p:ph type="body" idx="1"/>
              </p:nvPr>
            </p:nvSpPr>
            <p:spPr/>
            <p:txBody>
              <a:bodyPr/>
              <a:lstStyle/>
              <a:p>
                <a:r>
                  <a:rPr lang="en-US" b="0" i="0" dirty="0">
                    <a:solidFill>
                      <a:srgbClr val="424242"/>
                    </a:solidFill>
                    <a:effectLst/>
                    <a:latin typeface="Neue Helvetica W01"/>
                  </a:rPr>
                  <a:t>We now state Taylor’s theorem, which provides the formal relationship between a function </a:t>
                </a:r>
                <a:r>
                  <a:rPr lang="en-US" b="0" i="0" u="none" strike="noStrike" dirty="0">
                    <a:solidFill>
                      <a:srgbClr val="424242"/>
                    </a:solidFill>
                    <a:effectLst/>
                    <a:latin typeface="Cambria Math" panose="02040503050406030204" pitchFamily="18" charset="0"/>
                  </a:rPr>
                  <a:t>𝑓</a:t>
                </a:r>
                <a:r>
                  <a:rPr lang="en-US" b="0" i="0" dirty="0">
                    <a:solidFill>
                      <a:srgbClr val="424242"/>
                    </a:solidFill>
                    <a:effectLst/>
                    <a:latin typeface="Neue Helvetica W01"/>
                  </a:rPr>
                  <a:t> and its </a:t>
                </a:r>
                <a:r>
                  <a:rPr lang="en-US" b="0" i="1" dirty="0">
                    <a:solidFill>
                      <a:srgbClr val="424242"/>
                    </a:solidFill>
                    <a:effectLst/>
                    <a:latin typeface="Neue Helvetica W01"/>
                  </a:rPr>
                  <a:t>n</a:t>
                </a:r>
                <a:r>
                  <a:rPr lang="en-US" b="0" i="0" dirty="0">
                    <a:solidFill>
                      <a:srgbClr val="424242"/>
                    </a:solidFill>
                    <a:effectLst/>
                    <a:latin typeface="Neue Helvetica W01"/>
                  </a:rPr>
                  <a:t>th degree Taylor polynomial.</a:t>
                </a:r>
                <a:r>
                  <a:rPr lang="en-US" b="0" i="0" u="none" strike="noStrike" dirty="0">
                    <a:solidFill>
                      <a:srgbClr val="424242"/>
                    </a:solidFill>
                    <a:effectLst/>
                    <a:latin typeface="Neue Helvetica W01"/>
                  </a:rPr>
                  <a:t> </a:t>
                </a:r>
                <a:r>
                  <a:rPr lang="en-US" b="0" i="0" dirty="0">
                    <a:solidFill>
                      <a:srgbClr val="424242"/>
                    </a:solidFill>
                    <a:effectLst/>
                    <a:latin typeface="Neue Helvetica W01"/>
                  </a:rPr>
                  <a:t>This theorem allows us to bound the error when using a Taylor polynomial to approximate a function value, and will be important in proving that a Taylor series for </a:t>
                </a:r>
                <a:r>
                  <a:rPr lang="en-US" b="0" i="0" u="none" strike="noStrike" dirty="0">
                    <a:solidFill>
                      <a:srgbClr val="424242"/>
                    </a:solidFill>
                    <a:effectLst/>
                    <a:latin typeface="Cambria Math" panose="02040503050406030204" pitchFamily="18" charset="0"/>
                  </a:rPr>
                  <a:t>𝑓</a:t>
                </a:r>
                <a:r>
                  <a:rPr lang="en-US" b="0" i="0" dirty="0">
                    <a:solidFill>
                      <a:srgbClr val="424242"/>
                    </a:solidFill>
                    <a:effectLst/>
                    <a:latin typeface="Cambria Math" panose="02040503050406030204" pitchFamily="18" charset="0"/>
                  </a:rPr>
                  <a:t> </a:t>
                </a:r>
                <a:r>
                  <a:rPr lang="en-US" b="0" i="0" dirty="0">
                    <a:solidFill>
                      <a:srgbClr val="424242"/>
                    </a:solidFill>
                    <a:effectLst/>
                    <a:latin typeface="Neue Helvetica W01"/>
                  </a:rPr>
                  <a:t>converges to </a:t>
                </a:r>
                <a:r>
                  <a:rPr lang="en-US" b="0" i="0" u="none" strike="noStrike" dirty="0">
                    <a:solidFill>
                      <a:srgbClr val="424242"/>
                    </a:solidFill>
                    <a:effectLst/>
                    <a:latin typeface="Cambria Math" panose="02040503050406030204" pitchFamily="18" charset="0"/>
                  </a:rPr>
                  <a:t>𝑓</a:t>
                </a:r>
                <a:r>
                  <a:rPr lang="en-US" b="0" i="0" dirty="0">
                    <a:solidFill>
                      <a:srgbClr val="424242"/>
                    </a:solidFill>
                    <a:effectLst/>
                    <a:latin typeface="Cambria Math" panose="02040503050406030204" pitchFamily="18" charset="0"/>
                  </a:rPr>
                  <a:t> </a:t>
                </a:r>
                <a:r>
                  <a:rPr lang="en-US" b="0" i="0" u="none" strike="noStrike" dirty="0">
                    <a:solidFill>
                      <a:srgbClr val="424242"/>
                    </a:solidFill>
                    <a:effectLst/>
                    <a:latin typeface="MathJax_Main"/>
                  </a:rPr>
                  <a:t>.</a:t>
                </a:r>
                <a:br>
                  <a:rPr lang="en-US" dirty="0"/>
                </a:br>
                <a:endParaRPr lang="en-US" dirty="0"/>
              </a:p>
            </p:txBody>
          </p:sp>
        </mc:Fallback>
      </mc:AlternateContent>
      <p:sp>
        <p:nvSpPr>
          <p:cNvPr id="4" name="Slide Number Placeholder 3"/>
          <p:cNvSpPr>
            <a:spLocks noGrp="1"/>
          </p:cNvSpPr>
          <p:nvPr>
            <p:ph type="sldNum" sz="quarter" idx="5"/>
          </p:nvPr>
        </p:nvSpPr>
        <p:spPr/>
        <p:txBody>
          <a:bodyPr/>
          <a:lstStyle/>
          <a:p>
            <a:fld id="{F3CB10C6-7A1D-4F8B-A8DD-E3FCF8F0D880}" type="slidenum">
              <a:rPr lang="en-US" smtClean="0"/>
              <a:t>30</a:t>
            </a:fld>
            <a:endParaRPr lang="en-US"/>
          </a:p>
        </p:txBody>
      </p:sp>
    </p:spTree>
    <p:extLst>
      <p:ext uri="{BB962C8B-B14F-4D97-AF65-F5344CB8AC3E}">
        <p14:creationId xmlns:p14="http://schemas.microsoft.com/office/powerpoint/2010/main" val="307500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In this section we define power series and show how to determine when a power series converges and when it diverges. We also show how to represent certain functions using power series. Power series have applications in a variety of fields, including physics, chemistry, biology, and economics. As we will see in this chapter, representing functions using power series allows us to solve mathematical problems that cannot be solved with other techniques.</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2</a:t>
            </a:fld>
            <a:endParaRPr lang="en-US"/>
          </a:p>
        </p:txBody>
      </p:sp>
    </p:spTree>
    <p:extLst>
      <p:ext uri="{BB962C8B-B14F-4D97-AF65-F5344CB8AC3E}">
        <p14:creationId xmlns:p14="http://schemas.microsoft.com/office/powerpoint/2010/main" val="203682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A power series is a type of series with terms involving a variable. More specifically, if the variable is </a:t>
            </a:r>
            <a:r>
              <a:rPr lang="en-US" b="0" i="1" dirty="0">
                <a:solidFill>
                  <a:srgbClr val="424242"/>
                </a:solidFill>
                <a:effectLst/>
                <a:latin typeface="Neue Helvetica W01"/>
              </a:rPr>
              <a:t>x</a:t>
            </a:r>
            <a:r>
              <a:rPr lang="en-US" b="0" i="0" dirty="0">
                <a:solidFill>
                  <a:srgbClr val="424242"/>
                </a:solidFill>
                <a:effectLst/>
                <a:latin typeface="Neue Helvetica W01"/>
              </a:rPr>
              <a:t>, then all the terms of the series involve powers of </a:t>
            </a:r>
            <a:r>
              <a:rPr lang="en-US" b="0" i="1" dirty="0">
                <a:solidFill>
                  <a:srgbClr val="424242"/>
                </a:solidFill>
                <a:effectLst/>
                <a:latin typeface="Neue Helvetica W01"/>
              </a:rPr>
              <a:t>x</a:t>
            </a:r>
            <a:r>
              <a:rPr lang="en-US" b="0" i="0" dirty="0">
                <a:solidFill>
                  <a:srgbClr val="424242"/>
                </a:solidFill>
                <a:effectLst/>
                <a:latin typeface="Neue Helvetica W01"/>
              </a:rPr>
              <a:t>. As a result, a power series can be thought of as an infinite polynomial. Power series are used to represent common functions and also to define new functions.</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3</a:t>
            </a:fld>
            <a:endParaRPr lang="en-US"/>
          </a:p>
        </p:txBody>
      </p:sp>
    </p:spTree>
    <p:extLst>
      <p:ext uri="{BB962C8B-B14F-4D97-AF65-F5344CB8AC3E}">
        <p14:creationId xmlns:p14="http://schemas.microsoft.com/office/powerpoint/2010/main" val="327648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Since the terms in a power series involve a variable </a:t>
            </a:r>
            <a:r>
              <a:rPr lang="en-US" b="0" i="1" dirty="0">
                <a:solidFill>
                  <a:srgbClr val="424242"/>
                </a:solidFill>
                <a:effectLst/>
                <a:latin typeface="Neue Helvetica W01"/>
              </a:rPr>
              <a:t>x</a:t>
            </a:r>
            <a:r>
              <a:rPr lang="en-US" b="0" i="0" dirty="0">
                <a:solidFill>
                  <a:srgbClr val="424242"/>
                </a:solidFill>
                <a:effectLst/>
                <a:latin typeface="Neue Helvetica W01"/>
              </a:rPr>
              <a:t>, the series may converge for certain values of </a:t>
            </a:r>
            <a:r>
              <a:rPr lang="en-US" b="0" i="1" dirty="0">
                <a:solidFill>
                  <a:srgbClr val="424242"/>
                </a:solidFill>
                <a:effectLst/>
                <a:latin typeface="Neue Helvetica W01"/>
              </a:rPr>
              <a:t>x</a:t>
            </a:r>
            <a:r>
              <a:rPr lang="en-US" b="0" i="0" dirty="0">
                <a:solidFill>
                  <a:srgbClr val="424242"/>
                </a:solidFill>
                <a:effectLst/>
                <a:latin typeface="Neue Helvetica W01"/>
              </a:rPr>
              <a:t> and diverge for other values of </a:t>
            </a:r>
            <a:r>
              <a:rPr lang="en-US" b="0" i="1" dirty="0">
                <a:solidFill>
                  <a:srgbClr val="424242"/>
                </a:solidFill>
                <a:effectLst/>
                <a:latin typeface="Neue Helvetica W01"/>
              </a:rPr>
              <a:t>x</a:t>
            </a:r>
            <a:r>
              <a:rPr lang="en-US" b="0" i="0" dirty="0">
                <a:solidFill>
                  <a:srgbClr val="424242"/>
                </a:solidFill>
                <a:effectLst/>
                <a:latin typeface="Neue Helvetica W01"/>
              </a:rPr>
              <a:t>. We now summarize the three possibilities for a general power series.</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5</a:t>
            </a:fld>
            <a:endParaRPr lang="en-US"/>
          </a:p>
        </p:txBody>
      </p:sp>
    </p:spTree>
    <p:extLst>
      <p:ext uri="{BB962C8B-B14F-4D97-AF65-F5344CB8AC3E}">
        <p14:creationId xmlns:p14="http://schemas.microsoft.com/office/powerpoint/2010/main" val="23511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59E32-4229-05A3-9FC9-18BB263C8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756C3-838C-9F24-9886-83BE4A0BAA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A48AF-1DFE-7831-D7C2-627F83B4CE84}"/>
              </a:ext>
            </a:extLst>
          </p:cNvPr>
          <p:cNvSpPr>
            <a:spLocks noGrp="1"/>
          </p:cNvSpPr>
          <p:nvPr>
            <p:ph type="body" idx="1"/>
          </p:nvPr>
        </p:nvSpPr>
        <p:spPr/>
        <p:txBody>
          <a:bodyPr/>
          <a:lstStyle/>
          <a:p>
            <a:r>
              <a:rPr lang="en-US" b="0" i="0" dirty="0">
                <a:solidFill>
                  <a:srgbClr val="424242"/>
                </a:solidFill>
                <a:effectLst/>
                <a:latin typeface="Neue Helvetica W01"/>
              </a:rPr>
              <a:t>In the preceding section on power series and functions we showed how to represent certain functions using power series. In this section we discuss how power series can be combined, differentiated, or integrated to create new power series. This capability is particularly useful for a couple of reasons. First, it allows us to find power series representations for certain elementary functions, by writing those functions in terms of functions with known power series. Second, being able to create power series allows us to define new functions that cannot be written in terms of elementary functions. This capability is particularly useful for solving differential equations for which there is no solution in terms of elementary functions.</a:t>
            </a:r>
            <a:endParaRPr lang="en-US" dirty="0"/>
          </a:p>
        </p:txBody>
      </p:sp>
      <p:sp>
        <p:nvSpPr>
          <p:cNvPr id="4" name="Slide Number Placeholder 3">
            <a:extLst>
              <a:ext uri="{FF2B5EF4-FFF2-40B4-BE49-F238E27FC236}">
                <a16:creationId xmlns:a16="http://schemas.microsoft.com/office/drawing/2014/main" id="{C326965A-2DD2-DB8F-B081-3D5C73FCC674}"/>
              </a:ext>
            </a:extLst>
          </p:cNvPr>
          <p:cNvSpPr>
            <a:spLocks noGrp="1"/>
          </p:cNvSpPr>
          <p:nvPr>
            <p:ph type="sldNum" sz="quarter" idx="5"/>
          </p:nvPr>
        </p:nvSpPr>
        <p:spPr/>
        <p:txBody>
          <a:bodyPr/>
          <a:lstStyle/>
          <a:p>
            <a:fld id="{F3CB10C6-7A1D-4F8B-A8DD-E3FCF8F0D880}" type="slidenum">
              <a:rPr lang="en-US" smtClean="0"/>
              <a:t>12</a:t>
            </a:fld>
            <a:endParaRPr lang="en-US"/>
          </a:p>
        </p:txBody>
      </p:sp>
    </p:spTree>
    <p:extLst>
      <p:ext uri="{BB962C8B-B14F-4D97-AF65-F5344CB8AC3E}">
        <p14:creationId xmlns:p14="http://schemas.microsoft.com/office/powerpoint/2010/main" val="275683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The proof of this result is beyond the scope of the text and is omitted.</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19</a:t>
            </a:fld>
            <a:endParaRPr lang="en-US"/>
          </a:p>
        </p:txBody>
      </p:sp>
    </p:spTree>
    <p:extLst>
      <p:ext uri="{BB962C8B-B14F-4D97-AF65-F5344CB8AC3E}">
        <p14:creationId xmlns:p14="http://schemas.microsoft.com/office/powerpoint/2010/main" val="703288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have shown how to find power series representations for certain functions using various algebraic operations, differentiation, or integration. At this point, however, we are still limited as to the functions for which we can find power series representations. Next, we show how to find power series representations for many more functions by introducing Taylor series.</a:t>
            </a:r>
          </a:p>
        </p:txBody>
      </p:sp>
      <p:sp>
        <p:nvSpPr>
          <p:cNvPr id="4" name="Slide Number Placeholder 3"/>
          <p:cNvSpPr>
            <a:spLocks noGrp="1"/>
          </p:cNvSpPr>
          <p:nvPr>
            <p:ph type="sldNum" sz="quarter" idx="5"/>
          </p:nvPr>
        </p:nvSpPr>
        <p:spPr/>
        <p:txBody>
          <a:bodyPr/>
          <a:lstStyle/>
          <a:p>
            <a:fld id="{F3CB10C6-7A1D-4F8B-A8DD-E3FCF8F0D880}" type="slidenum">
              <a:rPr lang="en-US" smtClean="0"/>
              <a:t>22</a:t>
            </a:fld>
            <a:endParaRPr lang="en-US"/>
          </a:p>
        </p:txBody>
      </p:sp>
    </p:spTree>
    <p:extLst>
      <p:ext uri="{BB962C8B-B14F-4D97-AF65-F5344CB8AC3E}">
        <p14:creationId xmlns:p14="http://schemas.microsoft.com/office/powerpoint/2010/main" val="136481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In the previous two sections we discussed how to find power series representations for certain types of functions––specifically, functions related to geometric series. Here we discuss power series representations for other types of functions. In particular, we address the following questions: Which functions can be represented by power series and how do we find such representations? If we can find a power series representation for a particular function  </a:t>
                </a:r>
                <a14:m>
                  <m:oMath xmlns:m="http://schemas.openxmlformats.org/officeDocument/2006/math">
                    <m:r>
                      <a:rPr lang="en-US" i="1" dirty="0" smtClean="0">
                        <a:latin typeface="Cambria Math" panose="02040503050406030204" pitchFamily="18" charset="0"/>
                      </a:rPr>
                      <m:t>𝑓</m:t>
                    </m:r>
                  </m:oMath>
                </a14:m>
                <a:r>
                  <a:rPr lang="en-US" dirty="0"/>
                  <a:t>  and the series converges on some interval, how do we prove that the series actually converges to  </a:t>
                </a:r>
                <a14:m>
                  <m:oMath xmlns:m="http://schemas.openxmlformats.org/officeDocument/2006/math">
                    <m:r>
                      <a:rPr lang="en-US" i="1" dirty="0" smtClean="0">
                        <a:latin typeface="Cambria Math" panose="02040503050406030204" pitchFamily="18" charset="0"/>
                      </a:rPr>
                      <m:t>𝑓</m:t>
                    </m:r>
                  </m:oMath>
                </a14:m>
                <a:r>
                  <a:rPr lang="en-US" dirty="0"/>
                  <a:t>?</a:t>
                </a:r>
              </a:p>
            </p:txBody>
          </p:sp>
        </mc:Choice>
        <mc:Fallback>
          <p:sp>
            <p:nvSpPr>
              <p:cNvPr id="3" name="Notes Placeholder 2"/>
              <p:cNvSpPr>
                <a:spLocks noGrp="1"/>
              </p:cNvSpPr>
              <p:nvPr>
                <p:ph type="body" idx="1"/>
              </p:nvPr>
            </p:nvSpPr>
            <p:spPr/>
            <p:txBody>
              <a:bodyPr/>
              <a:lstStyle/>
              <a:p>
                <a:r>
                  <a:rPr lang="en-US" dirty="0"/>
                  <a:t>In the previous two sections we discussed how to find power series representations for certain types of functions––specifically, functions related to geometric series. Here we discuss power series representations for other types of functions. In particular, we address the following questions: Which functions can be represented by power series and how do we find such representations? If we can find a power series representation for a particular function  </a:t>
                </a:r>
                <a:r>
                  <a:rPr lang="en-US" i="0" dirty="0">
                    <a:latin typeface="Cambria Math" panose="02040503050406030204" pitchFamily="18" charset="0"/>
                  </a:rPr>
                  <a:t>𝑓</a:t>
                </a:r>
                <a:r>
                  <a:rPr lang="en-US" dirty="0"/>
                  <a:t>  and the series converges on some interval, how do we prove that the series actually converges to  </a:t>
                </a:r>
                <a:r>
                  <a:rPr lang="en-US" i="0" dirty="0">
                    <a:latin typeface="Cambria Math" panose="02040503050406030204" pitchFamily="18" charset="0"/>
                  </a:rPr>
                  <a:t>𝑓</a:t>
                </a:r>
                <a:r>
                  <a:rPr lang="en-US" dirty="0"/>
                  <a:t>?</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B10C6-7A1D-4F8B-A8DD-E3FCF8F0D8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82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b="0" i="0" dirty="0">
                    <a:solidFill>
                      <a:srgbClr val="424242"/>
                    </a:solidFill>
                    <a:effectLst/>
                    <a:latin typeface="Neue Helvetica W01"/>
                  </a:rPr>
                  <a:t>What should the coefficients be? For now, we ignore issues of convergence, but instead focus on what the series should be, if one exists. </a:t>
                </a:r>
              </a:p>
              <a:p>
                <a:r>
                  <a:rPr lang="en-US" b="0" i="0" dirty="0">
                    <a:solidFill>
                      <a:srgbClr val="424242"/>
                    </a:solidFill>
                    <a:effectLst/>
                    <a:latin typeface="Neue Helvetica W01"/>
                  </a:rPr>
                  <a:t>We evaluate the series at  </a:t>
                </a:r>
                <a14:m>
                  <m:oMath xmlns:m="http://schemas.openxmlformats.org/officeDocument/2006/math">
                    <m:r>
                      <a:rPr lang="en-US" b="0" i="1" dirty="0" smtClean="0">
                        <a:solidFill>
                          <a:srgbClr val="424242"/>
                        </a:solidFill>
                        <a:effectLst/>
                        <a:latin typeface="Cambria Math" panose="02040503050406030204" pitchFamily="18" charset="0"/>
                      </a:rPr>
                      <m:t>𝑥</m:t>
                    </m:r>
                    <m:r>
                      <a:rPr lang="en-US" b="0" i="1" dirty="0" smtClean="0">
                        <a:solidFill>
                          <a:srgbClr val="424242"/>
                        </a:solidFill>
                        <a:effectLst/>
                        <a:latin typeface="Cambria Math" panose="02040503050406030204" pitchFamily="18" charset="0"/>
                      </a:rPr>
                      <m:t>=</m:t>
                    </m:r>
                    <m:r>
                      <a:rPr lang="en-US" b="0" i="1" dirty="0" smtClean="0">
                        <a:solidFill>
                          <a:srgbClr val="424242"/>
                        </a:solidFill>
                        <a:effectLst/>
                        <a:latin typeface="Cambria Math" panose="02040503050406030204" pitchFamily="18" charset="0"/>
                      </a:rPr>
                      <m:t>𝑎</m:t>
                    </m:r>
                  </m:oMath>
                </a14:m>
                <a:r>
                  <a:rPr lang="en-US" b="0" i="0" dirty="0">
                    <a:solidFill>
                      <a:srgbClr val="424242"/>
                    </a:solidFill>
                    <a:effectLst/>
                    <a:latin typeface="Neue Helvetica W01"/>
                  </a:rPr>
                  <a:t>. We evaluate the derivative, second derivative, and third</a:t>
                </a:r>
                <a:r>
                  <a:rPr lang="en-US" b="0" i="0" baseline="0" dirty="0">
                    <a:solidFill>
                      <a:srgbClr val="424242"/>
                    </a:solidFill>
                    <a:effectLst/>
                    <a:latin typeface="Neue Helvetica W01"/>
                  </a:rPr>
                  <a:t> derivative</a:t>
                </a:r>
                <a:r>
                  <a:rPr lang="en-US" b="0" i="0" dirty="0">
                    <a:solidFill>
                      <a:srgbClr val="424242"/>
                    </a:solidFill>
                    <a:effectLst/>
                    <a:latin typeface="Neue Helvetica W01"/>
                  </a:rPr>
                  <a:t> of the series</a:t>
                </a:r>
                <a:r>
                  <a:rPr lang="en-US" b="0" i="0" baseline="0" dirty="0">
                    <a:solidFill>
                      <a:srgbClr val="424242"/>
                    </a:solidFill>
                    <a:effectLst/>
                    <a:latin typeface="Neue Helvetica W01"/>
                  </a:rPr>
                  <a:t> at </a:t>
                </a:r>
                <a14:m>
                  <m:oMath xmlns:m="http://schemas.openxmlformats.org/officeDocument/2006/math">
                    <m:r>
                      <a:rPr lang="en-US" b="0" i="1" dirty="0" smtClean="0">
                        <a:solidFill>
                          <a:srgbClr val="424242"/>
                        </a:solidFill>
                        <a:effectLst/>
                        <a:latin typeface="Cambria Math" panose="02040503050406030204" pitchFamily="18" charset="0"/>
                      </a:rPr>
                      <m:t>𝑥</m:t>
                    </m:r>
                    <m:r>
                      <a:rPr lang="en-US" b="0" i="1" dirty="0" smtClean="0">
                        <a:solidFill>
                          <a:srgbClr val="424242"/>
                        </a:solidFill>
                        <a:effectLst/>
                        <a:latin typeface="Cambria Math" panose="02040503050406030204" pitchFamily="18" charset="0"/>
                      </a:rPr>
                      <m:t>=</m:t>
                    </m:r>
                    <m:r>
                      <a:rPr lang="en-US" b="0" i="1" dirty="0" smtClean="0">
                        <a:solidFill>
                          <a:srgbClr val="424242"/>
                        </a:solidFill>
                        <a:effectLst/>
                        <a:latin typeface="Cambria Math" panose="02040503050406030204" pitchFamily="18" charset="0"/>
                      </a:rPr>
                      <m:t>𝑎</m:t>
                    </m:r>
                  </m:oMath>
                </a14:m>
                <a:r>
                  <a:rPr lang="en-US" dirty="0"/>
                  <a:t>. We notice the</a:t>
                </a:r>
                <a:r>
                  <a:rPr lang="en-US" baseline="0" dirty="0"/>
                  <a:t> pattern that n! times the nth coefficient should equal the nth derivative evaluated at </a:t>
                </a:r>
                <a14:m>
                  <m:oMath xmlns:m="http://schemas.openxmlformats.org/officeDocument/2006/math">
                    <m:r>
                      <a:rPr lang="en-US" b="0" i="1" dirty="0" smtClean="0">
                        <a:solidFill>
                          <a:srgbClr val="424242"/>
                        </a:solidFill>
                        <a:effectLst/>
                        <a:latin typeface="Cambria Math" panose="02040503050406030204" pitchFamily="18" charset="0"/>
                      </a:rPr>
                      <m:t>𝑥</m:t>
                    </m:r>
                    <m:r>
                      <a:rPr lang="en-US" b="0" i="1" dirty="0" smtClean="0">
                        <a:solidFill>
                          <a:srgbClr val="424242"/>
                        </a:solidFill>
                        <a:effectLst/>
                        <a:latin typeface="Cambria Math" panose="02040503050406030204" pitchFamily="18" charset="0"/>
                      </a:rPr>
                      <m:t>=</m:t>
                    </m:r>
                    <m:r>
                      <a:rPr lang="en-US" b="0" i="1" dirty="0" smtClean="0">
                        <a:solidFill>
                          <a:srgbClr val="424242"/>
                        </a:solidFill>
                        <a:effectLst/>
                        <a:latin typeface="Cambria Math" panose="02040503050406030204" pitchFamily="18" charset="0"/>
                      </a:rPr>
                      <m:t>𝑎</m:t>
                    </m:r>
                  </m:oMath>
                </a14:m>
                <a:r>
                  <a:rPr lang="en-US" dirty="0"/>
                  <a:t>. Using</a:t>
                </a:r>
                <a:r>
                  <a:rPr lang="en-US" baseline="0" dirty="0"/>
                  <a:t> these coefficients we define the Taylor Series.</a:t>
                </a:r>
                <a:r>
                  <a:rPr lang="en-US" dirty="0"/>
                  <a:t> </a:t>
                </a:r>
              </a:p>
            </p:txBody>
          </p:sp>
        </mc:Choice>
        <mc:Fallback>
          <p:sp>
            <p:nvSpPr>
              <p:cNvPr id="3" name="Notes Placeholder 2"/>
              <p:cNvSpPr>
                <a:spLocks noGrp="1"/>
              </p:cNvSpPr>
              <p:nvPr>
                <p:ph type="body" idx="1"/>
              </p:nvPr>
            </p:nvSpPr>
            <p:spPr/>
            <p:txBody>
              <a:bodyPr/>
              <a:lstStyle/>
              <a:p>
                <a:r>
                  <a:rPr lang="en-US" b="0" i="0" dirty="0">
                    <a:solidFill>
                      <a:srgbClr val="424242"/>
                    </a:solidFill>
                    <a:effectLst/>
                    <a:latin typeface="Neue Helvetica W01"/>
                  </a:rPr>
                  <a:t>What should the coefficients be? For now, we ignore issues of convergence, but instead focus on what the series should be, if one exists. </a:t>
                </a:r>
              </a:p>
              <a:p>
                <a:r>
                  <a:rPr lang="en-US" b="0" i="0" dirty="0">
                    <a:solidFill>
                      <a:srgbClr val="424242"/>
                    </a:solidFill>
                    <a:effectLst/>
                    <a:latin typeface="Neue Helvetica W01"/>
                  </a:rPr>
                  <a:t>We evaluate the series at  </a:t>
                </a:r>
                <a:r>
                  <a:rPr lang="en-US" b="0" i="0" dirty="0">
                    <a:solidFill>
                      <a:srgbClr val="424242"/>
                    </a:solidFill>
                    <a:effectLst/>
                    <a:latin typeface="Cambria Math" panose="02040503050406030204" pitchFamily="18" charset="0"/>
                  </a:rPr>
                  <a:t>𝑥=𝑎</a:t>
                </a:r>
                <a:r>
                  <a:rPr lang="en-US" b="0" i="0" dirty="0">
                    <a:solidFill>
                      <a:srgbClr val="424242"/>
                    </a:solidFill>
                    <a:effectLst/>
                    <a:latin typeface="Neue Helvetica W01"/>
                  </a:rPr>
                  <a:t>. We evaluate the derivative, second derivative, and third</a:t>
                </a:r>
                <a:r>
                  <a:rPr lang="en-US" b="0" i="0" baseline="0" dirty="0">
                    <a:solidFill>
                      <a:srgbClr val="424242"/>
                    </a:solidFill>
                    <a:effectLst/>
                    <a:latin typeface="Neue Helvetica W01"/>
                  </a:rPr>
                  <a:t> derivative</a:t>
                </a:r>
                <a:r>
                  <a:rPr lang="en-US" b="0" i="0" dirty="0">
                    <a:solidFill>
                      <a:srgbClr val="424242"/>
                    </a:solidFill>
                    <a:effectLst/>
                    <a:latin typeface="Neue Helvetica W01"/>
                  </a:rPr>
                  <a:t> of the series</a:t>
                </a:r>
                <a:r>
                  <a:rPr lang="en-US" b="0" i="0" baseline="0" dirty="0">
                    <a:solidFill>
                      <a:srgbClr val="424242"/>
                    </a:solidFill>
                    <a:effectLst/>
                    <a:latin typeface="Neue Helvetica W01"/>
                  </a:rPr>
                  <a:t> at </a:t>
                </a:r>
                <a:r>
                  <a:rPr lang="en-US" b="0" i="0" dirty="0">
                    <a:solidFill>
                      <a:srgbClr val="424242"/>
                    </a:solidFill>
                    <a:effectLst/>
                    <a:latin typeface="Cambria Math" panose="02040503050406030204" pitchFamily="18" charset="0"/>
                  </a:rPr>
                  <a:t>𝑥=𝑎</a:t>
                </a:r>
                <a:r>
                  <a:rPr lang="en-US" dirty="0"/>
                  <a:t>. We notice the</a:t>
                </a:r>
                <a:r>
                  <a:rPr lang="en-US" baseline="0" dirty="0"/>
                  <a:t> pattern that n! times the nth coefficient should equal the nth derivative evaluated at </a:t>
                </a:r>
                <a:r>
                  <a:rPr lang="en-US" b="0" i="0" dirty="0">
                    <a:solidFill>
                      <a:srgbClr val="424242"/>
                    </a:solidFill>
                    <a:effectLst/>
                    <a:latin typeface="Cambria Math" panose="02040503050406030204" pitchFamily="18" charset="0"/>
                  </a:rPr>
                  <a:t>𝑥=𝑎</a:t>
                </a:r>
                <a:r>
                  <a:rPr lang="en-US" dirty="0"/>
                  <a:t>. Using</a:t>
                </a:r>
                <a:r>
                  <a:rPr lang="en-US" baseline="0" dirty="0"/>
                  <a:t> these coefficients we define the Taylor Series.</a:t>
                </a:r>
                <a:r>
                  <a:rPr lang="en-US" dirty="0"/>
                  <a:t> </a:t>
                </a:r>
              </a:p>
            </p:txBody>
          </p:sp>
        </mc:Fallback>
      </mc:AlternateContent>
      <p:sp>
        <p:nvSpPr>
          <p:cNvPr id="4" name="Slide Number Placeholder 3"/>
          <p:cNvSpPr>
            <a:spLocks noGrp="1"/>
          </p:cNvSpPr>
          <p:nvPr>
            <p:ph type="sldNum" sz="quarter" idx="5"/>
          </p:nvPr>
        </p:nvSpPr>
        <p:spPr/>
        <p:txBody>
          <a:bodyPr/>
          <a:lstStyle/>
          <a:p>
            <a:fld id="{F3CB10C6-7A1D-4F8B-A8DD-E3FCF8F0D880}" type="slidenum">
              <a:rPr lang="en-US" smtClean="0"/>
              <a:t>24</a:t>
            </a:fld>
            <a:endParaRPr lang="en-US"/>
          </a:p>
        </p:txBody>
      </p:sp>
    </p:spTree>
    <p:extLst>
      <p:ext uri="{BB962C8B-B14F-4D97-AF65-F5344CB8AC3E}">
        <p14:creationId xmlns:p14="http://schemas.microsoft.com/office/powerpoint/2010/main" val="85194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85141E36-21DB-4D0E-AA49-909043863EA3}" type="datetime1">
              <a:rPr lang="en-US" smtClean="0"/>
              <a:t>2/24/2025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010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9A9290EA-4379-4B2B-AE3B-40EF46F2D045}" type="datetime1">
              <a:rPr lang="en-US" smtClean="0"/>
              <a:t>2/24/2025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4272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D8A91C77-BCED-421F-9F71-07E176229677}" type="datetime1">
              <a:rPr lang="en-US" smtClean="0"/>
              <a:t>2/24/2025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793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08942B02-6870-4E12-8E72-EE4A3D74C986}" type="datetime1">
              <a:rPr lang="en-US" smtClean="0"/>
              <a:t>2/24/2025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15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40F1CD24-9BB0-4E1F-882A-80E44B58EDA6}" type="datetime1">
              <a:rPr lang="en-US" smtClean="0"/>
              <a:t>2/24/2025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399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210217EA-3B55-4D87-B103-B72594913F84}" type="datetime1">
              <a:rPr lang="en-US" smtClean="0"/>
              <a:t>2/24/2025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744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61EAEAE7-F380-4111-95F5-EE7823C59B30}" type="datetime1">
              <a:rPr lang="en-US" smtClean="0"/>
              <a:t>2/24/2025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a:t>https://openstax.org/details/books/calculus-volume-1</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202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40D73791-1173-4BDB-B959-31A7BA636AD3}" type="datetime1">
              <a:rPr lang="en-US" smtClean="0"/>
              <a:t>2/24/2025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r>
              <a:rPr lang="en-US"/>
              <a:t>https://openstax.org/details/books/calculus-volume-1</a:t>
            </a:r>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4494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9200E453-9C0C-4151-91B2-697A5FB0DE69}" type="datetime1">
              <a:rPr lang="en-US" smtClean="0"/>
              <a:t>2/24/2025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a:t>https://openstax.org/details/books/calculus-volume-1</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404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902550AF-D403-4569-8B88-8D3AB2FBA666}" type="datetime1">
              <a:rPr lang="en-US" smtClean="0"/>
              <a:t>2/24/2025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93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D51E5FF5-C9CF-483B-9DE9-A3A136707254}" type="datetime1">
              <a:rPr lang="en-US" smtClean="0"/>
              <a:t>2/24/2025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07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4396401-247B-4BFF-ABF4-A25EDCA5348A}" type="datetime1">
              <a:rPr lang="en-US" smtClean="0"/>
              <a:t>2/24/2025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https://openstax.org/details/books/calculus-volume-1</a:t>
            </a:r>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110833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9.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5.xml"/><Relationship Id="rId1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customXml" Target="../ink/ink2.xml"/><Relationship Id="rId12" Type="http://schemas.openxmlformats.org/officeDocument/2006/relationships/image" Target="../media/image16.png"/><Relationship Id="rId17" Type="http://schemas.openxmlformats.org/officeDocument/2006/relationships/customXml" Target="../ink/ink7.xml"/><Relationship Id="rId2" Type="http://schemas.openxmlformats.org/officeDocument/2006/relationships/image" Target="../media/image10.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15.png"/><Relationship Id="rId19" Type="http://schemas.openxmlformats.org/officeDocument/2006/relationships/customXml" Target="../ink/ink8.xml"/><Relationship Id="rId4" Type="http://schemas.openxmlformats.org/officeDocument/2006/relationships/image" Target="../media/image12.png"/><Relationship Id="rId9" Type="http://schemas.openxmlformats.org/officeDocument/2006/relationships/customXml" Target="../ink/ink3.xml"/><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B8A4C-5382-F007-8372-C2364FECEF63}"/>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9944AED-0E5F-2CAB-C589-A515DD86F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19" name="Picture 3" descr="Triangular abstract background">
            <a:extLst>
              <a:ext uri="{FF2B5EF4-FFF2-40B4-BE49-F238E27FC236}">
                <a16:creationId xmlns:a16="http://schemas.microsoft.com/office/drawing/2014/main" id="{4D29F271-A39A-04E5-52B8-31E3239CDCB0}"/>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C6F97781-A832-6EF3-7318-2CEC0B60869B}"/>
              </a:ext>
            </a:extLst>
          </p:cNvPr>
          <p:cNvSpPr>
            <a:spLocks noGrp="1"/>
          </p:cNvSpPr>
          <p:nvPr>
            <p:ph type="ctrTitle"/>
          </p:nvPr>
        </p:nvSpPr>
        <p:spPr>
          <a:xfrm>
            <a:off x="1524000" y="1122363"/>
            <a:ext cx="9144000" cy="3063240"/>
          </a:xfrm>
        </p:spPr>
        <p:txBody>
          <a:bodyPr>
            <a:normAutofit/>
          </a:bodyPr>
          <a:lstStyle/>
          <a:p>
            <a:pPr algn="ctr"/>
            <a:r>
              <a:rPr lang="en-US" sz="5400" dirty="0"/>
              <a:t>Chapter 6 </a:t>
            </a:r>
            <a:br>
              <a:rPr lang="en-US" dirty="0"/>
            </a:br>
            <a:r>
              <a:rPr lang="en-US" dirty="0"/>
              <a:t>power series</a:t>
            </a:r>
          </a:p>
        </p:txBody>
      </p:sp>
      <p:sp>
        <p:nvSpPr>
          <p:cNvPr id="38" name="Rectangle 6">
            <a:extLst>
              <a:ext uri="{FF2B5EF4-FFF2-40B4-BE49-F238E27FC236}">
                <a16:creationId xmlns:a16="http://schemas.microsoft.com/office/drawing/2014/main" id="{9C3FC084-5FFE-C3D7-0367-1EADF7D60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40" name="Rectangle 6">
            <a:extLst>
              <a:ext uri="{FF2B5EF4-FFF2-40B4-BE49-F238E27FC236}">
                <a16:creationId xmlns:a16="http://schemas.microsoft.com/office/drawing/2014/main" id="{E78F5B54-ECC4-22A0-541D-45A7E8254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Footer Placeholder 2">
            <a:extLst>
              <a:ext uri="{FF2B5EF4-FFF2-40B4-BE49-F238E27FC236}">
                <a16:creationId xmlns:a16="http://schemas.microsoft.com/office/drawing/2014/main" id="{51FB5682-13C5-A5F1-B957-A990217BF7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tint val="75000"/>
                  </a:prstClr>
                </a:solidFill>
                <a:effectLst/>
                <a:uLnTx/>
                <a:uFillTx/>
                <a:latin typeface="The Hand Bold"/>
                <a:ea typeface="+mn-ea"/>
                <a:cs typeface="+mn-cs"/>
              </a:rPr>
              <a:t>https://openstax.org/details/books/calculus-volume-1</a:t>
            </a:r>
          </a:p>
        </p:txBody>
      </p:sp>
    </p:spTree>
    <p:extLst>
      <p:ext uri="{BB962C8B-B14F-4D97-AF65-F5344CB8AC3E}">
        <p14:creationId xmlns:p14="http://schemas.microsoft.com/office/powerpoint/2010/main" val="9545467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C8A8467B-8631-030E-5C4F-146CE5B849F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927651-DA4A-C72A-4EF8-903B7E8C51A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61B62F86-3FC5-CD3A-540D-DD278A135B03}"/>
              </a:ext>
            </a:extLst>
          </p:cNvPr>
          <p:cNvPicPr>
            <a:picLocks noChangeAspect="1"/>
          </p:cNvPicPr>
          <p:nvPr/>
        </p:nvPicPr>
        <p:blipFill>
          <a:blip r:embed="rId2"/>
          <a:stretch>
            <a:fillRect/>
          </a:stretch>
        </p:blipFill>
        <p:spPr>
          <a:xfrm>
            <a:off x="1" y="0"/>
            <a:ext cx="8756373" cy="2266695"/>
          </a:xfrm>
          <a:prstGeom prst="rect">
            <a:avLst/>
          </a:prstGeom>
        </p:spPr>
      </p:pic>
      <p:pic>
        <p:nvPicPr>
          <p:cNvPr id="6" name="Picture 5">
            <a:extLst>
              <a:ext uri="{FF2B5EF4-FFF2-40B4-BE49-F238E27FC236}">
                <a16:creationId xmlns:a16="http://schemas.microsoft.com/office/drawing/2014/main" id="{BC8CC577-9B31-8A06-53C0-D0004B770B88}"/>
              </a:ext>
            </a:extLst>
          </p:cNvPr>
          <p:cNvPicPr>
            <a:picLocks noChangeAspect="1"/>
          </p:cNvPicPr>
          <p:nvPr/>
        </p:nvPicPr>
        <p:blipFill>
          <a:blip r:embed="rId3"/>
          <a:stretch>
            <a:fillRect/>
          </a:stretch>
        </p:blipFill>
        <p:spPr>
          <a:xfrm>
            <a:off x="1659004" y="2330230"/>
            <a:ext cx="3784002" cy="2449050"/>
          </a:xfrm>
          <a:prstGeom prst="rect">
            <a:avLst/>
          </a:prstGeom>
        </p:spPr>
      </p:pic>
      <p:pic>
        <p:nvPicPr>
          <p:cNvPr id="8" name="Picture 7">
            <a:extLst>
              <a:ext uri="{FF2B5EF4-FFF2-40B4-BE49-F238E27FC236}">
                <a16:creationId xmlns:a16="http://schemas.microsoft.com/office/drawing/2014/main" id="{15BE9752-FEE5-9C0F-7E8A-2E2274C0C67C}"/>
              </a:ext>
            </a:extLst>
          </p:cNvPr>
          <p:cNvPicPr>
            <a:picLocks noChangeAspect="1"/>
          </p:cNvPicPr>
          <p:nvPr/>
        </p:nvPicPr>
        <p:blipFill>
          <a:blip r:embed="rId4"/>
          <a:stretch>
            <a:fillRect/>
          </a:stretch>
        </p:blipFill>
        <p:spPr>
          <a:xfrm>
            <a:off x="267320" y="4715745"/>
            <a:ext cx="7258050" cy="790575"/>
          </a:xfrm>
          <a:prstGeom prst="rect">
            <a:avLst/>
          </a:prstGeom>
        </p:spPr>
      </p:pic>
      <p:pic>
        <p:nvPicPr>
          <p:cNvPr id="10" name="Picture 9">
            <a:extLst>
              <a:ext uri="{FF2B5EF4-FFF2-40B4-BE49-F238E27FC236}">
                <a16:creationId xmlns:a16="http://schemas.microsoft.com/office/drawing/2014/main" id="{5D5A31AF-618E-FF6F-A8E5-DF4E6611E166}"/>
              </a:ext>
            </a:extLst>
          </p:cNvPr>
          <p:cNvPicPr>
            <a:picLocks noChangeAspect="1"/>
          </p:cNvPicPr>
          <p:nvPr/>
        </p:nvPicPr>
        <p:blipFill>
          <a:blip r:embed="rId5"/>
          <a:stretch>
            <a:fillRect/>
          </a:stretch>
        </p:blipFill>
        <p:spPr>
          <a:xfrm>
            <a:off x="267320" y="5458016"/>
            <a:ext cx="9015829" cy="834799"/>
          </a:xfrm>
          <a:prstGeom prst="rect">
            <a:avLst/>
          </a:prstGeom>
        </p:spPr>
      </p:pic>
    </p:spTree>
    <p:extLst>
      <p:ext uri="{BB962C8B-B14F-4D97-AF65-F5344CB8AC3E}">
        <p14:creationId xmlns:p14="http://schemas.microsoft.com/office/powerpoint/2010/main" val="124796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1819EBC7-40D0-DE81-E68F-4AA1157B8CC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239A7E-E51A-D7B7-31BC-7B5F80BC4515}"/>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960BB125-020C-ECEE-F8E6-17A350D2933D}"/>
              </a:ext>
            </a:extLst>
          </p:cNvPr>
          <p:cNvPicPr>
            <a:picLocks noChangeAspect="1"/>
          </p:cNvPicPr>
          <p:nvPr/>
        </p:nvPicPr>
        <p:blipFill>
          <a:blip r:embed="rId2"/>
          <a:stretch>
            <a:fillRect/>
          </a:stretch>
        </p:blipFill>
        <p:spPr>
          <a:xfrm>
            <a:off x="0" y="0"/>
            <a:ext cx="11563350" cy="3248025"/>
          </a:xfrm>
          <a:prstGeom prst="rect">
            <a:avLst/>
          </a:prstGeom>
        </p:spPr>
      </p:pic>
    </p:spTree>
    <p:extLst>
      <p:ext uri="{BB962C8B-B14F-4D97-AF65-F5344CB8AC3E}">
        <p14:creationId xmlns:p14="http://schemas.microsoft.com/office/powerpoint/2010/main" val="3732813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AF7A6-E81B-FF65-F477-0665E51A25E0}"/>
            </a:ext>
          </a:extLst>
        </p:cNvPr>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E68B705D-81D7-77D7-22A0-6488D0160E0C}"/>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2C4B1969-42C1-0782-13E0-E722C295C612}"/>
              </a:ext>
            </a:extLst>
          </p:cNvPr>
          <p:cNvSpPr>
            <a:spLocks noGrp="1"/>
          </p:cNvSpPr>
          <p:nvPr>
            <p:ph type="ctrTitle"/>
          </p:nvPr>
        </p:nvSpPr>
        <p:spPr>
          <a:xfrm>
            <a:off x="745684" y="1638168"/>
            <a:ext cx="9144000" cy="3063240"/>
          </a:xfrm>
        </p:spPr>
        <p:txBody>
          <a:bodyPr>
            <a:normAutofit/>
          </a:bodyPr>
          <a:lstStyle/>
          <a:p>
            <a:r>
              <a:rPr lang="en-US" sz="7200" dirty="0"/>
              <a:t>Properties of power series</a:t>
            </a:r>
          </a:p>
        </p:txBody>
      </p:sp>
      <p:sp>
        <p:nvSpPr>
          <p:cNvPr id="3" name="Subtitle 2">
            <a:extLst>
              <a:ext uri="{FF2B5EF4-FFF2-40B4-BE49-F238E27FC236}">
                <a16:creationId xmlns:a16="http://schemas.microsoft.com/office/drawing/2014/main" id="{1C785F94-6CF9-27AE-21BE-A32D53206ECF}"/>
              </a:ext>
            </a:extLst>
          </p:cNvPr>
          <p:cNvSpPr>
            <a:spLocks noGrp="1"/>
          </p:cNvSpPr>
          <p:nvPr>
            <p:ph type="subTitle" idx="1"/>
          </p:nvPr>
        </p:nvSpPr>
        <p:spPr>
          <a:xfrm>
            <a:off x="-2298853" y="5167056"/>
            <a:ext cx="9144000" cy="1225296"/>
          </a:xfrm>
        </p:spPr>
        <p:txBody>
          <a:bodyPr>
            <a:normAutofit/>
          </a:bodyPr>
          <a:lstStyle/>
          <a:p>
            <a:pPr algn="ctr"/>
            <a:r>
              <a:rPr lang="en-US" sz="6600" b="1" dirty="0"/>
              <a:t>Section 6.2</a:t>
            </a:r>
          </a:p>
        </p:txBody>
      </p:sp>
      <p:sp>
        <p:nvSpPr>
          <p:cNvPr id="4" name="Footer Placeholder 3">
            <a:extLst>
              <a:ext uri="{FF2B5EF4-FFF2-40B4-BE49-F238E27FC236}">
                <a16:creationId xmlns:a16="http://schemas.microsoft.com/office/drawing/2014/main" id="{F39EB9CA-0278-CE49-B218-B78990BA7E98}"/>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242037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59E39-EF25-6A0D-4651-FE9E85E3095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F74528-05C6-0185-7A01-F48D921F89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DDB420C0-BF65-6BB2-F879-4B6CB31B43FC}"/>
              </a:ext>
            </a:extLst>
          </p:cNvPr>
          <p:cNvPicPr>
            <a:picLocks noChangeAspect="1"/>
          </p:cNvPicPr>
          <p:nvPr/>
        </p:nvPicPr>
        <p:blipFill>
          <a:blip r:embed="rId2"/>
          <a:stretch>
            <a:fillRect/>
          </a:stretch>
        </p:blipFill>
        <p:spPr>
          <a:xfrm>
            <a:off x="859631" y="261390"/>
            <a:ext cx="10472738" cy="5668957"/>
          </a:xfrm>
          <a:prstGeom prst="rect">
            <a:avLst/>
          </a:prstGeom>
        </p:spPr>
      </p:pic>
    </p:spTree>
    <p:extLst>
      <p:ext uri="{BB962C8B-B14F-4D97-AF65-F5344CB8AC3E}">
        <p14:creationId xmlns:p14="http://schemas.microsoft.com/office/powerpoint/2010/main" val="288629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ABE33C44-421B-611A-1E49-2C51347D7D0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D48E6A-1062-B9B0-9167-2192CC45DA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0559B3D3-DC7C-3D12-E4B9-A3E3C2704557}"/>
              </a:ext>
            </a:extLst>
          </p:cNvPr>
          <p:cNvPicPr>
            <a:picLocks noChangeAspect="1"/>
          </p:cNvPicPr>
          <p:nvPr/>
        </p:nvPicPr>
        <p:blipFill>
          <a:blip r:embed="rId2"/>
          <a:stretch>
            <a:fillRect/>
          </a:stretch>
        </p:blipFill>
        <p:spPr>
          <a:xfrm>
            <a:off x="74129" y="0"/>
            <a:ext cx="10033967" cy="4442901"/>
          </a:xfrm>
          <a:prstGeom prst="rect">
            <a:avLst/>
          </a:prstGeom>
        </p:spPr>
      </p:pic>
    </p:spTree>
    <p:extLst>
      <p:ext uri="{BB962C8B-B14F-4D97-AF65-F5344CB8AC3E}">
        <p14:creationId xmlns:p14="http://schemas.microsoft.com/office/powerpoint/2010/main" val="3146049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C8C682C3-CC0E-CF56-3556-BDC817A6C08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76D4E7-3377-15A7-B51B-74FD215873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5" name="Picture 4">
            <a:extLst>
              <a:ext uri="{FF2B5EF4-FFF2-40B4-BE49-F238E27FC236}">
                <a16:creationId xmlns:a16="http://schemas.microsoft.com/office/drawing/2014/main" id="{CFDAA940-FB69-8FAC-0EB7-04E1F6C3ADB8}"/>
              </a:ext>
            </a:extLst>
          </p:cNvPr>
          <p:cNvPicPr>
            <a:picLocks noChangeAspect="1"/>
          </p:cNvPicPr>
          <p:nvPr/>
        </p:nvPicPr>
        <p:blipFill>
          <a:blip r:embed="rId2"/>
          <a:stretch>
            <a:fillRect/>
          </a:stretch>
        </p:blipFill>
        <p:spPr>
          <a:xfrm>
            <a:off x="0" y="0"/>
            <a:ext cx="10575235" cy="3571195"/>
          </a:xfrm>
          <a:prstGeom prst="rect">
            <a:avLst/>
          </a:prstGeom>
        </p:spPr>
      </p:pic>
    </p:spTree>
    <p:extLst>
      <p:ext uri="{BB962C8B-B14F-4D97-AF65-F5344CB8AC3E}">
        <p14:creationId xmlns:p14="http://schemas.microsoft.com/office/powerpoint/2010/main" val="130532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65488DC1-4E87-BB3D-ADFC-8E8DCDE5297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2461A3-120B-3399-ECC0-785434735F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33BFBE67-5626-7309-2059-507192E1E815}"/>
              </a:ext>
            </a:extLst>
          </p:cNvPr>
          <p:cNvPicPr>
            <a:picLocks noChangeAspect="1"/>
          </p:cNvPicPr>
          <p:nvPr/>
        </p:nvPicPr>
        <p:blipFill>
          <a:blip r:embed="rId2"/>
          <a:stretch>
            <a:fillRect/>
          </a:stretch>
        </p:blipFill>
        <p:spPr>
          <a:xfrm>
            <a:off x="0" y="0"/>
            <a:ext cx="10505661" cy="2693097"/>
          </a:xfrm>
          <a:prstGeom prst="rect">
            <a:avLst/>
          </a:prstGeom>
        </p:spPr>
      </p:pic>
    </p:spTree>
    <p:extLst>
      <p:ext uri="{BB962C8B-B14F-4D97-AF65-F5344CB8AC3E}">
        <p14:creationId xmlns:p14="http://schemas.microsoft.com/office/powerpoint/2010/main" val="570521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4AF14-17EB-D676-CA9E-F5C803243B0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8495BC-DCA6-557D-47A5-9DEC69EE08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4CB40400-EF35-00C6-3ABD-0ABAB7154D61}"/>
              </a:ext>
            </a:extLst>
          </p:cNvPr>
          <p:cNvPicPr>
            <a:picLocks noChangeAspect="1"/>
          </p:cNvPicPr>
          <p:nvPr/>
        </p:nvPicPr>
        <p:blipFill>
          <a:blip r:embed="rId2"/>
          <a:stretch>
            <a:fillRect/>
          </a:stretch>
        </p:blipFill>
        <p:spPr>
          <a:xfrm>
            <a:off x="1630433" y="0"/>
            <a:ext cx="8931134" cy="6858000"/>
          </a:xfrm>
          <a:prstGeom prst="rect">
            <a:avLst/>
          </a:prstGeom>
        </p:spPr>
      </p:pic>
    </p:spTree>
    <p:extLst>
      <p:ext uri="{BB962C8B-B14F-4D97-AF65-F5344CB8AC3E}">
        <p14:creationId xmlns:p14="http://schemas.microsoft.com/office/powerpoint/2010/main" val="267770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1AC61C14-0129-C58A-24BD-9E00070A35D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379ECF-45A6-20DC-6370-FBD6EB74C1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EDA91820-B8C1-9537-7E0A-2C2C4A00A506}"/>
              </a:ext>
            </a:extLst>
          </p:cNvPr>
          <p:cNvPicPr>
            <a:picLocks noChangeAspect="1"/>
          </p:cNvPicPr>
          <p:nvPr/>
        </p:nvPicPr>
        <p:blipFill>
          <a:blip r:embed="rId2"/>
          <a:stretch>
            <a:fillRect/>
          </a:stretch>
        </p:blipFill>
        <p:spPr>
          <a:xfrm>
            <a:off x="0" y="0"/>
            <a:ext cx="8648700" cy="4876800"/>
          </a:xfrm>
          <a:prstGeom prst="rect">
            <a:avLst/>
          </a:prstGeom>
        </p:spPr>
      </p:pic>
    </p:spTree>
    <p:extLst>
      <p:ext uri="{BB962C8B-B14F-4D97-AF65-F5344CB8AC3E}">
        <p14:creationId xmlns:p14="http://schemas.microsoft.com/office/powerpoint/2010/main" val="2314100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CB8F68-0BEE-1232-9067-E97B9229C495}"/>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3469D909-88C7-DC89-0552-2830FF8D1BD2}"/>
              </a:ext>
            </a:extLst>
          </p:cNvPr>
          <p:cNvPicPr>
            <a:picLocks noChangeAspect="1"/>
          </p:cNvPicPr>
          <p:nvPr/>
        </p:nvPicPr>
        <p:blipFill>
          <a:blip r:embed="rId3"/>
          <a:stretch>
            <a:fillRect/>
          </a:stretch>
        </p:blipFill>
        <p:spPr>
          <a:xfrm>
            <a:off x="662388" y="0"/>
            <a:ext cx="8901629" cy="2880655"/>
          </a:xfrm>
          <a:prstGeom prst="rect">
            <a:avLst/>
          </a:prstGeom>
        </p:spPr>
      </p:pic>
      <p:pic>
        <p:nvPicPr>
          <p:cNvPr id="6" name="Picture 5">
            <a:extLst>
              <a:ext uri="{FF2B5EF4-FFF2-40B4-BE49-F238E27FC236}">
                <a16:creationId xmlns:a16="http://schemas.microsoft.com/office/drawing/2014/main" id="{8E3FD8BD-D460-C7E0-2CCE-F3B0B5AD748B}"/>
              </a:ext>
            </a:extLst>
          </p:cNvPr>
          <p:cNvPicPr>
            <a:picLocks noChangeAspect="1"/>
          </p:cNvPicPr>
          <p:nvPr/>
        </p:nvPicPr>
        <p:blipFill>
          <a:blip r:embed="rId4"/>
          <a:stretch>
            <a:fillRect/>
          </a:stretch>
        </p:blipFill>
        <p:spPr>
          <a:xfrm>
            <a:off x="5004238" y="2305668"/>
            <a:ext cx="5660090" cy="485655"/>
          </a:xfrm>
          <a:prstGeom prst="rect">
            <a:avLst/>
          </a:prstGeom>
        </p:spPr>
      </p:pic>
      <p:pic>
        <p:nvPicPr>
          <p:cNvPr id="8" name="Picture 7">
            <a:extLst>
              <a:ext uri="{FF2B5EF4-FFF2-40B4-BE49-F238E27FC236}">
                <a16:creationId xmlns:a16="http://schemas.microsoft.com/office/drawing/2014/main" id="{6955EA12-06C6-882D-1E5A-9EA2F65C20F5}"/>
              </a:ext>
            </a:extLst>
          </p:cNvPr>
          <p:cNvPicPr>
            <a:picLocks noChangeAspect="1"/>
          </p:cNvPicPr>
          <p:nvPr/>
        </p:nvPicPr>
        <p:blipFill>
          <a:blip r:embed="rId5"/>
          <a:stretch>
            <a:fillRect/>
          </a:stretch>
        </p:blipFill>
        <p:spPr>
          <a:xfrm>
            <a:off x="815248" y="2872955"/>
            <a:ext cx="8901630" cy="1576235"/>
          </a:xfrm>
          <a:prstGeom prst="rect">
            <a:avLst/>
          </a:prstGeom>
        </p:spPr>
      </p:pic>
      <p:pic>
        <p:nvPicPr>
          <p:cNvPr id="10" name="Picture 9">
            <a:extLst>
              <a:ext uri="{FF2B5EF4-FFF2-40B4-BE49-F238E27FC236}">
                <a16:creationId xmlns:a16="http://schemas.microsoft.com/office/drawing/2014/main" id="{8E789B77-B49D-AAEA-0003-DED2A958A53A}"/>
              </a:ext>
            </a:extLst>
          </p:cNvPr>
          <p:cNvPicPr>
            <a:picLocks noChangeAspect="1"/>
          </p:cNvPicPr>
          <p:nvPr/>
        </p:nvPicPr>
        <p:blipFill>
          <a:blip r:embed="rId6"/>
          <a:stretch>
            <a:fillRect/>
          </a:stretch>
        </p:blipFill>
        <p:spPr>
          <a:xfrm>
            <a:off x="6215580" y="3815486"/>
            <a:ext cx="4261462" cy="494083"/>
          </a:xfrm>
          <a:prstGeom prst="rect">
            <a:avLst/>
          </a:prstGeom>
        </p:spPr>
      </p:pic>
      <p:pic>
        <p:nvPicPr>
          <p:cNvPr id="12" name="Picture 11">
            <a:extLst>
              <a:ext uri="{FF2B5EF4-FFF2-40B4-BE49-F238E27FC236}">
                <a16:creationId xmlns:a16="http://schemas.microsoft.com/office/drawing/2014/main" id="{3B18FF75-8B05-0621-CD62-D190A4507252}"/>
              </a:ext>
            </a:extLst>
          </p:cNvPr>
          <p:cNvPicPr>
            <a:picLocks noChangeAspect="1"/>
          </p:cNvPicPr>
          <p:nvPr/>
        </p:nvPicPr>
        <p:blipFill>
          <a:blip r:embed="rId7"/>
          <a:stretch>
            <a:fillRect/>
          </a:stretch>
        </p:blipFill>
        <p:spPr>
          <a:xfrm>
            <a:off x="662388" y="4426026"/>
            <a:ext cx="9207347" cy="1623334"/>
          </a:xfrm>
          <a:prstGeom prst="rect">
            <a:avLst/>
          </a:prstGeom>
        </p:spPr>
      </p:pic>
      <p:pic>
        <p:nvPicPr>
          <p:cNvPr id="14" name="Picture 13">
            <a:extLst>
              <a:ext uri="{FF2B5EF4-FFF2-40B4-BE49-F238E27FC236}">
                <a16:creationId xmlns:a16="http://schemas.microsoft.com/office/drawing/2014/main" id="{5F04373B-E86B-F5BE-A3C5-82C57807908F}"/>
              </a:ext>
            </a:extLst>
          </p:cNvPr>
          <p:cNvPicPr>
            <a:picLocks noChangeAspect="1"/>
          </p:cNvPicPr>
          <p:nvPr/>
        </p:nvPicPr>
        <p:blipFill>
          <a:blip r:embed="rId8"/>
          <a:stretch>
            <a:fillRect/>
          </a:stretch>
        </p:blipFill>
        <p:spPr>
          <a:xfrm>
            <a:off x="6107935" y="5362060"/>
            <a:ext cx="5142810" cy="557214"/>
          </a:xfrm>
          <a:prstGeom prst="rect">
            <a:avLst/>
          </a:prstGeom>
        </p:spPr>
      </p:pic>
      <p:pic>
        <p:nvPicPr>
          <p:cNvPr id="16" name="Picture 15">
            <a:extLst>
              <a:ext uri="{FF2B5EF4-FFF2-40B4-BE49-F238E27FC236}">
                <a16:creationId xmlns:a16="http://schemas.microsoft.com/office/drawing/2014/main" id="{E76B8E51-CD5A-C51F-4B80-579AFF3613D0}"/>
              </a:ext>
            </a:extLst>
          </p:cNvPr>
          <p:cNvPicPr>
            <a:picLocks noChangeAspect="1"/>
          </p:cNvPicPr>
          <p:nvPr/>
        </p:nvPicPr>
        <p:blipFill>
          <a:blip r:embed="rId9"/>
          <a:stretch>
            <a:fillRect/>
          </a:stretch>
        </p:blipFill>
        <p:spPr>
          <a:xfrm>
            <a:off x="662388" y="6113334"/>
            <a:ext cx="1969264" cy="486031"/>
          </a:xfrm>
          <a:prstGeom prst="rect">
            <a:avLst/>
          </a:prstGeom>
        </p:spPr>
      </p:pic>
      <p:pic>
        <p:nvPicPr>
          <p:cNvPr id="18" name="Picture 17">
            <a:extLst>
              <a:ext uri="{FF2B5EF4-FFF2-40B4-BE49-F238E27FC236}">
                <a16:creationId xmlns:a16="http://schemas.microsoft.com/office/drawing/2014/main" id="{4FAFD586-BF23-B75D-40D3-8939B25E61B0}"/>
              </a:ext>
            </a:extLst>
          </p:cNvPr>
          <p:cNvPicPr>
            <a:picLocks noChangeAspect="1"/>
          </p:cNvPicPr>
          <p:nvPr/>
        </p:nvPicPr>
        <p:blipFill>
          <a:blip r:embed="rId10"/>
          <a:stretch>
            <a:fillRect/>
          </a:stretch>
        </p:blipFill>
        <p:spPr>
          <a:xfrm>
            <a:off x="0" y="0"/>
            <a:ext cx="523875" cy="6857999"/>
          </a:xfrm>
          <a:prstGeom prst="rect">
            <a:avLst/>
          </a:prstGeom>
        </p:spPr>
      </p:pic>
      <p:pic>
        <p:nvPicPr>
          <p:cNvPr id="19" name="Picture 18">
            <a:extLst>
              <a:ext uri="{FF2B5EF4-FFF2-40B4-BE49-F238E27FC236}">
                <a16:creationId xmlns:a16="http://schemas.microsoft.com/office/drawing/2014/main" id="{5C8559CF-12A6-BBA4-5FB0-D29AFC39423D}"/>
              </a:ext>
            </a:extLst>
          </p:cNvPr>
          <p:cNvPicPr>
            <a:picLocks noChangeAspect="1"/>
          </p:cNvPicPr>
          <p:nvPr/>
        </p:nvPicPr>
        <p:blipFill>
          <a:blip r:embed="rId11"/>
          <a:stretch>
            <a:fillRect/>
          </a:stretch>
        </p:blipFill>
        <p:spPr>
          <a:xfrm>
            <a:off x="11276682" y="-1"/>
            <a:ext cx="915317" cy="6858000"/>
          </a:xfrm>
          <a:prstGeom prst="rect">
            <a:avLst/>
          </a:prstGeom>
        </p:spPr>
      </p:pic>
    </p:spTree>
    <p:extLst>
      <p:ext uri="{BB962C8B-B14F-4D97-AF65-F5344CB8AC3E}">
        <p14:creationId xmlns:p14="http://schemas.microsoft.com/office/powerpoint/2010/main" val="14499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F0C24-5279-893B-6C8D-378CB39B7228}"/>
            </a:ext>
          </a:extLst>
        </p:cNvPr>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2EA97AB1-B513-49DB-5072-09E81CF9A545}"/>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4A6D44EA-00D2-09E5-02F0-48480A16DC62}"/>
              </a:ext>
            </a:extLst>
          </p:cNvPr>
          <p:cNvSpPr>
            <a:spLocks noGrp="1"/>
          </p:cNvSpPr>
          <p:nvPr>
            <p:ph type="ctrTitle"/>
          </p:nvPr>
        </p:nvSpPr>
        <p:spPr>
          <a:xfrm>
            <a:off x="745684" y="1638168"/>
            <a:ext cx="9144000" cy="3063240"/>
          </a:xfrm>
        </p:spPr>
        <p:txBody>
          <a:bodyPr>
            <a:normAutofit/>
          </a:bodyPr>
          <a:lstStyle/>
          <a:p>
            <a:r>
              <a:rPr lang="en-US" sz="7200" dirty="0"/>
              <a:t>Power series and functions</a:t>
            </a:r>
          </a:p>
        </p:txBody>
      </p:sp>
      <p:sp>
        <p:nvSpPr>
          <p:cNvPr id="3" name="Subtitle 2">
            <a:extLst>
              <a:ext uri="{FF2B5EF4-FFF2-40B4-BE49-F238E27FC236}">
                <a16:creationId xmlns:a16="http://schemas.microsoft.com/office/drawing/2014/main" id="{AEC4CF61-FAF6-110B-7114-6F39881B1313}"/>
              </a:ext>
            </a:extLst>
          </p:cNvPr>
          <p:cNvSpPr>
            <a:spLocks noGrp="1"/>
          </p:cNvSpPr>
          <p:nvPr>
            <p:ph type="subTitle" idx="1"/>
          </p:nvPr>
        </p:nvSpPr>
        <p:spPr>
          <a:xfrm>
            <a:off x="-2298853" y="5167056"/>
            <a:ext cx="9144000" cy="1225296"/>
          </a:xfrm>
        </p:spPr>
        <p:txBody>
          <a:bodyPr>
            <a:normAutofit/>
          </a:bodyPr>
          <a:lstStyle/>
          <a:p>
            <a:pPr algn="ctr"/>
            <a:r>
              <a:rPr lang="en-US" sz="6600" b="1" dirty="0"/>
              <a:t>Section 6.1</a:t>
            </a:r>
          </a:p>
        </p:txBody>
      </p:sp>
      <p:sp>
        <p:nvSpPr>
          <p:cNvPr id="4" name="Footer Placeholder 3">
            <a:extLst>
              <a:ext uri="{FF2B5EF4-FFF2-40B4-BE49-F238E27FC236}">
                <a16:creationId xmlns:a16="http://schemas.microsoft.com/office/drawing/2014/main" id="{A77BF2F0-86E4-A73C-3BDA-AC6A488BE456}"/>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735475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C283BCE3-0052-5BE8-CA1B-F3FF0EF228B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C09E34-8EE2-5166-74E9-BB56526FB5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71B90BE8-8ED5-CE4C-B7D6-82ED1DB995B5}"/>
              </a:ext>
            </a:extLst>
          </p:cNvPr>
          <p:cNvPicPr>
            <a:picLocks noChangeAspect="1"/>
          </p:cNvPicPr>
          <p:nvPr/>
        </p:nvPicPr>
        <p:blipFill>
          <a:blip r:embed="rId2"/>
          <a:stretch>
            <a:fillRect/>
          </a:stretch>
        </p:blipFill>
        <p:spPr>
          <a:xfrm>
            <a:off x="0" y="0"/>
            <a:ext cx="10420350" cy="2476500"/>
          </a:xfrm>
          <a:prstGeom prst="rect">
            <a:avLst/>
          </a:prstGeom>
        </p:spPr>
      </p:pic>
      <p:pic>
        <p:nvPicPr>
          <p:cNvPr id="6" name="Picture 5">
            <a:extLst>
              <a:ext uri="{FF2B5EF4-FFF2-40B4-BE49-F238E27FC236}">
                <a16:creationId xmlns:a16="http://schemas.microsoft.com/office/drawing/2014/main" id="{9C6B701D-8680-6E0A-6515-01F16FDE21F2}"/>
              </a:ext>
            </a:extLst>
          </p:cNvPr>
          <p:cNvPicPr>
            <a:picLocks noChangeAspect="1"/>
          </p:cNvPicPr>
          <p:nvPr/>
        </p:nvPicPr>
        <p:blipFill>
          <a:blip r:embed="rId3"/>
          <a:stretch>
            <a:fillRect/>
          </a:stretch>
        </p:blipFill>
        <p:spPr>
          <a:xfrm>
            <a:off x="5210175" y="1862940"/>
            <a:ext cx="1066800" cy="752475"/>
          </a:xfrm>
          <a:prstGeom prst="rect">
            <a:avLst/>
          </a:prstGeom>
        </p:spPr>
      </p:pic>
      <p:pic>
        <p:nvPicPr>
          <p:cNvPr id="8" name="Picture 7">
            <a:extLst>
              <a:ext uri="{FF2B5EF4-FFF2-40B4-BE49-F238E27FC236}">
                <a16:creationId xmlns:a16="http://schemas.microsoft.com/office/drawing/2014/main" id="{5C6B23E1-2AB1-8BA1-F72E-AC502A2A4781}"/>
              </a:ext>
            </a:extLst>
          </p:cNvPr>
          <p:cNvPicPr>
            <a:picLocks noChangeAspect="1"/>
          </p:cNvPicPr>
          <p:nvPr/>
        </p:nvPicPr>
        <p:blipFill>
          <a:blip r:embed="rId4"/>
          <a:stretch>
            <a:fillRect/>
          </a:stretch>
        </p:blipFill>
        <p:spPr>
          <a:xfrm>
            <a:off x="6365914" y="2038350"/>
            <a:ext cx="2743200" cy="438150"/>
          </a:xfrm>
          <a:prstGeom prst="rect">
            <a:avLst/>
          </a:prstGeom>
        </p:spPr>
      </p:pic>
      <p:pic>
        <p:nvPicPr>
          <p:cNvPr id="10" name="Picture 9">
            <a:extLst>
              <a:ext uri="{FF2B5EF4-FFF2-40B4-BE49-F238E27FC236}">
                <a16:creationId xmlns:a16="http://schemas.microsoft.com/office/drawing/2014/main" id="{198C6E65-FC13-BB27-9B3E-3F277B150809}"/>
              </a:ext>
            </a:extLst>
          </p:cNvPr>
          <p:cNvPicPr>
            <a:picLocks noChangeAspect="1"/>
          </p:cNvPicPr>
          <p:nvPr/>
        </p:nvPicPr>
        <p:blipFill>
          <a:blip r:embed="rId5"/>
          <a:stretch>
            <a:fillRect/>
          </a:stretch>
        </p:blipFill>
        <p:spPr>
          <a:xfrm>
            <a:off x="894489" y="2640203"/>
            <a:ext cx="5114925" cy="523875"/>
          </a:xfrm>
          <a:prstGeom prst="rect">
            <a:avLst/>
          </a:prstGeom>
        </p:spPr>
      </p:pic>
      <p:pic>
        <p:nvPicPr>
          <p:cNvPr id="12" name="Picture 11">
            <a:extLst>
              <a:ext uri="{FF2B5EF4-FFF2-40B4-BE49-F238E27FC236}">
                <a16:creationId xmlns:a16="http://schemas.microsoft.com/office/drawing/2014/main" id="{94D1FF94-2729-4516-202F-3BEBE8215740}"/>
              </a:ext>
            </a:extLst>
          </p:cNvPr>
          <p:cNvPicPr>
            <a:picLocks noChangeAspect="1"/>
          </p:cNvPicPr>
          <p:nvPr/>
        </p:nvPicPr>
        <p:blipFill>
          <a:blip r:embed="rId6"/>
          <a:stretch>
            <a:fillRect/>
          </a:stretch>
        </p:blipFill>
        <p:spPr>
          <a:xfrm>
            <a:off x="6009414" y="2444635"/>
            <a:ext cx="1843189" cy="896230"/>
          </a:xfrm>
          <a:prstGeom prst="rect">
            <a:avLst/>
          </a:prstGeom>
        </p:spPr>
      </p:pic>
      <p:pic>
        <p:nvPicPr>
          <p:cNvPr id="14" name="Picture 13">
            <a:extLst>
              <a:ext uri="{FF2B5EF4-FFF2-40B4-BE49-F238E27FC236}">
                <a16:creationId xmlns:a16="http://schemas.microsoft.com/office/drawing/2014/main" id="{D65B79CF-CEBB-4320-B361-0E71CC405A2D}"/>
              </a:ext>
            </a:extLst>
          </p:cNvPr>
          <p:cNvPicPr>
            <a:picLocks noChangeAspect="1"/>
          </p:cNvPicPr>
          <p:nvPr/>
        </p:nvPicPr>
        <p:blipFill>
          <a:blip r:embed="rId7"/>
          <a:stretch>
            <a:fillRect/>
          </a:stretch>
        </p:blipFill>
        <p:spPr>
          <a:xfrm>
            <a:off x="7852603" y="2703895"/>
            <a:ext cx="2428875" cy="409575"/>
          </a:xfrm>
          <a:prstGeom prst="rect">
            <a:avLst/>
          </a:prstGeom>
        </p:spPr>
      </p:pic>
      <p:pic>
        <p:nvPicPr>
          <p:cNvPr id="16" name="Picture 15">
            <a:extLst>
              <a:ext uri="{FF2B5EF4-FFF2-40B4-BE49-F238E27FC236}">
                <a16:creationId xmlns:a16="http://schemas.microsoft.com/office/drawing/2014/main" id="{93615571-1D51-FCA0-B1EE-D85C27ED3B99}"/>
              </a:ext>
            </a:extLst>
          </p:cNvPr>
          <p:cNvPicPr>
            <a:picLocks noChangeAspect="1"/>
          </p:cNvPicPr>
          <p:nvPr/>
        </p:nvPicPr>
        <p:blipFill>
          <a:blip r:embed="rId8"/>
          <a:stretch>
            <a:fillRect/>
          </a:stretch>
        </p:blipFill>
        <p:spPr>
          <a:xfrm>
            <a:off x="1045341" y="3233996"/>
            <a:ext cx="6267450" cy="390525"/>
          </a:xfrm>
          <a:prstGeom prst="rect">
            <a:avLst/>
          </a:prstGeom>
        </p:spPr>
      </p:pic>
      <p:pic>
        <p:nvPicPr>
          <p:cNvPr id="18" name="Picture 17">
            <a:extLst>
              <a:ext uri="{FF2B5EF4-FFF2-40B4-BE49-F238E27FC236}">
                <a16:creationId xmlns:a16="http://schemas.microsoft.com/office/drawing/2014/main" id="{2EFD6A3A-93E9-9E01-095E-D582D697616B}"/>
              </a:ext>
            </a:extLst>
          </p:cNvPr>
          <p:cNvPicPr>
            <a:picLocks noChangeAspect="1"/>
          </p:cNvPicPr>
          <p:nvPr/>
        </p:nvPicPr>
        <p:blipFill>
          <a:blip r:embed="rId9"/>
          <a:stretch>
            <a:fillRect/>
          </a:stretch>
        </p:blipFill>
        <p:spPr>
          <a:xfrm>
            <a:off x="595312" y="3693923"/>
            <a:ext cx="6886575" cy="762000"/>
          </a:xfrm>
          <a:prstGeom prst="rect">
            <a:avLst/>
          </a:prstGeom>
        </p:spPr>
      </p:pic>
    </p:spTree>
    <p:extLst>
      <p:ext uri="{BB962C8B-B14F-4D97-AF65-F5344CB8AC3E}">
        <p14:creationId xmlns:p14="http://schemas.microsoft.com/office/powerpoint/2010/main" val="1896815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353D0EFB-9B9B-1630-9A1C-5371EDF6509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68CDE6-C866-E810-1FE1-2641042E0F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03FA262E-F3F7-18C7-273D-CC3DD205F1E1}"/>
              </a:ext>
            </a:extLst>
          </p:cNvPr>
          <p:cNvPicPr>
            <a:picLocks noChangeAspect="1"/>
          </p:cNvPicPr>
          <p:nvPr/>
        </p:nvPicPr>
        <p:blipFill>
          <a:blip r:embed="rId2"/>
          <a:stretch>
            <a:fillRect/>
          </a:stretch>
        </p:blipFill>
        <p:spPr>
          <a:xfrm>
            <a:off x="0" y="136525"/>
            <a:ext cx="10372725" cy="2962275"/>
          </a:xfrm>
          <a:prstGeom prst="rect">
            <a:avLst/>
          </a:prstGeom>
        </p:spPr>
      </p:pic>
    </p:spTree>
    <p:extLst>
      <p:ext uri="{BB962C8B-B14F-4D97-AF65-F5344CB8AC3E}">
        <p14:creationId xmlns:p14="http://schemas.microsoft.com/office/powerpoint/2010/main" val="2327266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B11D5-A5EF-1F6C-7EBD-F63E7F81D10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20A6B7-63D1-0F76-CB9A-0C759BAF91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D26EBD6C-DFD8-74E5-6BBF-99B8CB1F9CA1}"/>
              </a:ext>
            </a:extLst>
          </p:cNvPr>
          <p:cNvPicPr>
            <a:picLocks noChangeAspect="1"/>
          </p:cNvPicPr>
          <p:nvPr/>
        </p:nvPicPr>
        <p:blipFill>
          <a:blip r:embed="rId3"/>
          <a:stretch>
            <a:fillRect/>
          </a:stretch>
        </p:blipFill>
        <p:spPr>
          <a:xfrm>
            <a:off x="647700" y="1075349"/>
            <a:ext cx="10896600" cy="4200525"/>
          </a:xfrm>
          <a:prstGeom prst="rect">
            <a:avLst/>
          </a:prstGeom>
        </p:spPr>
      </p:pic>
    </p:spTree>
    <p:extLst>
      <p:ext uri="{BB962C8B-B14F-4D97-AF65-F5344CB8AC3E}">
        <p14:creationId xmlns:p14="http://schemas.microsoft.com/office/powerpoint/2010/main" val="330179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F0C24-5279-893B-6C8D-378CB39B7228}"/>
            </a:ext>
          </a:extLst>
        </p:cNvPr>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2EA97AB1-B513-49DB-5072-09E81CF9A545}"/>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4A6D44EA-00D2-09E5-02F0-48480A16DC62}"/>
              </a:ext>
            </a:extLst>
          </p:cNvPr>
          <p:cNvSpPr>
            <a:spLocks noGrp="1"/>
          </p:cNvSpPr>
          <p:nvPr>
            <p:ph type="ctrTitle"/>
          </p:nvPr>
        </p:nvSpPr>
        <p:spPr>
          <a:xfrm>
            <a:off x="745684" y="1638168"/>
            <a:ext cx="9144000" cy="3063240"/>
          </a:xfrm>
        </p:spPr>
        <p:txBody>
          <a:bodyPr>
            <a:normAutofit/>
          </a:bodyPr>
          <a:lstStyle/>
          <a:p>
            <a:r>
              <a:rPr lang="en-US" sz="7200" dirty="0"/>
              <a:t>Taylor and Maclaurin Series</a:t>
            </a:r>
          </a:p>
        </p:txBody>
      </p:sp>
      <p:sp>
        <p:nvSpPr>
          <p:cNvPr id="3" name="Subtitle 2">
            <a:extLst>
              <a:ext uri="{FF2B5EF4-FFF2-40B4-BE49-F238E27FC236}">
                <a16:creationId xmlns:a16="http://schemas.microsoft.com/office/drawing/2014/main" id="{AEC4CF61-FAF6-110B-7114-6F39881B1313}"/>
              </a:ext>
            </a:extLst>
          </p:cNvPr>
          <p:cNvSpPr>
            <a:spLocks noGrp="1"/>
          </p:cNvSpPr>
          <p:nvPr>
            <p:ph type="subTitle" idx="1"/>
          </p:nvPr>
        </p:nvSpPr>
        <p:spPr>
          <a:xfrm>
            <a:off x="-2298853" y="5167056"/>
            <a:ext cx="9144000" cy="1225296"/>
          </a:xfrm>
        </p:spPr>
        <p:txBody>
          <a:bodyPr>
            <a:normAutofit/>
          </a:bodyPr>
          <a:lstStyle/>
          <a:p>
            <a:pPr algn="ctr"/>
            <a:r>
              <a:rPr lang="en-US" sz="6600" b="1" dirty="0"/>
              <a:t>Section 6.3</a:t>
            </a:r>
          </a:p>
        </p:txBody>
      </p:sp>
      <p:sp>
        <p:nvSpPr>
          <p:cNvPr id="4" name="Footer Placeholder 3">
            <a:extLst>
              <a:ext uri="{FF2B5EF4-FFF2-40B4-BE49-F238E27FC236}">
                <a16:creationId xmlns:a16="http://schemas.microsoft.com/office/drawing/2014/main" id="{A77BF2F0-86E4-A73C-3BDA-AC6A488BE4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spTree>
    <p:extLst>
      <p:ext uri="{BB962C8B-B14F-4D97-AF65-F5344CB8AC3E}">
        <p14:creationId xmlns:p14="http://schemas.microsoft.com/office/powerpoint/2010/main" val="2630647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D2127-3809-25AF-DB49-95D498ABF72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5A29A4-D7CB-FCA5-9118-7BD3128578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A2EC168D-0DCF-FB81-14E5-958807DA44EA}"/>
              </a:ext>
            </a:extLst>
          </p:cNvPr>
          <p:cNvPicPr>
            <a:picLocks noChangeAspect="1"/>
          </p:cNvPicPr>
          <p:nvPr/>
        </p:nvPicPr>
        <p:blipFill>
          <a:blip r:embed="rId3"/>
          <a:stretch>
            <a:fillRect/>
          </a:stretch>
        </p:blipFill>
        <p:spPr>
          <a:xfrm>
            <a:off x="170422" y="60749"/>
            <a:ext cx="10858500" cy="2276475"/>
          </a:xfrm>
          <a:prstGeom prst="rect">
            <a:avLst/>
          </a:prstGeom>
        </p:spPr>
      </p:pic>
      <p:pic>
        <p:nvPicPr>
          <p:cNvPr id="6" name="Picture 5">
            <a:extLst>
              <a:ext uri="{FF2B5EF4-FFF2-40B4-BE49-F238E27FC236}">
                <a16:creationId xmlns:a16="http://schemas.microsoft.com/office/drawing/2014/main" id="{72A3986D-C84F-BF85-6A7F-91ABB83A67BF}"/>
              </a:ext>
            </a:extLst>
          </p:cNvPr>
          <p:cNvPicPr>
            <a:picLocks noChangeAspect="1"/>
          </p:cNvPicPr>
          <p:nvPr/>
        </p:nvPicPr>
        <p:blipFill>
          <a:blip r:embed="rId4"/>
          <a:stretch>
            <a:fillRect/>
          </a:stretch>
        </p:blipFill>
        <p:spPr>
          <a:xfrm>
            <a:off x="1382152" y="2778775"/>
            <a:ext cx="5977353" cy="822416"/>
          </a:xfrm>
          <a:prstGeom prst="rect">
            <a:avLst/>
          </a:prstGeom>
        </p:spPr>
      </p:pic>
      <p:pic>
        <p:nvPicPr>
          <p:cNvPr id="8" name="Picture 7">
            <a:extLst>
              <a:ext uri="{FF2B5EF4-FFF2-40B4-BE49-F238E27FC236}">
                <a16:creationId xmlns:a16="http://schemas.microsoft.com/office/drawing/2014/main" id="{DB73BCF7-4D69-E2F3-9138-18BF22988D3B}"/>
              </a:ext>
            </a:extLst>
          </p:cNvPr>
          <p:cNvPicPr>
            <a:picLocks noChangeAspect="1"/>
          </p:cNvPicPr>
          <p:nvPr/>
        </p:nvPicPr>
        <p:blipFill>
          <a:blip r:embed="rId5"/>
          <a:stretch>
            <a:fillRect/>
          </a:stretch>
        </p:blipFill>
        <p:spPr>
          <a:xfrm>
            <a:off x="7058025" y="2940371"/>
            <a:ext cx="1095375" cy="514350"/>
          </a:xfrm>
          <a:prstGeom prst="rect">
            <a:avLst/>
          </a:prstGeom>
        </p:spPr>
      </p:pic>
      <p:pic>
        <p:nvPicPr>
          <p:cNvPr id="10" name="Picture 9">
            <a:extLst>
              <a:ext uri="{FF2B5EF4-FFF2-40B4-BE49-F238E27FC236}">
                <a16:creationId xmlns:a16="http://schemas.microsoft.com/office/drawing/2014/main" id="{DFA2C3B8-EA4F-91A3-125D-F2A31A759320}"/>
              </a:ext>
            </a:extLst>
          </p:cNvPr>
          <p:cNvPicPr>
            <a:picLocks noChangeAspect="1"/>
          </p:cNvPicPr>
          <p:nvPr/>
        </p:nvPicPr>
        <p:blipFill>
          <a:blip r:embed="rId6"/>
          <a:stretch>
            <a:fillRect/>
          </a:stretch>
        </p:blipFill>
        <p:spPr>
          <a:xfrm>
            <a:off x="613459" y="3400326"/>
            <a:ext cx="7181023" cy="1028438"/>
          </a:xfrm>
          <a:prstGeom prst="rect">
            <a:avLst/>
          </a:prstGeom>
        </p:spPr>
      </p:pic>
      <p:pic>
        <p:nvPicPr>
          <p:cNvPr id="12" name="Picture 11">
            <a:extLst>
              <a:ext uri="{FF2B5EF4-FFF2-40B4-BE49-F238E27FC236}">
                <a16:creationId xmlns:a16="http://schemas.microsoft.com/office/drawing/2014/main" id="{3618CFF1-D511-AA0A-8E19-6D1F2E980471}"/>
              </a:ext>
            </a:extLst>
          </p:cNvPr>
          <p:cNvPicPr>
            <a:picLocks noChangeAspect="1"/>
          </p:cNvPicPr>
          <p:nvPr/>
        </p:nvPicPr>
        <p:blipFill>
          <a:blip r:embed="rId7"/>
          <a:stretch>
            <a:fillRect/>
          </a:stretch>
        </p:blipFill>
        <p:spPr>
          <a:xfrm>
            <a:off x="7511645" y="3750206"/>
            <a:ext cx="923925" cy="485775"/>
          </a:xfrm>
          <a:prstGeom prst="rect">
            <a:avLst/>
          </a:prstGeom>
        </p:spPr>
      </p:pic>
      <p:pic>
        <p:nvPicPr>
          <p:cNvPr id="14" name="Picture 13">
            <a:extLst>
              <a:ext uri="{FF2B5EF4-FFF2-40B4-BE49-F238E27FC236}">
                <a16:creationId xmlns:a16="http://schemas.microsoft.com/office/drawing/2014/main" id="{60CD8163-0C85-6B00-6344-FAB85B71A148}"/>
              </a:ext>
            </a:extLst>
          </p:cNvPr>
          <p:cNvPicPr>
            <a:picLocks noChangeAspect="1"/>
          </p:cNvPicPr>
          <p:nvPr/>
        </p:nvPicPr>
        <p:blipFill>
          <a:blip r:embed="rId8"/>
          <a:stretch>
            <a:fillRect/>
          </a:stretch>
        </p:blipFill>
        <p:spPr>
          <a:xfrm>
            <a:off x="643560" y="2360969"/>
            <a:ext cx="2343150" cy="476250"/>
          </a:xfrm>
          <a:prstGeom prst="rect">
            <a:avLst/>
          </a:prstGeom>
        </p:spPr>
      </p:pic>
      <p:pic>
        <p:nvPicPr>
          <p:cNvPr id="16" name="Picture 15">
            <a:extLst>
              <a:ext uri="{FF2B5EF4-FFF2-40B4-BE49-F238E27FC236}">
                <a16:creationId xmlns:a16="http://schemas.microsoft.com/office/drawing/2014/main" id="{7857B310-3F97-6DF9-6BA6-A93490CD38FA}"/>
              </a:ext>
            </a:extLst>
          </p:cNvPr>
          <p:cNvPicPr>
            <a:picLocks noChangeAspect="1"/>
          </p:cNvPicPr>
          <p:nvPr/>
        </p:nvPicPr>
        <p:blipFill>
          <a:blip r:embed="rId9"/>
          <a:stretch>
            <a:fillRect/>
          </a:stretch>
        </p:blipFill>
        <p:spPr>
          <a:xfrm>
            <a:off x="489634" y="2360969"/>
            <a:ext cx="247650" cy="381000"/>
          </a:xfrm>
          <a:prstGeom prst="rect">
            <a:avLst/>
          </a:prstGeom>
        </p:spPr>
      </p:pic>
      <p:pic>
        <p:nvPicPr>
          <p:cNvPr id="18" name="Picture 17">
            <a:extLst>
              <a:ext uri="{FF2B5EF4-FFF2-40B4-BE49-F238E27FC236}">
                <a16:creationId xmlns:a16="http://schemas.microsoft.com/office/drawing/2014/main" id="{D9FB1984-D431-6592-00A5-B609FFFFB83C}"/>
              </a:ext>
            </a:extLst>
          </p:cNvPr>
          <p:cNvPicPr>
            <a:picLocks noChangeAspect="1"/>
          </p:cNvPicPr>
          <p:nvPr/>
        </p:nvPicPr>
        <p:blipFill>
          <a:blip r:embed="rId10"/>
          <a:stretch>
            <a:fillRect/>
          </a:stretch>
        </p:blipFill>
        <p:spPr>
          <a:xfrm>
            <a:off x="643560" y="4402423"/>
            <a:ext cx="7473398" cy="930942"/>
          </a:xfrm>
          <a:prstGeom prst="rect">
            <a:avLst/>
          </a:prstGeom>
        </p:spPr>
      </p:pic>
      <p:pic>
        <p:nvPicPr>
          <p:cNvPr id="20" name="Picture 19">
            <a:extLst>
              <a:ext uri="{FF2B5EF4-FFF2-40B4-BE49-F238E27FC236}">
                <a16:creationId xmlns:a16="http://schemas.microsoft.com/office/drawing/2014/main" id="{08F4AB69-DD0E-7AD2-788B-8332440CD6C1}"/>
              </a:ext>
            </a:extLst>
          </p:cNvPr>
          <p:cNvPicPr>
            <a:picLocks noChangeAspect="1"/>
          </p:cNvPicPr>
          <p:nvPr/>
        </p:nvPicPr>
        <p:blipFill>
          <a:blip r:embed="rId11"/>
          <a:stretch>
            <a:fillRect/>
          </a:stretch>
        </p:blipFill>
        <p:spPr>
          <a:xfrm>
            <a:off x="8176657" y="4625006"/>
            <a:ext cx="963586" cy="485775"/>
          </a:xfrm>
          <a:prstGeom prst="rect">
            <a:avLst/>
          </a:prstGeom>
        </p:spPr>
      </p:pic>
      <p:pic>
        <p:nvPicPr>
          <p:cNvPr id="22" name="Picture 21">
            <a:extLst>
              <a:ext uri="{FF2B5EF4-FFF2-40B4-BE49-F238E27FC236}">
                <a16:creationId xmlns:a16="http://schemas.microsoft.com/office/drawing/2014/main" id="{D1774CCF-973D-C41B-CDD0-95E97BE626DB}"/>
              </a:ext>
            </a:extLst>
          </p:cNvPr>
          <p:cNvPicPr>
            <a:picLocks noChangeAspect="1"/>
          </p:cNvPicPr>
          <p:nvPr/>
        </p:nvPicPr>
        <p:blipFill>
          <a:blip r:embed="rId12"/>
          <a:stretch>
            <a:fillRect/>
          </a:stretch>
        </p:blipFill>
        <p:spPr>
          <a:xfrm>
            <a:off x="643560" y="5347734"/>
            <a:ext cx="8158852" cy="908408"/>
          </a:xfrm>
          <a:prstGeom prst="rect">
            <a:avLst/>
          </a:prstGeom>
        </p:spPr>
      </p:pic>
      <p:pic>
        <p:nvPicPr>
          <p:cNvPr id="24" name="Picture 23">
            <a:extLst>
              <a:ext uri="{FF2B5EF4-FFF2-40B4-BE49-F238E27FC236}">
                <a16:creationId xmlns:a16="http://schemas.microsoft.com/office/drawing/2014/main" id="{FDC524A1-78F8-F1B9-88E5-C38F19FA0CFF}"/>
              </a:ext>
            </a:extLst>
          </p:cNvPr>
          <p:cNvPicPr>
            <a:picLocks noChangeAspect="1"/>
          </p:cNvPicPr>
          <p:nvPr/>
        </p:nvPicPr>
        <p:blipFill>
          <a:blip r:embed="rId13"/>
          <a:stretch>
            <a:fillRect/>
          </a:stretch>
        </p:blipFill>
        <p:spPr>
          <a:xfrm>
            <a:off x="8716465" y="5564441"/>
            <a:ext cx="1033491" cy="411782"/>
          </a:xfrm>
          <a:prstGeom prst="rect">
            <a:avLst/>
          </a:prstGeom>
        </p:spPr>
      </p:pic>
      <p:pic>
        <p:nvPicPr>
          <p:cNvPr id="26" name="Picture 25">
            <a:extLst>
              <a:ext uri="{FF2B5EF4-FFF2-40B4-BE49-F238E27FC236}">
                <a16:creationId xmlns:a16="http://schemas.microsoft.com/office/drawing/2014/main" id="{D76084E8-FAB2-8EF3-8298-2BBC42F1D049}"/>
              </a:ext>
            </a:extLst>
          </p:cNvPr>
          <p:cNvPicPr>
            <a:picLocks noChangeAspect="1"/>
          </p:cNvPicPr>
          <p:nvPr/>
        </p:nvPicPr>
        <p:blipFill>
          <a:blip r:embed="rId14"/>
          <a:stretch>
            <a:fillRect/>
          </a:stretch>
        </p:blipFill>
        <p:spPr>
          <a:xfrm>
            <a:off x="7768081" y="2860368"/>
            <a:ext cx="733425" cy="695325"/>
          </a:xfrm>
          <a:prstGeom prst="rect">
            <a:avLst/>
          </a:prstGeom>
        </p:spPr>
      </p:pic>
      <p:pic>
        <p:nvPicPr>
          <p:cNvPr id="28" name="Picture 27">
            <a:extLst>
              <a:ext uri="{FF2B5EF4-FFF2-40B4-BE49-F238E27FC236}">
                <a16:creationId xmlns:a16="http://schemas.microsoft.com/office/drawing/2014/main" id="{98FFA3D0-F268-293B-F4B6-4A5D6379DC6C}"/>
              </a:ext>
            </a:extLst>
          </p:cNvPr>
          <p:cNvPicPr>
            <a:picLocks noChangeAspect="1"/>
          </p:cNvPicPr>
          <p:nvPr/>
        </p:nvPicPr>
        <p:blipFill>
          <a:blip r:embed="rId14"/>
          <a:stretch>
            <a:fillRect/>
          </a:stretch>
        </p:blipFill>
        <p:spPr>
          <a:xfrm>
            <a:off x="8176657" y="3531695"/>
            <a:ext cx="733425" cy="695325"/>
          </a:xfrm>
          <a:prstGeom prst="rect">
            <a:avLst/>
          </a:prstGeom>
        </p:spPr>
      </p:pic>
      <p:pic>
        <p:nvPicPr>
          <p:cNvPr id="30" name="Picture 29">
            <a:extLst>
              <a:ext uri="{FF2B5EF4-FFF2-40B4-BE49-F238E27FC236}">
                <a16:creationId xmlns:a16="http://schemas.microsoft.com/office/drawing/2014/main" id="{877A13E5-B80B-5F35-949D-A0CE518698A1}"/>
              </a:ext>
            </a:extLst>
          </p:cNvPr>
          <p:cNvPicPr>
            <a:picLocks noChangeAspect="1"/>
          </p:cNvPicPr>
          <p:nvPr/>
        </p:nvPicPr>
        <p:blipFill>
          <a:blip r:embed="rId15"/>
          <a:stretch>
            <a:fillRect/>
          </a:stretch>
        </p:blipFill>
        <p:spPr>
          <a:xfrm>
            <a:off x="9511607" y="6067933"/>
            <a:ext cx="1323975" cy="723900"/>
          </a:xfrm>
          <a:prstGeom prst="rect">
            <a:avLst/>
          </a:prstGeom>
        </p:spPr>
      </p:pic>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0FC81EE8-B0EE-4AEE-9CC1-03D23BE5B7F9}"/>
                  </a:ext>
                </a:extLst>
              </p:cNvPr>
              <p:cNvSpPr txBox="1"/>
              <p:nvPr/>
            </p:nvSpPr>
            <p:spPr>
              <a:xfrm>
                <a:off x="7977992" y="3039910"/>
                <a:ext cx="79464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endParaRPr lang="en-US" dirty="0"/>
              </a:p>
            </p:txBody>
          </p:sp>
        </mc:Choice>
        <mc:Fallback>
          <p:sp>
            <p:nvSpPr>
              <p:cNvPr id="31" name="TextBox 30">
                <a:extLst>
                  <a:ext uri="{FF2B5EF4-FFF2-40B4-BE49-F238E27FC236}">
                    <a16:creationId xmlns:a16="http://schemas.microsoft.com/office/drawing/2014/main" id="{0FC81EE8-B0EE-4AEE-9CC1-03D23BE5B7F9}"/>
                  </a:ext>
                </a:extLst>
              </p:cNvPr>
              <p:cNvSpPr txBox="1">
                <a:spLocks noRot="1" noChangeAspect="1" noMove="1" noResize="1" noEditPoints="1" noAdjustHandles="1" noChangeArrowheads="1" noChangeShapeType="1" noTextEdit="1"/>
              </p:cNvSpPr>
              <p:nvPr/>
            </p:nvSpPr>
            <p:spPr>
              <a:xfrm>
                <a:off x="7977992" y="3039910"/>
                <a:ext cx="794641" cy="276999"/>
              </a:xfrm>
              <a:prstGeom prst="rect">
                <a:avLst/>
              </a:prstGeom>
              <a:blipFill>
                <a:blip r:embed="rId16"/>
                <a:stretch>
                  <a:fillRect l="-3846" t="-2222" r="-10769" b="-377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4ED31EC9-2A3F-5E6F-6BBF-8BE88338E5D3}"/>
                  </a:ext>
                </a:extLst>
              </p:cNvPr>
              <p:cNvSpPr txBox="1"/>
              <p:nvPr/>
            </p:nvSpPr>
            <p:spPr>
              <a:xfrm>
                <a:off x="8345602" y="3816002"/>
                <a:ext cx="84722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endParaRPr lang="en-US" dirty="0"/>
              </a:p>
            </p:txBody>
          </p:sp>
        </mc:Choice>
        <mc:Fallback>
          <p:sp>
            <p:nvSpPr>
              <p:cNvPr id="32" name="TextBox 31">
                <a:extLst>
                  <a:ext uri="{FF2B5EF4-FFF2-40B4-BE49-F238E27FC236}">
                    <a16:creationId xmlns:a16="http://schemas.microsoft.com/office/drawing/2014/main" id="{4ED31EC9-2A3F-5E6F-6BBF-8BE88338E5D3}"/>
                  </a:ext>
                </a:extLst>
              </p:cNvPr>
              <p:cNvSpPr txBox="1">
                <a:spLocks noRot="1" noChangeAspect="1" noMove="1" noResize="1" noEditPoints="1" noAdjustHandles="1" noChangeArrowheads="1" noChangeShapeType="1" noTextEdit="1"/>
              </p:cNvSpPr>
              <p:nvPr/>
            </p:nvSpPr>
            <p:spPr>
              <a:xfrm>
                <a:off x="8345602" y="3816002"/>
                <a:ext cx="847220" cy="276999"/>
              </a:xfrm>
              <a:prstGeom prst="rect">
                <a:avLst/>
              </a:prstGeom>
              <a:blipFill>
                <a:blip r:embed="rId17"/>
                <a:stretch>
                  <a:fillRect l="-2878" t="-6667" r="-10072" b="-4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2E4A29FF-147B-0FA7-DA2E-7FE06346B27E}"/>
                  </a:ext>
                </a:extLst>
              </p:cNvPr>
              <p:cNvSpPr txBox="1"/>
              <p:nvPr/>
            </p:nvSpPr>
            <p:spPr>
              <a:xfrm>
                <a:off x="9053674" y="4690221"/>
                <a:ext cx="90653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endParaRPr lang="en-US" dirty="0"/>
              </a:p>
            </p:txBody>
          </p:sp>
        </mc:Choice>
        <mc:Fallback>
          <p:sp>
            <p:nvSpPr>
              <p:cNvPr id="33" name="TextBox 32">
                <a:extLst>
                  <a:ext uri="{FF2B5EF4-FFF2-40B4-BE49-F238E27FC236}">
                    <a16:creationId xmlns:a16="http://schemas.microsoft.com/office/drawing/2014/main" id="{2E4A29FF-147B-0FA7-DA2E-7FE06346B27E}"/>
                  </a:ext>
                </a:extLst>
              </p:cNvPr>
              <p:cNvSpPr txBox="1">
                <a:spLocks noRot="1" noChangeAspect="1" noMove="1" noResize="1" noEditPoints="1" noAdjustHandles="1" noChangeArrowheads="1" noChangeShapeType="1" noTextEdit="1"/>
              </p:cNvSpPr>
              <p:nvPr/>
            </p:nvSpPr>
            <p:spPr>
              <a:xfrm>
                <a:off x="9053674" y="4690221"/>
                <a:ext cx="906530" cy="276999"/>
              </a:xfrm>
              <a:prstGeom prst="rect">
                <a:avLst/>
              </a:prstGeom>
              <a:blipFill>
                <a:blip r:embed="rId18"/>
                <a:stretch>
                  <a:fillRect l="-2685" t="-4348" r="-9396" b="-369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59220E23-097F-D1FC-D530-B04373BDF628}"/>
                  </a:ext>
                </a:extLst>
              </p:cNvPr>
              <p:cNvSpPr txBox="1"/>
              <p:nvPr/>
            </p:nvSpPr>
            <p:spPr>
              <a:xfrm>
                <a:off x="9869740" y="5564441"/>
                <a:ext cx="965842"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endParaRPr lang="en-US" dirty="0"/>
              </a:p>
            </p:txBody>
          </p:sp>
        </mc:Choice>
        <mc:Fallback>
          <p:sp>
            <p:nvSpPr>
              <p:cNvPr id="34" name="TextBox 33">
                <a:extLst>
                  <a:ext uri="{FF2B5EF4-FFF2-40B4-BE49-F238E27FC236}">
                    <a16:creationId xmlns:a16="http://schemas.microsoft.com/office/drawing/2014/main" id="{59220E23-097F-D1FC-D530-B04373BDF628}"/>
                  </a:ext>
                </a:extLst>
              </p:cNvPr>
              <p:cNvSpPr txBox="1">
                <a:spLocks noRot="1" noChangeAspect="1" noMove="1" noResize="1" noEditPoints="1" noAdjustHandles="1" noChangeArrowheads="1" noChangeShapeType="1" noTextEdit="1"/>
              </p:cNvSpPr>
              <p:nvPr/>
            </p:nvSpPr>
            <p:spPr>
              <a:xfrm>
                <a:off x="9869740" y="5564441"/>
                <a:ext cx="965842" cy="276999"/>
              </a:xfrm>
              <a:prstGeom prst="rect">
                <a:avLst/>
              </a:prstGeom>
              <a:blipFill>
                <a:blip r:embed="rId19"/>
                <a:stretch>
                  <a:fillRect l="-2532" t="-6667" r="-8861" b="-40000"/>
                </a:stretch>
              </a:blipFill>
            </p:spPr>
            <p:txBody>
              <a:bodyPr/>
              <a:lstStyle/>
              <a:p>
                <a:r>
                  <a:rPr lang="en-US">
                    <a:noFill/>
                  </a:rPr>
                  <a:t> </a:t>
                </a:r>
              </a:p>
            </p:txBody>
          </p:sp>
        </mc:Fallback>
      </mc:AlternateContent>
      <p:pic>
        <p:nvPicPr>
          <p:cNvPr id="36" name="Picture 35">
            <a:extLst>
              <a:ext uri="{FF2B5EF4-FFF2-40B4-BE49-F238E27FC236}">
                <a16:creationId xmlns:a16="http://schemas.microsoft.com/office/drawing/2014/main" id="{29360206-364F-C0C6-6717-D138A6B96B28}"/>
              </a:ext>
            </a:extLst>
          </p:cNvPr>
          <p:cNvPicPr>
            <a:picLocks noChangeAspect="1"/>
          </p:cNvPicPr>
          <p:nvPr/>
        </p:nvPicPr>
        <p:blipFill>
          <a:blip r:embed="rId20"/>
          <a:stretch>
            <a:fillRect/>
          </a:stretch>
        </p:blipFill>
        <p:spPr>
          <a:xfrm>
            <a:off x="8868780" y="1577733"/>
            <a:ext cx="542925" cy="552450"/>
          </a:xfrm>
          <a:prstGeom prst="rect">
            <a:avLst/>
          </a:prstGeom>
        </p:spPr>
      </p:pic>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FFC57071-8579-9BDF-6C5C-FE796C7ECAA6}"/>
                  </a:ext>
                </a:extLst>
              </p:cNvPr>
              <p:cNvSpPr txBox="1"/>
              <p:nvPr/>
            </p:nvSpPr>
            <p:spPr>
              <a:xfrm>
                <a:off x="9411705" y="1549771"/>
                <a:ext cx="79117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p:sp>
            <p:nvSpPr>
              <p:cNvPr id="39" name="TextBox 38">
                <a:extLst>
                  <a:ext uri="{FF2B5EF4-FFF2-40B4-BE49-F238E27FC236}">
                    <a16:creationId xmlns:a16="http://schemas.microsoft.com/office/drawing/2014/main" id="{FFC57071-8579-9BDF-6C5C-FE796C7ECAA6}"/>
                  </a:ext>
                </a:extLst>
              </p:cNvPr>
              <p:cNvSpPr txBox="1">
                <a:spLocks noRot="1" noChangeAspect="1" noMove="1" noResize="1" noEditPoints="1" noAdjustHandles="1" noChangeArrowheads="1" noChangeShapeType="1" noTextEdit="1"/>
              </p:cNvSpPr>
              <p:nvPr/>
            </p:nvSpPr>
            <p:spPr>
              <a:xfrm>
                <a:off x="9411705" y="1549771"/>
                <a:ext cx="791179" cy="276999"/>
              </a:xfrm>
              <a:prstGeom prst="rect">
                <a:avLst/>
              </a:prstGeom>
              <a:blipFill>
                <a:blip r:embed="rId21"/>
                <a:stretch>
                  <a:fillRect l="-3846" r="-10769" b="-34783"/>
                </a:stretch>
              </a:blipFill>
            </p:spPr>
            <p:txBody>
              <a:bodyPr/>
              <a:lstStyle/>
              <a:p>
                <a:r>
                  <a:rPr lang="en-US">
                    <a:noFill/>
                  </a:rPr>
                  <a:t> </a:t>
                </a:r>
              </a:p>
            </p:txBody>
          </p:sp>
        </mc:Fallback>
      </mc:AlternateContent>
    </p:spTree>
    <p:extLst>
      <p:ext uri="{BB962C8B-B14F-4D97-AF65-F5344CB8AC3E}">
        <p14:creationId xmlns:p14="http://schemas.microsoft.com/office/powerpoint/2010/main" val="2762429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6C0860-FFB1-4CC9-23CD-9896FA2C25F9}"/>
              </a:ext>
            </a:extLst>
          </p:cNvPr>
          <p:cNvSpPr>
            <a:spLocks noGrp="1"/>
          </p:cNvSpPr>
          <p:nvPr>
            <p:ph type="ftr" sz="quarter" idx="11"/>
          </p:nvPr>
        </p:nvSpPr>
        <p:spPr/>
        <p:txBody>
          <a:bodyPr/>
          <a:lstStyle/>
          <a:p>
            <a:r>
              <a:rPr lang="en-US"/>
              <a:t>https://openstax.org/details/books/calculus-volume-1</a:t>
            </a:r>
          </a:p>
        </p:txBody>
      </p:sp>
      <p:pic>
        <p:nvPicPr>
          <p:cNvPr id="6" name="Picture 5">
            <a:extLst>
              <a:ext uri="{FF2B5EF4-FFF2-40B4-BE49-F238E27FC236}">
                <a16:creationId xmlns:a16="http://schemas.microsoft.com/office/drawing/2014/main" id="{ECDD6C88-192D-4B72-BB7D-8C0053748DE8}"/>
              </a:ext>
            </a:extLst>
          </p:cNvPr>
          <p:cNvPicPr>
            <a:picLocks noChangeAspect="1"/>
          </p:cNvPicPr>
          <p:nvPr/>
        </p:nvPicPr>
        <p:blipFill>
          <a:blip r:embed="rId2"/>
          <a:stretch>
            <a:fillRect/>
          </a:stretch>
        </p:blipFill>
        <p:spPr>
          <a:xfrm>
            <a:off x="506784" y="828331"/>
            <a:ext cx="11178432" cy="3571496"/>
          </a:xfrm>
          <a:prstGeom prst="rect">
            <a:avLst/>
          </a:prstGeom>
        </p:spPr>
      </p:pic>
      <p:pic>
        <p:nvPicPr>
          <p:cNvPr id="8" name="Picture 7">
            <a:extLst>
              <a:ext uri="{FF2B5EF4-FFF2-40B4-BE49-F238E27FC236}">
                <a16:creationId xmlns:a16="http://schemas.microsoft.com/office/drawing/2014/main" id="{C63627FF-C04A-5E6C-A496-5D391A54C802}"/>
              </a:ext>
            </a:extLst>
          </p:cNvPr>
          <p:cNvPicPr>
            <a:picLocks noChangeAspect="1"/>
          </p:cNvPicPr>
          <p:nvPr/>
        </p:nvPicPr>
        <p:blipFill>
          <a:blip r:embed="rId3"/>
          <a:stretch>
            <a:fillRect/>
          </a:stretch>
        </p:blipFill>
        <p:spPr>
          <a:xfrm>
            <a:off x="902824" y="3328986"/>
            <a:ext cx="10255171" cy="293890"/>
          </a:xfrm>
          <a:prstGeom prst="rect">
            <a:avLst/>
          </a:prstGeom>
        </p:spPr>
      </p:pic>
    </p:spTree>
    <p:extLst>
      <p:ext uri="{BB962C8B-B14F-4D97-AF65-F5344CB8AC3E}">
        <p14:creationId xmlns:p14="http://schemas.microsoft.com/office/powerpoint/2010/main" val="4257558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3A55D-736A-DBBF-F28A-9D17C360018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81261F-F571-7463-E96A-E5813CE160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4D96AD9A-BE93-2CDB-27BA-967293B6A305}"/>
              </a:ext>
            </a:extLst>
          </p:cNvPr>
          <p:cNvPicPr>
            <a:picLocks noChangeAspect="1"/>
          </p:cNvPicPr>
          <p:nvPr/>
        </p:nvPicPr>
        <p:blipFill>
          <a:blip r:embed="rId3"/>
          <a:stretch>
            <a:fillRect/>
          </a:stretch>
        </p:blipFill>
        <p:spPr>
          <a:xfrm>
            <a:off x="420756" y="1705585"/>
            <a:ext cx="11350487" cy="2649333"/>
          </a:xfrm>
          <a:prstGeom prst="rect">
            <a:avLst/>
          </a:prstGeom>
        </p:spPr>
      </p:pic>
    </p:spTree>
    <p:extLst>
      <p:ext uri="{BB962C8B-B14F-4D97-AF65-F5344CB8AC3E}">
        <p14:creationId xmlns:p14="http://schemas.microsoft.com/office/powerpoint/2010/main" val="3922842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B0818-E623-61C3-C82B-67599A24BAB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C481F6-89AA-CB0F-DA4C-C10BD4B423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0E6FA862-DD97-E9C6-F7A8-5BA42A7D7FF5}"/>
              </a:ext>
            </a:extLst>
          </p:cNvPr>
          <p:cNvPicPr>
            <a:picLocks noChangeAspect="1"/>
          </p:cNvPicPr>
          <p:nvPr/>
        </p:nvPicPr>
        <p:blipFill>
          <a:blip r:embed="rId2"/>
          <a:stretch>
            <a:fillRect/>
          </a:stretch>
        </p:blipFill>
        <p:spPr>
          <a:xfrm>
            <a:off x="917506" y="1058497"/>
            <a:ext cx="10356988" cy="2998502"/>
          </a:xfrm>
          <a:prstGeom prst="rect">
            <a:avLst/>
          </a:prstGeom>
        </p:spPr>
      </p:pic>
    </p:spTree>
    <p:extLst>
      <p:ext uri="{BB962C8B-B14F-4D97-AF65-F5344CB8AC3E}">
        <p14:creationId xmlns:p14="http://schemas.microsoft.com/office/powerpoint/2010/main" val="1087176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1F038E33-E6F5-7729-391B-78BF409CF4E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EE78DC1-C668-5D4E-207D-BCA98DFFF1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F26C16F7-25EB-0D4B-2083-300FCC49B5FD}"/>
              </a:ext>
            </a:extLst>
          </p:cNvPr>
          <p:cNvPicPr>
            <a:picLocks noChangeAspect="1"/>
          </p:cNvPicPr>
          <p:nvPr/>
        </p:nvPicPr>
        <p:blipFill>
          <a:blip r:embed="rId2"/>
          <a:stretch>
            <a:fillRect/>
          </a:stretch>
        </p:blipFill>
        <p:spPr>
          <a:xfrm>
            <a:off x="0" y="0"/>
            <a:ext cx="11553825" cy="2466975"/>
          </a:xfrm>
          <a:prstGeom prst="rect">
            <a:avLst/>
          </a:prstGeom>
        </p:spPr>
      </p:pic>
    </p:spTree>
    <p:extLst>
      <p:ext uri="{BB962C8B-B14F-4D97-AF65-F5344CB8AC3E}">
        <p14:creationId xmlns:p14="http://schemas.microsoft.com/office/powerpoint/2010/main" val="3856727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CFFEBB5-68C6-DF6A-7955-AA30B1C9926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F53573-7D15-F54B-019D-EFE58D2017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F308F12D-E608-1614-DC01-6F7103EA9E4B}"/>
              </a:ext>
            </a:extLst>
          </p:cNvPr>
          <p:cNvPicPr>
            <a:picLocks noChangeAspect="1"/>
          </p:cNvPicPr>
          <p:nvPr/>
        </p:nvPicPr>
        <p:blipFill>
          <a:blip r:embed="rId2"/>
          <a:stretch>
            <a:fillRect/>
          </a:stretch>
        </p:blipFill>
        <p:spPr>
          <a:xfrm>
            <a:off x="0" y="0"/>
            <a:ext cx="11477625" cy="3990975"/>
          </a:xfrm>
          <a:prstGeom prst="rect">
            <a:avLst/>
          </a:prstGeom>
        </p:spPr>
      </p:pic>
    </p:spTree>
    <p:extLst>
      <p:ext uri="{BB962C8B-B14F-4D97-AF65-F5344CB8AC3E}">
        <p14:creationId xmlns:p14="http://schemas.microsoft.com/office/powerpoint/2010/main" val="71695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F2D9BF-3C47-07F1-6F87-AA8081BC0CFD}"/>
              </a:ext>
            </a:extLst>
          </p:cNvPr>
          <p:cNvSpPr>
            <a:spLocks noGrp="1"/>
          </p:cNvSpPr>
          <p:nvPr>
            <p:ph type="ftr" sz="quarter" idx="11"/>
          </p:nvPr>
        </p:nvSpPr>
        <p:spPr/>
        <p:txBody>
          <a:bodyPr/>
          <a:lstStyle/>
          <a:p>
            <a:r>
              <a:rPr lang="en-US"/>
              <a:t>https://openstax.org/details/books/calculus-volume-1</a:t>
            </a:r>
          </a:p>
        </p:txBody>
      </p:sp>
      <p:pic>
        <p:nvPicPr>
          <p:cNvPr id="6" name="Picture 5">
            <a:extLst>
              <a:ext uri="{FF2B5EF4-FFF2-40B4-BE49-F238E27FC236}">
                <a16:creationId xmlns:a16="http://schemas.microsoft.com/office/drawing/2014/main" id="{48953ED5-0805-0678-EC09-8E92632F149C}"/>
              </a:ext>
            </a:extLst>
          </p:cNvPr>
          <p:cNvPicPr>
            <a:picLocks noChangeAspect="1"/>
          </p:cNvPicPr>
          <p:nvPr/>
        </p:nvPicPr>
        <p:blipFill>
          <a:blip r:embed="rId3"/>
          <a:stretch>
            <a:fillRect/>
          </a:stretch>
        </p:blipFill>
        <p:spPr>
          <a:xfrm>
            <a:off x="460515" y="524719"/>
            <a:ext cx="5553075" cy="762000"/>
          </a:xfrm>
          <a:prstGeom prst="rect">
            <a:avLst/>
          </a:prstGeom>
        </p:spPr>
      </p:pic>
      <p:pic>
        <p:nvPicPr>
          <p:cNvPr id="8" name="Picture 7">
            <a:extLst>
              <a:ext uri="{FF2B5EF4-FFF2-40B4-BE49-F238E27FC236}">
                <a16:creationId xmlns:a16="http://schemas.microsoft.com/office/drawing/2014/main" id="{B8D06269-C1C2-F32D-EF23-B937114DEA53}"/>
              </a:ext>
            </a:extLst>
          </p:cNvPr>
          <p:cNvPicPr>
            <a:picLocks noChangeAspect="1"/>
          </p:cNvPicPr>
          <p:nvPr/>
        </p:nvPicPr>
        <p:blipFill>
          <a:blip r:embed="rId4"/>
          <a:stretch>
            <a:fillRect/>
          </a:stretch>
        </p:blipFill>
        <p:spPr>
          <a:xfrm>
            <a:off x="615025" y="2295525"/>
            <a:ext cx="9086850" cy="2266950"/>
          </a:xfrm>
          <a:prstGeom prst="rect">
            <a:avLst/>
          </a:prstGeom>
        </p:spPr>
      </p:pic>
    </p:spTree>
    <p:extLst>
      <p:ext uri="{BB962C8B-B14F-4D97-AF65-F5344CB8AC3E}">
        <p14:creationId xmlns:p14="http://schemas.microsoft.com/office/powerpoint/2010/main" val="2476491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E9393B-E940-F128-6D75-7D808D2B5AD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383F28-B8C9-BD44-79AC-ACFF84C583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F4AC2A41-4A0F-F4D6-3182-DC94A5802E4A}"/>
              </a:ext>
            </a:extLst>
          </p:cNvPr>
          <p:cNvPicPr>
            <a:picLocks noChangeAspect="1"/>
          </p:cNvPicPr>
          <p:nvPr/>
        </p:nvPicPr>
        <p:blipFill>
          <a:blip r:embed="rId3"/>
          <a:stretch>
            <a:fillRect/>
          </a:stretch>
        </p:blipFill>
        <p:spPr>
          <a:xfrm>
            <a:off x="1106905" y="345852"/>
            <a:ext cx="9978189" cy="6193060"/>
          </a:xfrm>
          <a:prstGeom prst="rect">
            <a:avLst/>
          </a:prstGeom>
        </p:spPr>
      </p:pic>
    </p:spTree>
    <p:extLst>
      <p:ext uri="{BB962C8B-B14F-4D97-AF65-F5344CB8AC3E}">
        <p14:creationId xmlns:p14="http://schemas.microsoft.com/office/powerpoint/2010/main" val="3258497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AD20ACA-BBD8-F980-C2A7-34A4B729556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00B047-523F-09B5-81E4-B8541007ED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30DAAE1F-C98E-9331-526C-9A9751261C4E}"/>
              </a:ext>
            </a:extLst>
          </p:cNvPr>
          <p:cNvPicPr>
            <a:picLocks noChangeAspect="1"/>
          </p:cNvPicPr>
          <p:nvPr/>
        </p:nvPicPr>
        <p:blipFill>
          <a:blip r:embed="rId2"/>
          <a:stretch>
            <a:fillRect/>
          </a:stretch>
        </p:blipFill>
        <p:spPr>
          <a:xfrm>
            <a:off x="0" y="0"/>
            <a:ext cx="10467975" cy="3552825"/>
          </a:xfrm>
          <a:prstGeom prst="rect">
            <a:avLst/>
          </a:prstGeom>
        </p:spPr>
      </p:pic>
    </p:spTree>
    <p:extLst>
      <p:ext uri="{BB962C8B-B14F-4D97-AF65-F5344CB8AC3E}">
        <p14:creationId xmlns:p14="http://schemas.microsoft.com/office/powerpoint/2010/main" val="2280968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8A9E91E3-19EF-D1FF-BA56-1FB986FBE02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2FB125-BB59-8713-DFF1-7D4075D1B9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A74403BA-5047-8A95-15FF-92D75E2816F0}"/>
              </a:ext>
            </a:extLst>
          </p:cNvPr>
          <p:cNvPicPr>
            <a:picLocks noChangeAspect="1"/>
          </p:cNvPicPr>
          <p:nvPr/>
        </p:nvPicPr>
        <p:blipFill>
          <a:blip r:embed="rId2"/>
          <a:stretch>
            <a:fillRect/>
          </a:stretch>
        </p:blipFill>
        <p:spPr>
          <a:xfrm>
            <a:off x="0" y="0"/>
            <a:ext cx="10448925" cy="4410075"/>
          </a:xfrm>
          <a:prstGeom prst="rect">
            <a:avLst/>
          </a:prstGeom>
        </p:spPr>
      </p:pic>
    </p:spTree>
    <p:extLst>
      <p:ext uri="{BB962C8B-B14F-4D97-AF65-F5344CB8AC3E}">
        <p14:creationId xmlns:p14="http://schemas.microsoft.com/office/powerpoint/2010/main" val="4229314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145D28-9828-035B-B7A6-BB73605C5849}"/>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172B19B5-A06E-F53F-C885-1EBD6769956C}"/>
              </a:ext>
            </a:extLst>
          </p:cNvPr>
          <p:cNvPicPr>
            <a:picLocks noChangeAspect="1"/>
          </p:cNvPicPr>
          <p:nvPr/>
        </p:nvPicPr>
        <p:blipFill>
          <a:blip r:embed="rId2"/>
          <a:stretch>
            <a:fillRect/>
          </a:stretch>
        </p:blipFill>
        <p:spPr>
          <a:xfrm>
            <a:off x="776287" y="1717997"/>
            <a:ext cx="10639425" cy="1847850"/>
          </a:xfrm>
          <a:prstGeom prst="rect">
            <a:avLst/>
          </a:prstGeom>
        </p:spPr>
      </p:pic>
    </p:spTree>
    <p:extLst>
      <p:ext uri="{BB962C8B-B14F-4D97-AF65-F5344CB8AC3E}">
        <p14:creationId xmlns:p14="http://schemas.microsoft.com/office/powerpoint/2010/main" val="3602124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458FA7BB-54C5-E8F5-E544-754AB9396F1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E6DE12-060F-4817-7234-A6D8AE05AA1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A443FB26-B1FB-0BB7-5092-305B2088B4B4}"/>
              </a:ext>
            </a:extLst>
          </p:cNvPr>
          <p:cNvPicPr>
            <a:picLocks noChangeAspect="1"/>
          </p:cNvPicPr>
          <p:nvPr/>
        </p:nvPicPr>
        <p:blipFill>
          <a:blip r:embed="rId2"/>
          <a:stretch>
            <a:fillRect/>
          </a:stretch>
        </p:blipFill>
        <p:spPr>
          <a:xfrm>
            <a:off x="0" y="0"/>
            <a:ext cx="10420350" cy="2000250"/>
          </a:xfrm>
          <a:prstGeom prst="rect">
            <a:avLst/>
          </a:prstGeom>
        </p:spPr>
      </p:pic>
    </p:spTree>
    <p:extLst>
      <p:ext uri="{BB962C8B-B14F-4D97-AF65-F5344CB8AC3E}">
        <p14:creationId xmlns:p14="http://schemas.microsoft.com/office/powerpoint/2010/main" val="972934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98842-59DC-A498-C9C7-E6E3A5FDBFA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CD2314-5857-EB98-4E6A-105225697A69}"/>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A993EF5C-EE46-41A7-492B-5787DF6A0734}"/>
              </a:ext>
            </a:extLst>
          </p:cNvPr>
          <p:cNvPicPr>
            <a:picLocks noChangeAspect="1"/>
          </p:cNvPicPr>
          <p:nvPr/>
        </p:nvPicPr>
        <p:blipFill>
          <a:blip r:embed="rId2"/>
          <a:stretch>
            <a:fillRect/>
          </a:stretch>
        </p:blipFill>
        <p:spPr>
          <a:xfrm>
            <a:off x="633412" y="890587"/>
            <a:ext cx="10925175" cy="5076825"/>
          </a:xfrm>
          <a:prstGeom prst="rect">
            <a:avLst/>
          </a:prstGeom>
        </p:spPr>
      </p:pic>
    </p:spTree>
    <p:extLst>
      <p:ext uri="{BB962C8B-B14F-4D97-AF65-F5344CB8AC3E}">
        <p14:creationId xmlns:p14="http://schemas.microsoft.com/office/powerpoint/2010/main" val="4016614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07C88E-2450-E324-CAA5-1E224B59CC0E}"/>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2EE7F6D5-6627-D365-F76A-8956736BE3BB}"/>
              </a:ext>
            </a:extLst>
          </p:cNvPr>
          <p:cNvPicPr>
            <a:picLocks noChangeAspect="1"/>
          </p:cNvPicPr>
          <p:nvPr/>
        </p:nvPicPr>
        <p:blipFill>
          <a:blip r:embed="rId2"/>
          <a:stretch>
            <a:fillRect/>
          </a:stretch>
        </p:blipFill>
        <p:spPr>
          <a:xfrm>
            <a:off x="0" y="0"/>
            <a:ext cx="10420350" cy="3352800"/>
          </a:xfrm>
          <a:prstGeom prst="rect">
            <a:avLst/>
          </a:prstGeom>
        </p:spPr>
      </p:pic>
    </p:spTree>
    <p:extLst>
      <p:ext uri="{BB962C8B-B14F-4D97-AF65-F5344CB8AC3E}">
        <p14:creationId xmlns:p14="http://schemas.microsoft.com/office/powerpoint/2010/main" val="3951284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1A8A36-14F3-E342-633E-E932BBCE50ED}"/>
              </a:ext>
            </a:extLst>
          </p:cNvPr>
          <p:cNvSpPr>
            <a:spLocks noGrp="1"/>
          </p:cNvSpPr>
          <p:nvPr>
            <p:ph type="ftr" sz="quarter" idx="11"/>
          </p:nvPr>
        </p:nvSpPr>
        <p:spPr/>
        <p:txBody>
          <a:bodyPr/>
          <a:lstStyle/>
          <a:p>
            <a:r>
              <a:rPr lang="en-US"/>
              <a:t>https://openstax.org/details/books/calculus-volume-1</a:t>
            </a:r>
          </a:p>
        </p:txBody>
      </p:sp>
      <p:pic>
        <p:nvPicPr>
          <p:cNvPr id="3" name="Picture 2">
            <a:extLst>
              <a:ext uri="{FF2B5EF4-FFF2-40B4-BE49-F238E27FC236}">
                <a16:creationId xmlns:a16="http://schemas.microsoft.com/office/drawing/2014/main" id="{35BF69AE-54FF-E077-33E3-36C9780E6D75}"/>
              </a:ext>
            </a:extLst>
          </p:cNvPr>
          <p:cNvPicPr>
            <a:picLocks noChangeAspect="1"/>
          </p:cNvPicPr>
          <p:nvPr/>
        </p:nvPicPr>
        <p:blipFill>
          <a:blip r:embed="rId2"/>
          <a:stretch>
            <a:fillRect/>
          </a:stretch>
        </p:blipFill>
        <p:spPr>
          <a:xfrm>
            <a:off x="2980674" y="2493183"/>
            <a:ext cx="6230652" cy="1871634"/>
          </a:xfrm>
          <a:prstGeom prst="rect">
            <a:avLst/>
          </a:prstGeom>
        </p:spPr>
      </p:pic>
    </p:spTree>
    <p:extLst>
      <p:ext uri="{BB962C8B-B14F-4D97-AF65-F5344CB8AC3E}">
        <p14:creationId xmlns:p14="http://schemas.microsoft.com/office/powerpoint/2010/main" val="59738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BEC6F8-07D2-B71C-098D-C3FBE8C50D3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B10C3A9C-67DD-12BE-2F08-4B685B2082E8}"/>
              </a:ext>
            </a:extLst>
          </p:cNvPr>
          <p:cNvPicPr>
            <a:picLocks noChangeAspect="1"/>
          </p:cNvPicPr>
          <p:nvPr/>
        </p:nvPicPr>
        <p:blipFill>
          <a:blip r:embed="rId2"/>
          <a:stretch>
            <a:fillRect/>
          </a:stretch>
        </p:blipFill>
        <p:spPr>
          <a:xfrm>
            <a:off x="288338" y="136525"/>
            <a:ext cx="11416541" cy="5443708"/>
          </a:xfrm>
          <a:prstGeom prst="rect">
            <a:avLst/>
          </a:prstGeom>
        </p:spPr>
      </p:pic>
      <p:pic>
        <p:nvPicPr>
          <p:cNvPr id="6" name="Picture 5">
            <a:extLst>
              <a:ext uri="{FF2B5EF4-FFF2-40B4-BE49-F238E27FC236}">
                <a16:creationId xmlns:a16="http://schemas.microsoft.com/office/drawing/2014/main" id="{55C1FDA2-0036-D4B0-4540-692243739FB6}"/>
              </a:ext>
            </a:extLst>
          </p:cNvPr>
          <p:cNvPicPr>
            <a:picLocks noChangeAspect="1"/>
          </p:cNvPicPr>
          <p:nvPr/>
        </p:nvPicPr>
        <p:blipFill>
          <a:blip r:embed="rId3"/>
          <a:stretch>
            <a:fillRect/>
          </a:stretch>
        </p:blipFill>
        <p:spPr>
          <a:xfrm>
            <a:off x="700086" y="2695128"/>
            <a:ext cx="10791825" cy="387230"/>
          </a:xfrm>
          <a:prstGeom prst="rect">
            <a:avLst/>
          </a:prstGeom>
        </p:spPr>
      </p:pic>
      <p:pic>
        <p:nvPicPr>
          <p:cNvPr id="7" name="Picture 6">
            <a:extLst>
              <a:ext uri="{FF2B5EF4-FFF2-40B4-BE49-F238E27FC236}">
                <a16:creationId xmlns:a16="http://schemas.microsoft.com/office/drawing/2014/main" id="{41B4F85B-35EA-F4FA-641D-19641D089A07}"/>
              </a:ext>
            </a:extLst>
          </p:cNvPr>
          <p:cNvPicPr>
            <a:picLocks noChangeAspect="1"/>
          </p:cNvPicPr>
          <p:nvPr/>
        </p:nvPicPr>
        <p:blipFill>
          <a:blip r:embed="rId3"/>
          <a:stretch>
            <a:fillRect/>
          </a:stretch>
        </p:blipFill>
        <p:spPr>
          <a:xfrm flipV="1">
            <a:off x="700085" y="4539527"/>
            <a:ext cx="10791825" cy="308112"/>
          </a:xfrm>
          <a:prstGeom prst="rect">
            <a:avLst/>
          </a:prstGeom>
        </p:spPr>
      </p:pic>
      <p:pic>
        <p:nvPicPr>
          <p:cNvPr id="9" name="Picture 8">
            <a:extLst>
              <a:ext uri="{FF2B5EF4-FFF2-40B4-BE49-F238E27FC236}">
                <a16:creationId xmlns:a16="http://schemas.microsoft.com/office/drawing/2014/main" id="{45F15A7B-50AF-6FDB-8C1E-18FF376F8288}"/>
              </a:ext>
            </a:extLst>
          </p:cNvPr>
          <p:cNvPicPr>
            <a:picLocks noChangeAspect="1"/>
          </p:cNvPicPr>
          <p:nvPr/>
        </p:nvPicPr>
        <p:blipFill>
          <a:blip r:embed="rId4"/>
          <a:stretch>
            <a:fillRect/>
          </a:stretch>
        </p:blipFill>
        <p:spPr>
          <a:xfrm>
            <a:off x="10216183" y="1867768"/>
            <a:ext cx="1162050" cy="609600"/>
          </a:xfrm>
          <a:prstGeom prst="rect">
            <a:avLst/>
          </a:prstGeom>
        </p:spPr>
      </p:pic>
      <p:pic>
        <p:nvPicPr>
          <p:cNvPr id="11" name="Picture 10">
            <a:extLst>
              <a:ext uri="{FF2B5EF4-FFF2-40B4-BE49-F238E27FC236}">
                <a16:creationId xmlns:a16="http://schemas.microsoft.com/office/drawing/2014/main" id="{9605876C-401D-ECB4-4799-93D5FB1B8D45}"/>
              </a:ext>
            </a:extLst>
          </p:cNvPr>
          <p:cNvPicPr>
            <a:picLocks noChangeAspect="1"/>
          </p:cNvPicPr>
          <p:nvPr/>
        </p:nvPicPr>
        <p:blipFill>
          <a:blip r:embed="rId4"/>
          <a:stretch>
            <a:fillRect/>
          </a:stretch>
        </p:blipFill>
        <p:spPr>
          <a:xfrm>
            <a:off x="10216183" y="3739357"/>
            <a:ext cx="1162050" cy="609600"/>
          </a:xfrm>
          <a:prstGeom prst="rect">
            <a:avLst/>
          </a:prstGeom>
        </p:spPr>
      </p:pic>
      <p:pic>
        <p:nvPicPr>
          <p:cNvPr id="13" name="Picture 12">
            <a:extLst>
              <a:ext uri="{FF2B5EF4-FFF2-40B4-BE49-F238E27FC236}">
                <a16:creationId xmlns:a16="http://schemas.microsoft.com/office/drawing/2014/main" id="{0BE640AD-DDA2-8EB6-1179-518D0B330191}"/>
              </a:ext>
            </a:extLst>
          </p:cNvPr>
          <p:cNvPicPr>
            <a:picLocks noChangeAspect="1"/>
          </p:cNvPicPr>
          <p:nvPr/>
        </p:nvPicPr>
        <p:blipFill>
          <a:blip r:embed="rId5"/>
          <a:stretch>
            <a:fillRect/>
          </a:stretch>
        </p:blipFill>
        <p:spPr>
          <a:xfrm>
            <a:off x="484429" y="5580233"/>
            <a:ext cx="11220450" cy="800100"/>
          </a:xfrm>
          <a:prstGeom prst="rect">
            <a:avLst/>
          </a:prstGeom>
        </p:spPr>
      </p:pic>
    </p:spTree>
    <p:extLst>
      <p:ext uri="{BB962C8B-B14F-4D97-AF65-F5344CB8AC3E}">
        <p14:creationId xmlns:p14="http://schemas.microsoft.com/office/powerpoint/2010/main" val="372928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867509-AEC7-07CE-E562-C8ADC5F695F9}"/>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2E7D8924-DB48-9BD9-5990-827204611298}"/>
              </a:ext>
            </a:extLst>
          </p:cNvPr>
          <p:cNvPicPr>
            <a:picLocks noChangeAspect="1"/>
          </p:cNvPicPr>
          <p:nvPr/>
        </p:nvPicPr>
        <p:blipFill>
          <a:blip r:embed="rId3"/>
          <a:stretch>
            <a:fillRect/>
          </a:stretch>
        </p:blipFill>
        <p:spPr>
          <a:xfrm>
            <a:off x="994948" y="428419"/>
            <a:ext cx="9967913" cy="5398914"/>
          </a:xfrm>
          <a:prstGeom prst="rect">
            <a:avLst/>
          </a:prstGeom>
        </p:spPr>
      </p:pic>
    </p:spTree>
    <p:extLst>
      <p:ext uri="{BB962C8B-B14F-4D97-AF65-F5344CB8AC3E}">
        <p14:creationId xmlns:p14="http://schemas.microsoft.com/office/powerpoint/2010/main" val="74045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30DCB3-E6FD-265B-B0F8-9683AC468325}"/>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31DD8A3B-285C-D2CC-9693-AB2ECA84281B}"/>
              </a:ext>
            </a:extLst>
          </p:cNvPr>
          <p:cNvPicPr>
            <a:picLocks noChangeAspect="1"/>
          </p:cNvPicPr>
          <p:nvPr/>
        </p:nvPicPr>
        <p:blipFill>
          <a:blip r:embed="rId2"/>
          <a:stretch>
            <a:fillRect/>
          </a:stretch>
        </p:blipFill>
        <p:spPr>
          <a:xfrm>
            <a:off x="518276" y="1049015"/>
            <a:ext cx="11155447" cy="4171167"/>
          </a:xfrm>
          <a:prstGeom prst="rect">
            <a:avLst/>
          </a:prstGeom>
        </p:spPr>
      </p:pic>
    </p:spTree>
    <p:extLst>
      <p:ext uri="{BB962C8B-B14F-4D97-AF65-F5344CB8AC3E}">
        <p14:creationId xmlns:p14="http://schemas.microsoft.com/office/powerpoint/2010/main" val="121621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F3FC4A-7509-0F52-2AB2-1B305D625702}"/>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B93D431D-26F5-384A-7B07-23574826173A}"/>
              </a:ext>
            </a:extLst>
          </p:cNvPr>
          <p:cNvPicPr>
            <a:picLocks noChangeAspect="1"/>
          </p:cNvPicPr>
          <p:nvPr/>
        </p:nvPicPr>
        <p:blipFill>
          <a:blip r:embed="rId2"/>
          <a:stretch>
            <a:fillRect/>
          </a:stretch>
        </p:blipFill>
        <p:spPr>
          <a:xfrm>
            <a:off x="1152214" y="223422"/>
            <a:ext cx="9887572" cy="2993629"/>
          </a:xfrm>
          <a:prstGeom prst="rect">
            <a:avLst/>
          </a:prstGeom>
        </p:spPr>
      </p:pic>
      <p:pic>
        <p:nvPicPr>
          <p:cNvPr id="6" name="Picture 5">
            <a:extLst>
              <a:ext uri="{FF2B5EF4-FFF2-40B4-BE49-F238E27FC236}">
                <a16:creationId xmlns:a16="http://schemas.microsoft.com/office/drawing/2014/main" id="{8DD6EE13-A8E0-584F-7951-2EB48ADC4E64}"/>
              </a:ext>
            </a:extLst>
          </p:cNvPr>
          <p:cNvPicPr>
            <a:picLocks noChangeAspect="1"/>
          </p:cNvPicPr>
          <p:nvPr/>
        </p:nvPicPr>
        <p:blipFill>
          <a:blip r:embed="rId3"/>
          <a:stretch>
            <a:fillRect/>
          </a:stretch>
        </p:blipFill>
        <p:spPr>
          <a:xfrm>
            <a:off x="733425" y="3474218"/>
            <a:ext cx="3114850" cy="2624965"/>
          </a:xfrm>
          <a:prstGeom prst="rect">
            <a:avLst/>
          </a:prstGeom>
        </p:spPr>
      </p:pic>
      <p:pic>
        <p:nvPicPr>
          <p:cNvPr id="8" name="Picture 7">
            <a:extLst>
              <a:ext uri="{FF2B5EF4-FFF2-40B4-BE49-F238E27FC236}">
                <a16:creationId xmlns:a16="http://schemas.microsoft.com/office/drawing/2014/main" id="{93A8F097-6F09-E868-554B-C34F658168C8}"/>
              </a:ext>
            </a:extLst>
          </p:cNvPr>
          <p:cNvPicPr>
            <a:picLocks noChangeAspect="1"/>
          </p:cNvPicPr>
          <p:nvPr/>
        </p:nvPicPr>
        <p:blipFill>
          <a:blip r:embed="rId4"/>
          <a:stretch>
            <a:fillRect/>
          </a:stretch>
        </p:blipFill>
        <p:spPr>
          <a:xfrm>
            <a:off x="4118113" y="4038988"/>
            <a:ext cx="7419975" cy="1495425"/>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A4D37553-1E26-2D6F-40D9-E3BDA5B6058E}"/>
                  </a:ext>
                </a:extLst>
              </p14:cNvPr>
              <p14:cNvContentPartPr/>
              <p14:nvPr/>
            </p14:nvContentPartPr>
            <p14:xfrm>
              <a:off x="6032489" y="2483953"/>
              <a:ext cx="475920" cy="10800"/>
            </p14:xfrm>
          </p:contentPart>
        </mc:Choice>
        <mc:Fallback xmlns="">
          <p:pic>
            <p:nvPicPr>
              <p:cNvPr id="9" name="Ink 8">
                <a:extLst>
                  <a:ext uri="{FF2B5EF4-FFF2-40B4-BE49-F238E27FC236}">
                    <a16:creationId xmlns:a16="http://schemas.microsoft.com/office/drawing/2014/main" id="{A4D37553-1E26-2D6F-40D9-E3BDA5B6058E}"/>
                  </a:ext>
                </a:extLst>
              </p:cNvPr>
              <p:cNvPicPr/>
              <p:nvPr/>
            </p:nvPicPr>
            <p:blipFill>
              <a:blip r:embed="rId6"/>
              <a:stretch>
                <a:fillRect/>
              </a:stretch>
            </p:blipFill>
            <p:spPr>
              <a:xfrm>
                <a:off x="5978849" y="2375953"/>
                <a:ext cx="5835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D959036E-5512-3CF2-C32D-4EF01836FA1C}"/>
                  </a:ext>
                </a:extLst>
              </p14:cNvPr>
              <p14:cNvContentPartPr/>
              <p14:nvPr/>
            </p14:nvContentPartPr>
            <p14:xfrm>
              <a:off x="2216129" y="4024753"/>
              <a:ext cx="360" cy="360"/>
            </p14:xfrm>
          </p:contentPart>
        </mc:Choice>
        <mc:Fallback xmlns="">
          <p:pic>
            <p:nvPicPr>
              <p:cNvPr id="10" name="Ink 9">
                <a:extLst>
                  <a:ext uri="{FF2B5EF4-FFF2-40B4-BE49-F238E27FC236}">
                    <a16:creationId xmlns:a16="http://schemas.microsoft.com/office/drawing/2014/main" id="{D959036E-5512-3CF2-C32D-4EF01836FA1C}"/>
                  </a:ext>
                </a:extLst>
              </p:cNvPr>
              <p:cNvPicPr/>
              <p:nvPr/>
            </p:nvPicPr>
            <p:blipFill>
              <a:blip r:embed="rId8"/>
              <a:stretch>
                <a:fillRect/>
              </a:stretch>
            </p:blipFill>
            <p:spPr>
              <a:xfrm>
                <a:off x="2162129" y="391711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DF1B11A7-A296-28A2-C6C1-1675DC8FDCCF}"/>
                  </a:ext>
                </a:extLst>
              </p14:cNvPr>
              <p14:cNvContentPartPr/>
              <p14:nvPr/>
            </p14:nvContentPartPr>
            <p14:xfrm>
              <a:off x="4730369" y="2792473"/>
              <a:ext cx="686160" cy="20160"/>
            </p14:xfrm>
          </p:contentPart>
        </mc:Choice>
        <mc:Fallback xmlns="">
          <p:pic>
            <p:nvPicPr>
              <p:cNvPr id="12" name="Ink 11">
                <a:extLst>
                  <a:ext uri="{FF2B5EF4-FFF2-40B4-BE49-F238E27FC236}">
                    <a16:creationId xmlns:a16="http://schemas.microsoft.com/office/drawing/2014/main" id="{DF1B11A7-A296-28A2-C6C1-1675DC8FDCCF}"/>
                  </a:ext>
                </a:extLst>
              </p:cNvPr>
              <p:cNvPicPr/>
              <p:nvPr/>
            </p:nvPicPr>
            <p:blipFill>
              <a:blip r:embed="rId10"/>
              <a:stretch>
                <a:fillRect/>
              </a:stretch>
            </p:blipFill>
            <p:spPr>
              <a:xfrm>
                <a:off x="4676369" y="2684473"/>
                <a:ext cx="7938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FDFE96F3-7E27-DD40-CEB3-D043A9153076}"/>
                  </a:ext>
                </a:extLst>
              </p14:cNvPr>
              <p14:cNvContentPartPr/>
              <p14:nvPr/>
            </p14:nvContentPartPr>
            <p14:xfrm>
              <a:off x="953969" y="4789753"/>
              <a:ext cx="2592720" cy="21600"/>
            </p14:xfrm>
          </p:contentPart>
        </mc:Choice>
        <mc:Fallback xmlns="">
          <p:pic>
            <p:nvPicPr>
              <p:cNvPr id="13" name="Ink 12">
                <a:extLst>
                  <a:ext uri="{FF2B5EF4-FFF2-40B4-BE49-F238E27FC236}">
                    <a16:creationId xmlns:a16="http://schemas.microsoft.com/office/drawing/2014/main" id="{FDFE96F3-7E27-DD40-CEB3-D043A9153076}"/>
                  </a:ext>
                </a:extLst>
              </p:cNvPr>
              <p:cNvPicPr/>
              <p:nvPr/>
            </p:nvPicPr>
            <p:blipFill>
              <a:blip r:embed="rId12"/>
              <a:stretch>
                <a:fillRect/>
              </a:stretch>
            </p:blipFill>
            <p:spPr>
              <a:xfrm>
                <a:off x="899969" y="4681753"/>
                <a:ext cx="2700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71B0AEDF-AC12-9D19-5653-3031019B9BA4}"/>
                  </a:ext>
                </a:extLst>
              </p14:cNvPr>
              <p14:cNvContentPartPr/>
              <p14:nvPr/>
            </p14:nvContentPartPr>
            <p14:xfrm>
              <a:off x="1838129" y="5635393"/>
              <a:ext cx="785880" cy="20160"/>
            </p14:xfrm>
          </p:contentPart>
        </mc:Choice>
        <mc:Fallback xmlns="">
          <p:pic>
            <p:nvPicPr>
              <p:cNvPr id="15" name="Ink 14">
                <a:extLst>
                  <a:ext uri="{FF2B5EF4-FFF2-40B4-BE49-F238E27FC236}">
                    <a16:creationId xmlns:a16="http://schemas.microsoft.com/office/drawing/2014/main" id="{71B0AEDF-AC12-9D19-5653-3031019B9BA4}"/>
                  </a:ext>
                </a:extLst>
              </p:cNvPr>
              <p:cNvPicPr/>
              <p:nvPr/>
            </p:nvPicPr>
            <p:blipFill>
              <a:blip r:embed="rId14"/>
              <a:stretch>
                <a:fillRect/>
              </a:stretch>
            </p:blipFill>
            <p:spPr>
              <a:xfrm>
                <a:off x="1784129" y="5527393"/>
                <a:ext cx="8935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3BB8D90C-DB94-03B6-0FC6-9A0FCE17874F}"/>
                  </a:ext>
                </a:extLst>
              </p14:cNvPr>
              <p14:cNvContentPartPr/>
              <p14:nvPr/>
            </p14:nvContentPartPr>
            <p14:xfrm>
              <a:off x="6102329" y="1957273"/>
              <a:ext cx="506880" cy="10800"/>
            </p14:xfrm>
          </p:contentPart>
        </mc:Choice>
        <mc:Fallback xmlns="">
          <p:pic>
            <p:nvPicPr>
              <p:cNvPr id="17" name="Ink 16">
                <a:extLst>
                  <a:ext uri="{FF2B5EF4-FFF2-40B4-BE49-F238E27FC236}">
                    <a16:creationId xmlns:a16="http://schemas.microsoft.com/office/drawing/2014/main" id="{3BB8D90C-DB94-03B6-0FC6-9A0FCE17874F}"/>
                  </a:ext>
                </a:extLst>
              </p:cNvPr>
              <p:cNvPicPr/>
              <p:nvPr/>
            </p:nvPicPr>
            <p:blipFill>
              <a:blip r:embed="rId16"/>
              <a:stretch>
                <a:fillRect/>
              </a:stretch>
            </p:blipFill>
            <p:spPr>
              <a:xfrm>
                <a:off x="6048329" y="1849273"/>
                <a:ext cx="6145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74A6C837-A89E-1194-2926-D0502DC6307D}"/>
                  </a:ext>
                </a:extLst>
              </p14:cNvPr>
              <p14:cNvContentPartPr/>
              <p14:nvPr/>
            </p14:nvContentPartPr>
            <p14:xfrm>
              <a:off x="7960649" y="5028793"/>
              <a:ext cx="3189600" cy="31680"/>
            </p14:xfrm>
          </p:contentPart>
        </mc:Choice>
        <mc:Fallback xmlns="">
          <p:pic>
            <p:nvPicPr>
              <p:cNvPr id="18" name="Ink 17">
                <a:extLst>
                  <a:ext uri="{FF2B5EF4-FFF2-40B4-BE49-F238E27FC236}">
                    <a16:creationId xmlns:a16="http://schemas.microsoft.com/office/drawing/2014/main" id="{74A6C837-A89E-1194-2926-D0502DC6307D}"/>
                  </a:ext>
                </a:extLst>
              </p:cNvPr>
              <p:cNvPicPr/>
              <p:nvPr/>
            </p:nvPicPr>
            <p:blipFill>
              <a:blip r:embed="rId18"/>
              <a:stretch>
                <a:fillRect/>
              </a:stretch>
            </p:blipFill>
            <p:spPr>
              <a:xfrm>
                <a:off x="7907009" y="4920793"/>
                <a:ext cx="32972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8B32DE97-7657-2966-50FB-E7E861434781}"/>
                  </a:ext>
                </a:extLst>
              </p14:cNvPr>
              <p14:cNvContentPartPr/>
              <p14:nvPr/>
            </p14:nvContentPartPr>
            <p14:xfrm>
              <a:off x="4263089" y="5286193"/>
              <a:ext cx="3000960" cy="11880"/>
            </p14:xfrm>
          </p:contentPart>
        </mc:Choice>
        <mc:Fallback xmlns="">
          <p:pic>
            <p:nvPicPr>
              <p:cNvPr id="19" name="Ink 18">
                <a:extLst>
                  <a:ext uri="{FF2B5EF4-FFF2-40B4-BE49-F238E27FC236}">
                    <a16:creationId xmlns:a16="http://schemas.microsoft.com/office/drawing/2014/main" id="{8B32DE97-7657-2966-50FB-E7E861434781}"/>
                  </a:ext>
                </a:extLst>
              </p:cNvPr>
              <p:cNvPicPr/>
              <p:nvPr/>
            </p:nvPicPr>
            <p:blipFill>
              <a:blip r:embed="rId20"/>
              <a:stretch>
                <a:fillRect/>
              </a:stretch>
            </p:blipFill>
            <p:spPr>
              <a:xfrm>
                <a:off x="4209449" y="5178193"/>
                <a:ext cx="3108600" cy="227520"/>
              </a:xfrm>
              <a:prstGeom prst="rect">
                <a:avLst/>
              </a:prstGeom>
            </p:spPr>
          </p:pic>
        </mc:Fallback>
      </mc:AlternateContent>
    </p:spTree>
    <p:extLst>
      <p:ext uri="{BB962C8B-B14F-4D97-AF65-F5344CB8AC3E}">
        <p14:creationId xmlns:p14="http://schemas.microsoft.com/office/powerpoint/2010/main" val="255704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273D93-2DBF-A2BE-FEA7-ED403A67118C}"/>
              </a:ext>
            </a:extLst>
          </p:cNvPr>
          <p:cNvSpPr>
            <a:spLocks noGrp="1"/>
          </p:cNvSpPr>
          <p:nvPr>
            <p:ph type="ftr" sz="quarter" idx="11"/>
          </p:nvPr>
        </p:nvSpPr>
        <p:spPr/>
        <p:txBody>
          <a:bodyPr/>
          <a:lstStyle/>
          <a:p>
            <a:r>
              <a:rPr lang="en-US"/>
              <a:t>https://openstax.org/details/books/calculus-volume-1</a:t>
            </a:r>
          </a:p>
        </p:txBody>
      </p:sp>
      <p:pic>
        <p:nvPicPr>
          <p:cNvPr id="5" name="Picture 4">
            <a:extLst>
              <a:ext uri="{FF2B5EF4-FFF2-40B4-BE49-F238E27FC236}">
                <a16:creationId xmlns:a16="http://schemas.microsoft.com/office/drawing/2014/main" id="{06B6207D-DCB6-CEFB-35D6-80CF642F7FD3}"/>
              </a:ext>
            </a:extLst>
          </p:cNvPr>
          <p:cNvPicPr>
            <a:picLocks noChangeAspect="1"/>
          </p:cNvPicPr>
          <p:nvPr/>
        </p:nvPicPr>
        <p:blipFill>
          <a:blip r:embed="rId2"/>
          <a:stretch>
            <a:fillRect/>
          </a:stretch>
        </p:blipFill>
        <p:spPr>
          <a:xfrm>
            <a:off x="0" y="0"/>
            <a:ext cx="11582400" cy="4772025"/>
          </a:xfrm>
          <a:prstGeom prst="rect">
            <a:avLst/>
          </a:prstGeom>
        </p:spPr>
      </p:pic>
    </p:spTree>
    <p:extLst>
      <p:ext uri="{BB962C8B-B14F-4D97-AF65-F5344CB8AC3E}">
        <p14:creationId xmlns:p14="http://schemas.microsoft.com/office/powerpoint/2010/main" val="131719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207C2-3143-A5D5-2DC3-63B5B2D3C38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0BB7ED-94FE-907D-30F7-49A4E84A5435}"/>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D0578F1F-5436-66A6-C250-59F29E793D2A}"/>
              </a:ext>
            </a:extLst>
          </p:cNvPr>
          <p:cNvPicPr>
            <a:picLocks noChangeAspect="1"/>
          </p:cNvPicPr>
          <p:nvPr/>
        </p:nvPicPr>
        <p:blipFill>
          <a:blip r:embed="rId2"/>
          <a:stretch>
            <a:fillRect/>
          </a:stretch>
        </p:blipFill>
        <p:spPr>
          <a:xfrm>
            <a:off x="710026" y="668199"/>
            <a:ext cx="10334625" cy="4448175"/>
          </a:xfrm>
          <a:prstGeom prst="rect">
            <a:avLst/>
          </a:prstGeom>
        </p:spPr>
      </p:pic>
    </p:spTree>
    <p:extLst>
      <p:ext uri="{BB962C8B-B14F-4D97-AF65-F5344CB8AC3E}">
        <p14:creationId xmlns:p14="http://schemas.microsoft.com/office/powerpoint/2010/main" val="460543980"/>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13951</TotalTime>
  <Words>1147</Words>
  <Application>Microsoft Office PowerPoint</Application>
  <PresentationFormat>Widescreen</PresentationFormat>
  <Paragraphs>71</Paragraphs>
  <Slides>37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Cambria Math</vt:lpstr>
      <vt:lpstr>MathJax_Main</vt:lpstr>
      <vt:lpstr>Neue Helvetica W01</vt:lpstr>
      <vt:lpstr>The Hand Bold</vt:lpstr>
      <vt:lpstr>The Serif Hand Black</vt:lpstr>
      <vt:lpstr>SketchyVTI</vt:lpstr>
      <vt:lpstr>Chapter 6  power series</vt:lpstr>
      <vt:lpstr>Power series and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Properties of power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Taylor and Maclaurin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derivatives</dc:title>
  <dc:creator>Susan Aydelotte</dc:creator>
  <cp:lastModifiedBy>Susan Aydelotte</cp:lastModifiedBy>
  <cp:revision>92</cp:revision>
  <dcterms:created xsi:type="dcterms:W3CDTF">2023-02-06T15:40:48Z</dcterms:created>
  <dcterms:modified xsi:type="dcterms:W3CDTF">2025-02-24T23:00:24Z</dcterms:modified>
</cp:coreProperties>
</file>