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5.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453" r:id="rId2"/>
    <p:sldId id="391" r:id="rId3"/>
    <p:sldId id="452" r:id="rId4"/>
    <p:sldId id="367" r:id="rId5"/>
    <p:sldId id="392" r:id="rId6"/>
    <p:sldId id="395" r:id="rId7"/>
    <p:sldId id="393" r:id="rId8"/>
    <p:sldId id="394" r:id="rId9"/>
    <p:sldId id="396" r:id="rId10"/>
    <p:sldId id="398" r:id="rId11"/>
    <p:sldId id="397" r:id="rId12"/>
    <p:sldId id="410" r:id="rId13"/>
    <p:sldId id="411" r:id="rId14"/>
    <p:sldId id="412" r:id="rId15"/>
    <p:sldId id="413" r:id="rId16"/>
    <p:sldId id="414" r:id="rId17"/>
    <p:sldId id="415" r:id="rId18"/>
    <p:sldId id="416" r:id="rId19"/>
    <p:sldId id="417" r:id="rId20"/>
    <p:sldId id="399" r:id="rId21"/>
    <p:sldId id="451" r:id="rId22"/>
    <p:sldId id="418" r:id="rId23"/>
    <p:sldId id="403" r:id="rId24"/>
    <p:sldId id="420" r:id="rId25"/>
    <p:sldId id="421" r:id="rId26"/>
    <p:sldId id="419" r:id="rId27"/>
    <p:sldId id="422" r:id="rId28"/>
    <p:sldId id="424" r:id="rId29"/>
    <p:sldId id="425" r:id="rId30"/>
    <p:sldId id="426" r:id="rId31"/>
    <p:sldId id="427" r:id="rId32"/>
    <p:sldId id="400" r:id="rId33"/>
    <p:sldId id="428" r:id="rId34"/>
    <p:sldId id="436" r:id="rId35"/>
    <p:sldId id="429" r:id="rId36"/>
    <p:sldId id="430" r:id="rId37"/>
    <p:sldId id="432" r:id="rId38"/>
    <p:sldId id="431" r:id="rId39"/>
    <p:sldId id="433" r:id="rId40"/>
    <p:sldId id="437" r:id="rId41"/>
    <p:sldId id="438" r:id="rId42"/>
    <p:sldId id="434" r:id="rId43"/>
    <p:sldId id="435" r:id="rId44"/>
    <p:sldId id="423" r:id="rId45"/>
    <p:sldId id="409" r:id="rId46"/>
    <p:sldId id="401" r:id="rId47"/>
    <p:sldId id="402" r:id="rId48"/>
    <p:sldId id="439" r:id="rId49"/>
    <p:sldId id="441" r:id="rId50"/>
    <p:sldId id="443" r:id="rId51"/>
    <p:sldId id="442" r:id="rId52"/>
    <p:sldId id="444" r:id="rId53"/>
    <p:sldId id="405" r:id="rId54"/>
    <p:sldId id="440" r:id="rId55"/>
    <p:sldId id="406" r:id="rId56"/>
    <p:sldId id="404" r:id="rId57"/>
    <p:sldId id="445" r:id="rId58"/>
    <p:sldId id="446" r:id="rId59"/>
    <p:sldId id="447" r:id="rId60"/>
    <p:sldId id="448" r:id="rId61"/>
    <p:sldId id="407" r:id="rId62"/>
    <p:sldId id="449" r:id="rId63"/>
    <p:sldId id="450" r:id="rId64"/>
    <p:sldId id="408" r:id="rId65"/>
    <p:sldId id="332"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37" autoAdjust="0"/>
    <p:restoredTop sz="89428" autoAdjust="0"/>
  </p:normalViewPr>
  <p:slideViewPr>
    <p:cSldViewPr snapToGrid="0">
      <p:cViewPr varScale="1">
        <p:scale>
          <a:sx n="96" d="100"/>
          <a:sy n="96" d="100"/>
        </p:scale>
        <p:origin x="474" y="90"/>
      </p:cViewPr>
      <p:guideLst/>
    </p:cSldViewPr>
  </p:slideViewPr>
  <p:outlineViewPr>
    <p:cViewPr>
      <p:scale>
        <a:sx n="33" d="100"/>
        <a:sy n="33" d="100"/>
      </p:scale>
      <p:origin x="0" y="-10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2-14T21:49:28.64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0,'838'0,"-807"2,0 1,40 9,-37-6,56 5,520-10,-294-3,-275 4,67 12,-67-7,65 2,-11-9,-68-1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4T18:21:20.30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0,'943'0,"-915"2,1 1,29 6,-28-4,49 4,108-10,67 4,-197 0,-1 4,84 19,-64-8,9 3,113 42,-184-57,1-1,-1-1,1 0,0-1,20 2,-14-4</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4T18:21:24.8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4523 30,'-1603'0,"1571"-1,1-2,-31-7,30 4,-59-3,-408 10,473 0,0 2,-35 7,32-4,-48 3,-634-7,345-5,-105 3,449 2,1 0,-1 1,-21 7,-13 2,31-8,0 2,0 1,-26 11,40-13,0 0,0 0,0 1,0 1,1 0,0 0,1 1,-11 11,11-4,7-4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4T18:21:27.6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0,'1106'0,"-1086"1,0 1,39 9,-38-6,1-1,28 2,55-5,-26 0,98 12,84 16,-211-24,52-2,8 1,-33 9,-57-8,0-2,29 3,174-7,64 2,-146 10,145 5,-191-15,116-4,-123-9,-54 6,47-2,105 10,86-5,-106-24,-122 15,-26 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04T18:29:02.1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719 113,'-22'-2,"0"-1,1-1,-1-1,1-1,-30-13,-12-2,19 8,-1 1,-1 3,0 1,0 3,-49 0,72 5,13-1,-1 1,0 0,0 1,1 1,-21 4,27-4,1 0,-1-1,0 2,1-1,0 0,-1 1,1-1,0 1,0 0,1 0,-1 0,0 0,1 1,0-1,0 1,0-1,0 1,1 0,-2 5,0 1,0-1,1 1,1 0,0 0,0 1,1-1,0 0,1 0,0 0,0 0,1 0,1 0,-1 0,6 11,-5-15,-1 1,1-1,0 0,1 0,-1-1,1 1,1-1,-1 0,1 0,-1 0,1-1,1 1,-1-1,1 0,-1-1,1 1,0-1,0-1,1 1,-1-1,1 0,8 2,289 22,-254-18,-2 0,1-1,53-1,-99-6,-1 0,1 0,-1 0,1-1,-1 1,0-1,1 1,-1-1,1 0,-1 1,0-1,0 0,0-1,1 1,-1 0,0-1,0 1,2-4,-3 4,0-1,0 0,0 1,-1-1,1 0,0 1,-1-1,0 0,1 1,-1-1,0 0,0 0,0 0,0 1,0-1,0 0,-1 0,1 1,-2-4,0 0,0 0,0 1,0 0,-1-1,0 1,1 0,-2 0,1 1,0-1,-1 1,0-1,1 1,-1 0,-1 0,1 1,0-1,-9-2,-6 0,-1 1,1 1,-30-1,-14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E3D5E1-EFBE-4824-A8EE-F840F2360E88}" type="datetimeFigureOut">
              <a:rPr lang="en-US" smtClean="0"/>
              <a:t>3/4/2025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B10C6-7A1D-4F8B-A8DD-E3FCF8F0D880}" type="slidenum">
              <a:rPr lang="en-US" smtClean="0"/>
              <a:t>‹#›</a:t>
            </a:fld>
            <a:endParaRPr lang="en-US"/>
          </a:p>
        </p:txBody>
      </p:sp>
    </p:spTree>
    <p:extLst>
      <p:ext uri="{BB962C8B-B14F-4D97-AF65-F5344CB8AC3E}">
        <p14:creationId xmlns:p14="http://schemas.microsoft.com/office/powerpoint/2010/main" val="3237832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2</a:t>
            </a:fld>
            <a:endParaRPr lang="en-US"/>
          </a:p>
        </p:txBody>
      </p:sp>
    </p:spTree>
    <p:extLst>
      <p:ext uri="{BB962C8B-B14F-4D97-AF65-F5344CB8AC3E}">
        <p14:creationId xmlns:p14="http://schemas.microsoft.com/office/powerpoint/2010/main" val="942232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59E32-4229-05A3-9FC9-18BB263C8C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756C3-838C-9F24-9886-83BE4A0BAA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DA48AF-1DFE-7831-D7C2-627F83B4C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26965A-2DD2-DB8F-B081-3D5C73FCC674}"/>
              </a:ext>
            </a:extLst>
          </p:cNvPr>
          <p:cNvSpPr>
            <a:spLocks noGrp="1"/>
          </p:cNvSpPr>
          <p:nvPr>
            <p:ph type="sldNum" sz="quarter" idx="5"/>
          </p:nvPr>
        </p:nvSpPr>
        <p:spPr/>
        <p:txBody>
          <a:bodyPr/>
          <a:lstStyle/>
          <a:p>
            <a:fld id="{F3CB10C6-7A1D-4F8B-A8DD-E3FCF8F0D880}" type="slidenum">
              <a:rPr lang="en-US" smtClean="0"/>
              <a:t>45</a:t>
            </a:fld>
            <a:endParaRPr lang="en-US"/>
          </a:p>
        </p:txBody>
      </p:sp>
    </p:spTree>
    <p:extLst>
      <p:ext uri="{BB962C8B-B14F-4D97-AF65-F5344CB8AC3E}">
        <p14:creationId xmlns:p14="http://schemas.microsoft.com/office/powerpoint/2010/main" val="2756835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we can only use this test to show that a series diverges. We cannot use it to prove that a series converges. Specifically if the limit of </a:t>
            </a:r>
            <a:r>
              <a:rPr lang="en-US" dirty="0" err="1"/>
              <a:t>a_n</a:t>
            </a:r>
            <a:r>
              <a:rPr lang="en-US" dirty="0"/>
              <a:t> is zero, the divergence test is inconclusive.</a:t>
            </a:r>
          </a:p>
        </p:txBody>
      </p:sp>
      <p:sp>
        <p:nvSpPr>
          <p:cNvPr id="4" name="Slide Number Placeholder 3"/>
          <p:cNvSpPr>
            <a:spLocks noGrp="1"/>
          </p:cNvSpPr>
          <p:nvPr>
            <p:ph type="sldNum" sz="quarter" idx="5"/>
          </p:nvPr>
        </p:nvSpPr>
        <p:spPr/>
        <p:txBody>
          <a:bodyPr/>
          <a:lstStyle/>
          <a:p>
            <a:fld id="{F3CB10C6-7A1D-4F8B-A8DD-E3FCF8F0D880}" type="slidenum">
              <a:rPr lang="en-US" smtClean="0"/>
              <a:t>47</a:t>
            </a:fld>
            <a:endParaRPr lang="en-US"/>
          </a:p>
        </p:txBody>
      </p:sp>
    </p:spTree>
    <p:extLst>
      <p:ext uri="{BB962C8B-B14F-4D97-AF65-F5344CB8AC3E}">
        <p14:creationId xmlns:p14="http://schemas.microsoft.com/office/powerpoint/2010/main" val="550293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To illustrate how the integral test works, we will use the harmonic series as an example.</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50</a:t>
            </a:fld>
            <a:endParaRPr lang="en-US"/>
          </a:p>
        </p:txBody>
      </p:sp>
    </p:spTree>
    <p:extLst>
      <p:ext uri="{BB962C8B-B14F-4D97-AF65-F5344CB8AC3E}">
        <p14:creationId xmlns:p14="http://schemas.microsoft.com/office/powerpoint/2010/main" val="14582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Next we want to show how an integral can be used to prove that a series converges.</a:t>
            </a:r>
          </a:p>
          <a:p>
            <a:r>
              <a:rPr lang="en-US" b="0" i="0" dirty="0">
                <a:solidFill>
                  <a:srgbClr val="424242"/>
                </a:solidFill>
                <a:effectLst/>
                <a:latin typeface="Neue Helvetica W01"/>
              </a:rPr>
              <a:t>This example and the Harmonic series are what we call </a:t>
            </a:r>
            <a:r>
              <a:rPr lang="en-US" b="1" i="0" dirty="0">
                <a:solidFill>
                  <a:srgbClr val="424242"/>
                </a:solidFill>
                <a:effectLst/>
                <a:latin typeface="Neue Helvetica W01"/>
              </a:rPr>
              <a:t>p-series</a:t>
            </a:r>
            <a:r>
              <a:rPr lang="en-US" b="0" i="0" dirty="0">
                <a:solidFill>
                  <a:srgbClr val="424242"/>
                </a:solidFill>
                <a:effectLst/>
                <a:latin typeface="Neue Helvetica W01"/>
              </a:rPr>
              <a:t>.</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52</a:t>
            </a:fld>
            <a:endParaRPr lang="en-US"/>
          </a:p>
        </p:txBody>
      </p:sp>
    </p:spTree>
    <p:extLst>
      <p:ext uri="{BB962C8B-B14F-4D97-AF65-F5344CB8AC3E}">
        <p14:creationId xmlns:p14="http://schemas.microsoft.com/office/powerpoint/2010/main" val="3409277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We know the </a:t>
            </a:r>
            <a:r>
              <a:rPr lang="en-US" b="0" i="1" dirty="0">
                <a:solidFill>
                  <a:srgbClr val="424242"/>
                </a:solidFill>
                <a:effectLst/>
                <a:latin typeface="Neue Helvetica W01"/>
              </a:rPr>
              <a:t>p</a:t>
            </a:r>
            <a:r>
              <a:rPr lang="en-US" b="0" i="0" dirty="0">
                <a:solidFill>
                  <a:srgbClr val="424242"/>
                </a:solidFill>
                <a:effectLst/>
                <a:latin typeface="Neue Helvetica W01"/>
              </a:rPr>
              <a:t>-series converges if </a:t>
            </a:r>
            <a:r>
              <a:rPr lang="en-US" b="0" i="0" u="none" strike="noStrike" dirty="0">
                <a:solidFill>
                  <a:srgbClr val="424242"/>
                </a:solidFill>
                <a:effectLst/>
                <a:latin typeface="MathJax_Math-italic"/>
              </a:rPr>
              <a:t>p</a:t>
            </a:r>
            <a:r>
              <a:rPr lang="en-US" b="0" i="0" u="none" strike="noStrike" dirty="0">
                <a:solidFill>
                  <a:srgbClr val="424242"/>
                </a:solidFill>
                <a:effectLst/>
                <a:latin typeface="MathJax_Main"/>
              </a:rPr>
              <a:t>=2</a:t>
            </a:r>
            <a:r>
              <a:rPr lang="en-US" b="0" i="0" dirty="0">
                <a:solidFill>
                  <a:srgbClr val="424242"/>
                </a:solidFill>
                <a:effectLst/>
                <a:latin typeface="Neue Helvetica W01"/>
              </a:rPr>
              <a:t> and diverges if </a:t>
            </a:r>
            <a:r>
              <a:rPr lang="en-US" b="0" i="0" u="none" strike="noStrike" dirty="0">
                <a:solidFill>
                  <a:srgbClr val="424242"/>
                </a:solidFill>
                <a:effectLst/>
                <a:latin typeface="MathJax_Math-italic"/>
              </a:rPr>
              <a:t>p</a:t>
            </a:r>
            <a:r>
              <a:rPr lang="en-US" b="0" i="0" u="none" strike="noStrike" dirty="0">
                <a:solidFill>
                  <a:srgbClr val="424242"/>
                </a:solidFill>
                <a:effectLst/>
                <a:latin typeface="MathJax_Main"/>
              </a:rPr>
              <a:t>=1.</a:t>
            </a:r>
            <a:r>
              <a:rPr lang="en-US" b="0" i="0" dirty="0">
                <a:solidFill>
                  <a:srgbClr val="424242"/>
                </a:solidFill>
                <a:effectLst/>
                <a:latin typeface="Neue Helvetica W01"/>
              </a:rPr>
              <a:t> What about other values of </a:t>
            </a:r>
            <a:r>
              <a:rPr lang="en-US" b="0" i="0" u="none" strike="noStrike" dirty="0">
                <a:solidFill>
                  <a:srgbClr val="424242"/>
                </a:solidFill>
                <a:effectLst/>
                <a:latin typeface="MathJax_Math-italic"/>
              </a:rPr>
              <a:t>p</a:t>
            </a:r>
            <a:r>
              <a:rPr lang="en-US" b="0" i="0" u="none" strike="noStrike" dirty="0">
                <a:solidFill>
                  <a:srgbClr val="424242"/>
                </a:solidFill>
                <a:effectLst/>
                <a:latin typeface="MathJax_Main"/>
              </a:rPr>
              <a:t>?</a:t>
            </a:r>
            <a:r>
              <a:rPr lang="en-US" b="0" i="0" dirty="0">
                <a:solidFill>
                  <a:srgbClr val="424242"/>
                </a:solidFill>
                <a:effectLst/>
                <a:latin typeface="Neue Helvetica W01"/>
              </a:rPr>
              <a:t> In general, it is difficult, if not impossible, to compute the exact value of most </a:t>
            </a:r>
            <a:r>
              <a:rPr lang="en-US" b="0" i="0" u="none" strike="noStrike" dirty="0">
                <a:solidFill>
                  <a:srgbClr val="424242"/>
                </a:solidFill>
                <a:effectLst/>
                <a:latin typeface="Neue Helvetica W01"/>
              </a:rPr>
              <a:t>p</a:t>
            </a:r>
            <a:r>
              <a:rPr lang="en-US" b="0" i="0" dirty="0">
                <a:solidFill>
                  <a:srgbClr val="424242"/>
                </a:solidFill>
                <a:effectLst/>
                <a:latin typeface="Neue Helvetica W01"/>
              </a:rPr>
              <a:t>-series. However, we can use the tests presented thus far to prove whether a </a:t>
            </a:r>
            <a:r>
              <a:rPr lang="en-US" b="0" i="0" u="none" strike="noStrike" dirty="0">
                <a:solidFill>
                  <a:srgbClr val="424242"/>
                </a:solidFill>
                <a:effectLst/>
                <a:latin typeface="Neue Helvetica W01"/>
              </a:rPr>
              <a:t>p</a:t>
            </a:r>
            <a:r>
              <a:rPr lang="en-US" b="0" i="0" dirty="0">
                <a:solidFill>
                  <a:srgbClr val="424242"/>
                </a:solidFill>
                <a:effectLst/>
                <a:latin typeface="Neue Helvetica W01"/>
              </a:rPr>
              <a:t>-series converges or diverges.</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57</a:t>
            </a:fld>
            <a:endParaRPr lang="en-US"/>
          </a:p>
        </p:txBody>
      </p:sp>
    </p:spTree>
    <p:extLst>
      <p:ext uri="{BB962C8B-B14F-4D97-AF65-F5344CB8AC3E}">
        <p14:creationId xmlns:p14="http://schemas.microsoft.com/office/powerpoint/2010/main" val="956854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61</a:t>
            </a:fld>
            <a:endParaRPr lang="en-US"/>
          </a:p>
        </p:txBody>
      </p:sp>
    </p:spTree>
    <p:extLst>
      <p:ext uri="{BB962C8B-B14F-4D97-AF65-F5344CB8AC3E}">
        <p14:creationId xmlns:p14="http://schemas.microsoft.com/office/powerpoint/2010/main" val="3954585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Associated with the Product Rule for Differentiation</a:t>
            </a:r>
          </a:p>
        </p:txBody>
      </p:sp>
      <p:sp>
        <p:nvSpPr>
          <p:cNvPr id="4" name="Slide Number Placeholder 3"/>
          <p:cNvSpPr>
            <a:spLocks noGrp="1"/>
          </p:cNvSpPr>
          <p:nvPr>
            <p:ph type="sldNum" sz="quarter" idx="5"/>
          </p:nvPr>
        </p:nvSpPr>
        <p:spPr/>
        <p:txBody>
          <a:bodyPr/>
          <a:lstStyle/>
          <a:p>
            <a:fld id="{F3CB10C6-7A1D-4F8B-A8DD-E3FCF8F0D880}" type="slidenum">
              <a:rPr lang="en-US" smtClean="0"/>
              <a:t>4</a:t>
            </a:fld>
            <a:endParaRPr lang="en-US"/>
          </a:p>
        </p:txBody>
      </p:sp>
    </p:spTree>
    <p:extLst>
      <p:ext uri="{BB962C8B-B14F-4D97-AF65-F5344CB8AC3E}">
        <p14:creationId xmlns:p14="http://schemas.microsoft.com/office/powerpoint/2010/main" val="203682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both types of sequences define the nth term in the sequence as a function of n. We say the sequence is defined </a:t>
            </a:r>
            <a:r>
              <a:rPr lang="en-US" b="1" dirty="0"/>
              <a:t>explicitly</a:t>
            </a:r>
            <a:r>
              <a:rPr lang="en-US" dirty="0"/>
              <a:t>.</a:t>
            </a:r>
          </a:p>
        </p:txBody>
      </p:sp>
      <p:sp>
        <p:nvSpPr>
          <p:cNvPr id="4" name="Slide Number Placeholder 3"/>
          <p:cNvSpPr>
            <a:spLocks noGrp="1"/>
          </p:cNvSpPr>
          <p:nvPr>
            <p:ph type="sldNum" sz="quarter" idx="5"/>
          </p:nvPr>
        </p:nvSpPr>
        <p:spPr/>
        <p:txBody>
          <a:bodyPr/>
          <a:lstStyle/>
          <a:p>
            <a:fld id="{F3CB10C6-7A1D-4F8B-A8DD-E3FCF8F0D880}" type="slidenum">
              <a:rPr lang="en-US" smtClean="0"/>
              <a:t>7</a:t>
            </a:fld>
            <a:endParaRPr lang="en-US"/>
          </a:p>
        </p:txBody>
      </p:sp>
    </p:spTree>
    <p:extLst>
      <p:ext uri="{BB962C8B-B14F-4D97-AF65-F5344CB8AC3E}">
        <p14:creationId xmlns:p14="http://schemas.microsoft.com/office/powerpoint/2010/main" val="3614034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In the informal definition for the limit of a sequence, we used the terms “arbitrarily close” and “sufficiently large.” Although these phrases help illustrate the meaning of a converging sequence, they are somewhat vague. To be more precise, we now present the more formal definition of limit for a sequence</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15</a:t>
            </a:fld>
            <a:endParaRPr lang="en-US"/>
          </a:p>
        </p:txBody>
      </p:sp>
    </p:spTree>
    <p:extLst>
      <p:ext uri="{BB962C8B-B14F-4D97-AF65-F5344CB8AC3E}">
        <p14:creationId xmlns:p14="http://schemas.microsoft.com/office/powerpoint/2010/main" val="35229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Note that a sequence being bounded is not a sufficient condition for a sequence to converge. For example, the sequence </a:t>
            </a:r>
            <a:r>
              <a:rPr lang="en-US" b="0" i="0" u="none" strike="noStrike" dirty="0">
                <a:solidFill>
                  <a:srgbClr val="424242"/>
                </a:solidFill>
                <a:effectLst/>
                <a:latin typeface="MathJax_Main"/>
              </a:rPr>
              <a:t>{(−1)^</a:t>
            </a:r>
            <a:r>
              <a:rPr lang="en-US" b="0" i="0" u="none" strike="noStrike" dirty="0">
                <a:solidFill>
                  <a:srgbClr val="424242"/>
                </a:solidFill>
                <a:effectLst/>
                <a:latin typeface="MathJax_Math-italic"/>
              </a:rPr>
              <a:t>n</a:t>
            </a:r>
            <a:r>
              <a:rPr lang="en-US" b="0" i="0" u="none" strike="noStrike" dirty="0">
                <a:solidFill>
                  <a:srgbClr val="424242"/>
                </a:solidFill>
                <a:effectLst/>
                <a:latin typeface="MathJax_Main"/>
              </a:rPr>
              <a:t>}</a:t>
            </a:r>
            <a:r>
              <a:rPr lang="en-US" b="0" i="0" dirty="0">
                <a:solidFill>
                  <a:srgbClr val="424242"/>
                </a:solidFill>
                <a:effectLst/>
                <a:latin typeface="Neue Helvetica W01"/>
              </a:rPr>
              <a:t> is bounded, but the sequence diverges because the sequence oscillates between </a:t>
            </a:r>
            <a:r>
              <a:rPr lang="en-US" b="0" i="0" u="none" strike="noStrike" dirty="0">
                <a:solidFill>
                  <a:srgbClr val="424242"/>
                </a:solidFill>
                <a:effectLst/>
                <a:latin typeface="MathJax_Main"/>
              </a:rPr>
              <a:t>1</a:t>
            </a:r>
            <a:r>
              <a:rPr lang="en-US" b="0" i="0" dirty="0">
                <a:solidFill>
                  <a:srgbClr val="424242"/>
                </a:solidFill>
                <a:effectLst/>
                <a:latin typeface="Neue Helvetica W01"/>
              </a:rPr>
              <a:t> and </a:t>
            </a:r>
            <a:r>
              <a:rPr lang="en-US" b="0" i="0" u="none" strike="noStrike" dirty="0">
                <a:solidFill>
                  <a:srgbClr val="424242"/>
                </a:solidFill>
                <a:effectLst/>
                <a:latin typeface="MathJax_Main"/>
              </a:rPr>
              <a:t>−1</a:t>
            </a:r>
            <a:r>
              <a:rPr lang="en-US" b="0" i="0" dirty="0">
                <a:solidFill>
                  <a:srgbClr val="424242"/>
                </a:solidFill>
                <a:effectLst/>
                <a:latin typeface="Neue Helvetica W01"/>
              </a:rPr>
              <a:t> and never approaches a finite number. We now discuss a sufficient condition for a bounded sequence to converge.</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28</a:t>
            </a:fld>
            <a:endParaRPr lang="en-US"/>
          </a:p>
        </p:txBody>
      </p:sp>
    </p:spTree>
    <p:extLst>
      <p:ext uri="{BB962C8B-B14F-4D97-AF65-F5344CB8AC3E}">
        <p14:creationId xmlns:p14="http://schemas.microsoft.com/office/powerpoint/2010/main" val="611484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553E4-37C9-CEE4-DAE2-219F9E6EA6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56BB5-839A-2982-0DB6-4995E69D7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94432C-B748-C95E-6FC1-1C94E5CDE0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D17A6B-0FAC-0F5C-BA56-3CBDD9EF24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CB10C6-7A1D-4F8B-A8DD-E3FCF8F0D8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609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This series is interesting because it diverges, but it diverges very slowly. It can be shown that the terms in the sequence of partial sums approaches infinity which implies the sequence is unbounded and therefore the Harmonic sequence diverges. Another way to show that the Harmonic Series is divergent is to use the Integral Test (which will be discussed later in Section 5.3).</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36</a:t>
            </a:fld>
            <a:endParaRPr lang="en-US"/>
          </a:p>
        </p:txBody>
      </p:sp>
    </p:spTree>
    <p:extLst>
      <p:ext uri="{BB962C8B-B14F-4D97-AF65-F5344CB8AC3E}">
        <p14:creationId xmlns:p14="http://schemas.microsoft.com/office/powerpoint/2010/main" val="353166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latin typeface="Neue Helvetica W01"/>
              </a:rPr>
              <a:t>Since the sum of a convergent infinite series is defined as a limit of a sequence, the algebraic properties for series listed below follow directly from the algebraic properties for sequences.</a:t>
            </a:r>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37</a:t>
            </a:fld>
            <a:endParaRPr lang="en-US"/>
          </a:p>
        </p:txBody>
      </p:sp>
    </p:spTree>
    <p:extLst>
      <p:ext uri="{BB962C8B-B14F-4D97-AF65-F5344CB8AC3E}">
        <p14:creationId xmlns:p14="http://schemas.microsoft.com/office/powerpoint/2010/main" val="2739524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CB10C6-7A1D-4F8B-A8DD-E3FCF8F0D880}" type="slidenum">
              <a:rPr lang="en-US" smtClean="0"/>
              <a:t>41</a:t>
            </a:fld>
            <a:endParaRPr lang="en-US"/>
          </a:p>
        </p:txBody>
      </p:sp>
    </p:spTree>
    <p:extLst>
      <p:ext uri="{BB962C8B-B14F-4D97-AF65-F5344CB8AC3E}">
        <p14:creationId xmlns:p14="http://schemas.microsoft.com/office/powerpoint/2010/main" val="3157900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85141E36-21DB-4D0E-AA49-909043863EA3}" type="datetime1">
              <a:rPr lang="en-US" smtClean="0"/>
              <a:t>3/4/2025</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930108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9A9290EA-4379-4B2B-AE3B-40EF46F2D045}" type="datetime1">
              <a:rPr lang="en-US" smtClean="0"/>
              <a:t>3/4/2025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4272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D8A91C77-BCED-421F-9F71-07E176229677}" type="datetime1">
              <a:rPr lang="en-US" smtClean="0"/>
              <a:t>3/4/2025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77938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08942B02-6870-4E12-8E72-EE4A3D74C986}" type="datetime1">
              <a:rPr lang="en-US" smtClean="0"/>
              <a:t>3/4/2025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8153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40F1CD24-9BB0-4E1F-882A-80E44B58EDA6}" type="datetime1">
              <a:rPr lang="en-US" smtClean="0"/>
              <a:t>3/4/2025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r>
              <a:rPr lang="en-US"/>
              <a:t>https://openstax.org/details/books/calculus-volume-1</a:t>
            </a:r>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43992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210217EA-3B55-4D87-B103-B72594913F84}" type="datetime1">
              <a:rPr lang="en-US" smtClean="0"/>
              <a:t>3/4/2025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77446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61EAEAE7-F380-4111-95F5-EE7823C59B30}" type="datetime1">
              <a:rPr lang="en-US" smtClean="0"/>
              <a:t>3/4/2025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r>
              <a:rPr lang="en-US"/>
              <a:t>https://openstax.org/details/books/calculus-volume-1</a:t>
            </a:r>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7202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40D73791-1173-4BDB-B959-31A7BA636AD3}" type="datetime1">
              <a:rPr lang="en-US" smtClean="0"/>
              <a:t>3/4/2025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r>
              <a:rPr lang="en-US"/>
              <a:t>https://openstax.org/details/books/calculus-volume-1</a:t>
            </a:r>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44944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9200E453-9C0C-4151-91B2-697A5FB0DE69}" type="datetime1">
              <a:rPr lang="en-US" smtClean="0"/>
              <a:t>3/4/2025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r>
              <a:rPr lang="en-US"/>
              <a:t>https://openstax.org/details/books/calculus-volume-1</a:t>
            </a:r>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3404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902550AF-D403-4569-8B88-8D3AB2FBA666}" type="datetime1">
              <a:rPr lang="en-US" smtClean="0"/>
              <a:t>3/4/2025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0934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D51E5FF5-C9CF-483B-9DE9-A3A136707254}" type="datetime1">
              <a:rPr lang="en-US" smtClean="0"/>
              <a:t>3/4/2025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r>
              <a:rPr lang="en-US"/>
              <a:t>https://openstax.org/details/books/calculus-volume-1</a:t>
            </a:r>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07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44396401-247B-4BFF-ABF4-A25EDCA5348A}" type="datetime1">
              <a:rPr lang="en-US" smtClean="0"/>
              <a:t>3/4/2025</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US"/>
              <a:t>https://openstax.org/details/books/calculus-volume-1</a:t>
            </a:r>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1108330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1.png"/><Relationship Id="rId5" Type="http://schemas.openxmlformats.org/officeDocument/2006/relationships/image" Target="../media/image56.png"/><Relationship Id="rId15" Type="http://schemas.openxmlformats.org/officeDocument/2006/relationships/image" Target="../media/image65.png"/><Relationship Id="rId10" Type="http://schemas.openxmlformats.org/officeDocument/2006/relationships/image" Target="../media/image60.png"/><Relationship Id="rId4" Type="http://schemas.openxmlformats.org/officeDocument/2006/relationships/image" Target="../media/image55.png"/><Relationship Id="rId9" Type="http://schemas.openxmlformats.org/officeDocument/2006/relationships/image" Target="../media/image570.png"/><Relationship Id="rId14" Type="http://schemas.openxmlformats.org/officeDocument/2006/relationships/image" Target="../media/image64.png"/></Relationships>
</file>

<file path=ppt/slides/_rels/slide4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customXml" Target="../ink/ink2.xm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customXml" Target="../ink/ink4.xml"/></Relationships>
</file>

<file path=ppt/slides/_rels/slide50.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5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5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CBED1C-1CFD-03C0-9F71-13422C548E99}"/>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70759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ABE33C44-421B-611A-1E49-2C51347D7D0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D48E6A-1062-B9B0-9167-2192CC45DA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7B77902D-078E-80C6-61A2-FB302A6E02AA}"/>
              </a:ext>
            </a:extLst>
          </p:cNvPr>
          <p:cNvPicPr>
            <a:picLocks noChangeAspect="1"/>
          </p:cNvPicPr>
          <p:nvPr/>
        </p:nvPicPr>
        <p:blipFill>
          <a:blip r:embed="rId2"/>
          <a:stretch>
            <a:fillRect/>
          </a:stretch>
        </p:blipFill>
        <p:spPr>
          <a:xfrm>
            <a:off x="0" y="0"/>
            <a:ext cx="11525250" cy="3086100"/>
          </a:xfrm>
          <a:prstGeom prst="rect">
            <a:avLst/>
          </a:prstGeom>
        </p:spPr>
      </p:pic>
    </p:spTree>
    <p:extLst>
      <p:ext uri="{BB962C8B-B14F-4D97-AF65-F5344CB8AC3E}">
        <p14:creationId xmlns:p14="http://schemas.microsoft.com/office/powerpoint/2010/main" val="3146049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4AF14-17EB-D676-CA9E-F5C803243B0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58495BC-DCA6-557D-47A5-9DEC69EE08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E10F7D4C-FAB0-FE15-D208-4CE50F009D58}"/>
              </a:ext>
            </a:extLst>
          </p:cNvPr>
          <p:cNvPicPr>
            <a:picLocks noChangeAspect="1"/>
          </p:cNvPicPr>
          <p:nvPr/>
        </p:nvPicPr>
        <p:blipFill>
          <a:blip r:embed="rId2"/>
          <a:stretch>
            <a:fillRect/>
          </a:stretch>
        </p:blipFill>
        <p:spPr>
          <a:xfrm>
            <a:off x="182527" y="599867"/>
            <a:ext cx="11826945" cy="1762125"/>
          </a:xfrm>
          <a:prstGeom prst="rect">
            <a:avLst/>
          </a:prstGeom>
        </p:spPr>
      </p:pic>
      <p:pic>
        <p:nvPicPr>
          <p:cNvPr id="6" name="Picture 5">
            <a:extLst>
              <a:ext uri="{FF2B5EF4-FFF2-40B4-BE49-F238E27FC236}">
                <a16:creationId xmlns:a16="http://schemas.microsoft.com/office/drawing/2014/main" id="{B9A25184-074D-AE6B-4CFF-D318EDD3C5B3}"/>
              </a:ext>
            </a:extLst>
          </p:cNvPr>
          <p:cNvPicPr>
            <a:picLocks noChangeAspect="1"/>
          </p:cNvPicPr>
          <p:nvPr/>
        </p:nvPicPr>
        <p:blipFill>
          <a:blip r:embed="rId3"/>
          <a:stretch>
            <a:fillRect/>
          </a:stretch>
        </p:blipFill>
        <p:spPr>
          <a:xfrm>
            <a:off x="1322318" y="2027996"/>
            <a:ext cx="10495308" cy="476250"/>
          </a:xfrm>
          <a:prstGeom prst="rect">
            <a:avLst/>
          </a:prstGeom>
        </p:spPr>
      </p:pic>
      <p:pic>
        <p:nvPicPr>
          <p:cNvPr id="8" name="Picture 7">
            <a:extLst>
              <a:ext uri="{FF2B5EF4-FFF2-40B4-BE49-F238E27FC236}">
                <a16:creationId xmlns:a16="http://schemas.microsoft.com/office/drawing/2014/main" id="{D51752A2-44BD-6DBE-FB42-295D449BC1A2}"/>
              </a:ext>
            </a:extLst>
          </p:cNvPr>
          <p:cNvPicPr>
            <a:picLocks noChangeAspect="1"/>
          </p:cNvPicPr>
          <p:nvPr/>
        </p:nvPicPr>
        <p:blipFill>
          <a:blip r:embed="rId4"/>
          <a:stretch>
            <a:fillRect/>
          </a:stretch>
        </p:blipFill>
        <p:spPr>
          <a:xfrm>
            <a:off x="4362242" y="3109771"/>
            <a:ext cx="3161679" cy="3068849"/>
          </a:xfrm>
          <a:prstGeom prst="rect">
            <a:avLst/>
          </a:prstGeom>
        </p:spPr>
      </p:pic>
      <p:pic>
        <p:nvPicPr>
          <p:cNvPr id="10" name="Picture 9">
            <a:extLst>
              <a:ext uri="{FF2B5EF4-FFF2-40B4-BE49-F238E27FC236}">
                <a16:creationId xmlns:a16="http://schemas.microsoft.com/office/drawing/2014/main" id="{84250487-92E4-D81A-2E60-4E74B39C2E8D}"/>
              </a:ext>
            </a:extLst>
          </p:cNvPr>
          <p:cNvPicPr>
            <a:picLocks noChangeAspect="1"/>
          </p:cNvPicPr>
          <p:nvPr/>
        </p:nvPicPr>
        <p:blipFill>
          <a:blip r:embed="rId5"/>
          <a:stretch>
            <a:fillRect/>
          </a:stretch>
        </p:blipFill>
        <p:spPr>
          <a:xfrm>
            <a:off x="182527" y="2420452"/>
            <a:ext cx="11668125" cy="762000"/>
          </a:xfrm>
          <a:prstGeom prst="rect">
            <a:avLst/>
          </a:prstGeom>
        </p:spPr>
      </p:pic>
    </p:spTree>
    <p:extLst>
      <p:ext uri="{BB962C8B-B14F-4D97-AF65-F5344CB8AC3E}">
        <p14:creationId xmlns:p14="http://schemas.microsoft.com/office/powerpoint/2010/main" val="2677709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E39E27-7703-B139-1A1F-6A76BDC3C391}"/>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9BF069C4-5F01-C6BE-C252-C240F7EA22DF}"/>
              </a:ext>
            </a:extLst>
          </p:cNvPr>
          <p:cNvPicPr>
            <a:picLocks noChangeAspect="1"/>
          </p:cNvPicPr>
          <p:nvPr/>
        </p:nvPicPr>
        <p:blipFill>
          <a:blip r:embed="rId2"/>
          <a:stretch>
            <a:fillRect/>
          </a:stretch>
        </p:blipFill>
        <p:spPr>
          <a:xfrm>
            <a:off x="1024559" y="1172818"/>
            <a:ext cx="9029700" cy="457200"/>
          </a:xfrm>
          <a:prstGeom prst="rect">
            <a:avLst/>
          </a:prstGeom>
        </p:spPr>
      </p:pic>
      <p:pic>
        <p:nvPicPr>
          <p:cNvPr id="6" name="Picture 5">
            <a:extLst>
              <a:ext uri="{FF2B5EF4-FFF2-40B4-BE49-F238E27FC236}">
                <a16:creationId xmlns:a16="http://schemas.microsoft.com/office/drawing/2014/main" id="{9B791BB4-24DA-C9FE-570A-E76297977F39}"/>
              </a:ext>
            </a:extLst>
          </p:cNvPr>
          <p:cNvPicPr>
            <a:picLocks noChangeAspect="1"/>
          </p:cNvPicPr>
          <p:nvPr/>
        </p:nvPicPr>
        <p:blipFill>
          <a:blip r:embed="rId3"/>
          <a:stretch>
            <a:fillRect/>
          </a:stretch>
        </p:blipFill>
        <p:spPr>
          <a:xfrm>
            <a:off x="3666918" y="2171644"/>
            <a:ext cx="3946456" cy="3513538"/>
          </a:xfrm>
          <a:prstGeom prst="rect">
            <a:avLst/>
          </a:prstGeom>
        </p:spPr>
      </p:pic>
    </p:spTree>
    <p:extLst>
      <p:ext uri="{BB962C8B-B14F-4D97-AF65-F5344CB8AC3E}">
        <p14:creationId xmlns:p14="http://schemas.microsoft.com/office/powerpoint/2010/main" val="1705365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8308A7-C73A-F35D-137C-CA7543E93773}"/>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259FB8AB-12FD-E57D-4107-5F1D39755B77}"/>
              </a:ext>
            </a:extLst>
          </p:cNvPr>
          <p:cNvPicPr>
            <a:picLocks noChangeAspect="1"/>
          </p:cNvPicPr>
          <p:nvPr/>
        </p:nvPicPr>
        <p:blipFill>
          <a:blip r:embed="rId2"/>
          <a:stretch>
            <a:fillRect/>
          </a:stretch>
        </p:blipFill>
        <p:spPr>
          <a:xfrm>
            <a:off x="396322" y="996604"/>
            <a:ext cx="11220450" cy="352425"/>
          </a:xfrm>
          <a:prstGeom prst="rect">
            <a:avLst/>
          </a:prstGeom>
        </p:spPr>
      </p:pic>
      <p:pic>
        <p:nvPicPr>
          <p:cNvPr id="6" name="Picture 5">
            <a:extLst>
              <a:ext uri="{FF2B5EF4-FFF2-40B4-BE49-F238E27FC236}">
                <a16:creationId xmlns:a16="http://schemas.microsoft.com/office/drawing/2014/main" id="{60377E68-4E05-443D-2FE5-5F59CAE96A87}"/>
              </a:ext>
            </a:extLst>
          </p:cNvPr>
          <p:cNvPicPr>
            <a:picLocks noChangeAspect="1"/>
          </p:cNvPicPr>
          <p:nvPr/>
        </p:nvPicPr>
        <p:blipFill>
          <a:blip r:embed="rId3"/>
          <a:stretch>
            <a:fillRect/>
          </a:stretch>
        </p:blipFill>
        <p:spPr>
          <a:xfrm>
            <a:off x="3401461" y="1908314"/>
            <a:ext cx="4454816" cy="3542678"/>
          </a:xfrm>
          <a:prstGeom prst="rect">
            <a:avLst/>
          </a:prstGeom>
        </p:spPr>
      </p:pic>
    </p:spTree>
    <p:extLst>
      <p:ext uri="{BB962C8B-B14F-4D97-AF65-F5344CB8AC3E}">
        <p14:creationId xmlns:p14="http://schemas.microsoft.com/office/powerpoint/2010/main" val="1533408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AA651B-A030-312A-93AC-8F038E4BEAB2}"/>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98A30E6F-DA0B-B1DB-7550-0D98F0DDF33B}"/>
              </a:ext>
            </a:extLst>
          </p:cNvPr>
          <p:cNvPicPr>
            <a:picLocks noChangeAspect="1"/>
          </p:cNvPicPr>
          <p:nvPr/>
        </p:nvPicPr>
        <p:blipFill>
          <a:blip r:embed="rId2"/>
          <a:stretch>
            <a:fillRect/>
          </a:stretch>
        </p:blipFill>
        <p:spPr>
          <a:xfrm>
            <a:off x="571500" y="1297263"/>
            <a:ext cx="11049000" cy="923925"/>
          </a:xfrm>
          <a:prstGeom prst="rect">
            <a:avLst/>
          </a:prstGeom>
        </p:spPr>
      </p:pic>
      <p:pic>
        <p:nvPicPr>
          <p:cNvPr id="6" name="Picture 5">
            <a:extLst>
              <a:ext uri="{FF2B5EF4-FFF2-40B4-BE49-F238E27FC236}">
                <a16:creationId xmlns:a16="http://schemas.microsoft.com/office/drawing/2014/main" id="{E7F69C5E-EE3C-3603-1910-968B0C3C02F1}"/>
              </a:ext>
            </a:extLst>
          </p:cNvPr>
          <p:cNvPicPr>
            <a:picLocks noChangeAspect="1"/>
          </p:cNvPicPr>
          <p:nvPr/>
        </p:nvPicPr>
        <p:blipFill>
          <a:blip r:embed="rId3"/>
          <a:stretch>
            <a:fillRect/>
          </a:stretch>
        </p:blipFill>
        <p:spPr>
          <a:xfrm>
            <a:off x="3186112" y="2374432"/>
            <a:ext cx="4536592" cy="3440719"/>
          </a:xfrm>
          <a:prstGeom prst="rect">
            <a:avLst/>
          </a:prstGeom>
        </p:spPr>
      </p:pic>
    </p:spTree>
    <p:extLst>
      <p:ext uri="{BB962C8B-B14F-4D97-AF65-F5344CB8AC3E}">
        <p14:creationId xmlns:p14="http://schemas.microsoft.com/office/powerpoint/2010/main" val="503102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938CC0-A037-7EC2-89A0-E7FBECB05B2C}"/>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422C6F32-CF3B-CE33-21BB-C049ECDE193F}"/>
              </a:ext>
            </a:extLst>
          </p:cNvPr>
          <p:cNvPicPr>
            <a:picLocks noChangeAspect="1"/>
          </p:cNvPicPr>
          <p:nvPr/>
        </p:nvPicPr>
        <p:blipFill>
          <a:blip r:embed="rId3"/>
          <a:stretch>
            <a:fillRect/>
          </a:stretch>
        </p:blipFill>
        <p:spPr>
          <a:xfrm>
            <a:off x="213485" y="1234298"/>
            <a:ext cx="11584264" cy="3858402"/>
          </a:xfrm>
          <a:prstGeom prst="rect">
            <a:avLst/>
          </a:prstGeom>
        </p:spPr>
      </p:pic>
    </p:spTree>
    <p:extLst>
      <p:ext uri="{BB962C8B-B14F-4D97-AF65-F5344CB8AC3E}">
        <p14:creationId xmlns:p14="http://schemas.microsoft.com/office/powerpoint/2010/main" val="1768629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70E8A40-8C86-5CB9-BB6F-11208916BD47}"/>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F84C90F3-E3C1-4BAE-8266-36FA5521F18E}"/>
              </a:ext>
            </a:extLst>
          </p:cNvPr>
          <p:cNvPicPr>
            <a:picLocks noChangeAspect="1"/>
          </p:cNvPicPr>
          <p:nvPr/>
        </p:nvPicPr>
        <p:blipFill>
          <a:blip r:embed="rId2"/>
          <a:stretch>
            <a:fillRect/>
          </a:stretch>
        </p:blipFill>
        <p:spPr>
          <a:xfrm>
            <a:off x="357912" y="1294809"/>
            <a:ext cx="11476176" cy="3750266"/>
          </a:xfrm>
          <a:prstGeom prst="rect">
            <a:avLst/>
          </a:prstGeom>
        </p:spPr>
      </p:pic>
    </p:spTree>
    <p:extLst>
      <p:ext uri="{BB962C8B-B14F-4D97-AF65-F5344CB8AC3E}">
        <p14:creationId xmlns:p14="http://schemas.microsoft.com/office/powerpoint/2010/main" val="2354681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DCB2F8-2669-0A75-753F-29EC7F148054}"/>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FC120E79-669F-2906-98B8-4D1AA6DEFB73}"/>
              </a:ext>
            </a:extLst>
          </p:cNvPr>
          <p:cNvPicPr>
            <a:picLocks noChangeAspect="1"/>
          </p:cNvPicPr>
          <p:nvPr/>
        </p:nvPicPr>
        <p:blipFill>
          <a:blip r:embed="rId2"/>
          <a:stretch>
            <a:fillRect/>
          </a:stretch>
        </p:blipFill>
        <p:spPr>
          <a:xfrm>
            <a:off x="296517" y="1163577"/>
            <a:ext cx="11598965" cy="4530846"/>
          </a:xfrm>
          <a:prstGeom prst="rect">
            <a:avLst/>
          </a:prstGeom>
        </p:spPr>
      </p:pic>
    </p:spTree>
    <p:extLst>
      <p:ext uri="{BB962C8B-B14F-4D97-AF65-F5344CB8AC3E}">
        <p14:creationId xmlns:p14="http://schemas.microsoft.com/office/powerpoint/2010/main" val="757865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925487E-5DEB-0F9C-41A8-D2E60E6B947F}"/>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51357B8D-95B7-E318-4591-89F37B37E956}"/>
              </a:ext>
            </a:extLst>
          </p:cNvPr>
          <p:cNvPicPr>
            <a:picLocks noChangeAspect="1"/>
          </p:cNvPicPr>
          <p:nvPr/>
        </p:nvPicPr>
        <p:blipFill>
          <a:blip r:embed="rId2"/>
          <a:stretch>
            <a:fillRect/>
          </a:stretch>
        </p:blipFill>
        <p:spPr>
          <a:xfrm>
            <a:off x="23812" y="514350"/>
            <a:ext cx="12144375" cy="5829300"/>
          </a:xfrm>
          <a:prstGeom prst="rect">
            <a:avLst/>
          </a:prstGeom>
        </p:spPr>
      </p:pic>
    </p:spTree>
    <p:extLst>
      <p:ext uri="{BB962C8B-B14F-4D97-AF65-F5344CB8AC3E}">
        <p14:creationId xmlns:p14="http://schemas.microsoft.com/office/powerpoint/2010/main" val="325816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22FC74-A956-6F7F-7C23-844A5B087D51}"/>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34BBFAAD-578A-6D2C-A74C-86F4D26671A2}"/>
              </a:ext>
            </a:extLst>
          </p:cNvPr>
          <p:cNvPicPr>
            <a:picLocks noChangeAspect="1"/>
          </p:cNvPicPr>
          <p:nvPr/>
        </p:nvPicPr>
        <p:blipFill>
          <a:blip r:embed="rId2"/>
          <a:stretch>
            <a:fillRect/>
          </a:stretch>
        </p:blipFill>
        <p:spPr>
          <a:xfrm>
            <a:off x="307630" y="1523310"/>
            <a:ext cx="11576739" cy="3212202"/>
          </a:xfrm>
          <a:prstGeom prst="rect">
            <a:avLst/>
          </a:prstGeom>
        </p:spPr>
      </p:pic>
    </p:spTree>
    <p:extLst>
      <p:ext uri="{BB962C8B-B14F-4D97-AF65-F5344CB8AC3E}">
        <p14:creationId xmlns:p14="http://schemas.microsoft.com/office/powerpoint/2010/main" val="2945137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DB8A4C-5382-F007-8372-C2364FECEF63}"/>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D9944AED-0E5F-2CAB-C589-A515DD86F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pic>
        <p:nvPicPr>
          <p:cNvPr id="19" name="Picture 3" descr="Triangular abstract background">
            <a:extLst>
              <a:ext uri="{FF2B5EF4-FFF2-40B4-BE49-F238E27FC236}">
                <a16:creationId xmlns:a16="http://schemas.microsoft.com/office/drawing/2014/main" id="{4D29F271-A39A-04E5-52B8-31E3239CDCB0}"/>
              </a:ext>
            </a:extLst>
          </p:cNvPr>
          <p:cNvPicPr>
            <a:picLocks noChangeAspect="1"/>
          </p:cNvPicPr>
          <p:nvPr/>
        </p:nvPicPr>
        <p:blipFill rotWithShape="1">
          <a:blip r:embed="rId3">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C6F97781-A832-6EF3-7318-2CEC0B60869B}"/>
              </a:ext>
            </a:extLst>
          </p:cNvPr>
          <p:cNvSpPr>
            <a:spLocks noGrp="1"/>
          </p:cNvSpPr>
          <p:nvPr>
            <p:ph type="ctrTitle"/>
          </p:nvPr>
        </p:nvSpPr>
        <p:spPr>
          <a:xfrm>
            <a:off x="1524000" y="1122363"/>
            <a:ext cx="9144000" cy="3063240"/>
          </a:xfrm>
        </p:spPr>
        <p:txBody>
          <a:bodyPr>
            <a:normAutofit/>
          </a:bodyPr>
          <a:lstStyle/>
          <a:p>
            <a:pPr algn="ctr"/>
            <a:r>
              <a:rPr lang="en-US" sz="5400" dirty="0"/>
              <a:t>Chapter 5 </a:t>
            </a:r>
            <a:br>
              <a:rPr lang="en-US" dirty="0"/>
            </a:br>
            <a:r>
              <a:rPr lang="en-US" dirty="0"/>
              <a:t>sequences and series</a:t>
            </a:r>
          </a:p>
        </p:txBody>
      </p:sp>
      <p:sp>
        <p:nvSpPr>
          <p:cNvPr id="38" name="Rectangle 6">
            <a:extLst>
              <a:ext uri="{FF2B5EF4-FFF2-40B4-BE49-F238E27FC236}">
                <a16:creationId xmlns:a16="http://schemas.microsoft.com/office/drawing/2014/main" id="{9C3FC084-5FFE-C3D7-0367-1EADF7D600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40" name="Rectangle 6">
            <a:extLst>
              <a:ext uri="{FF2B5EF4-FFF2-40B4-BE49-F238E27FC236}">
                <a16:creationId xmlns:a16="http://schemas.microsoft.com/office/drawing/2014/main" id="{E78F5B54-ECC4-22A0-541D-45A7E8254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he Hand Bold"/>
              <a:ea typeface="+mn-ea"/>
              <a:cs typeface="+mn-cs"/>
            </a:endParaRPr>
          </a:p>
        </p:txBody>
      </p:sp>
      <p:sp>
        <p:nvSpPr>
          <p:cNvPr id="3" name="Footer Placeholder 2">
            <a:extLst>
              <a:ext uri="{FF2B5EF4-FFF2-40B4-BE49-F238E27FC236}">
                <a16:creationId xmlns:a16="http://schemas.microsoft.com/office/drawing/2014/main" id="{51FB5682-13C5-A5F1-B957-A990217BF71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tint val="75000"/>
                  </a:prstClr>
                </a:solidFill>
                <a:effectLst/>
                <a:uLnTx/>
                <a:uFillTx/>
                <a:latin typeface="The Hand Bold"/>
                <a:ea typeface="+mn-ea"/>
                <a:cs typeface="+mn-cs"/>
              </a:rPr>
              <a:t>https://openstax.org/details/books/calculus-volume-1</a:t>
            </a:r>
          </a:p>
        </p:txBody>
      </p:sp>
    </p:spTree>
    <p:extLst>
      <p:ext uri="{BB962C8B-B14F-4D97-AF65-F5344CB8AC3E}">
        <p14:creationId xmlns:p14="http://schemas.microsoft.com/office/powerpoint/2010/main" val="954546722"/>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C8C682C3-CC0E-CF56-3556-BDC817A6C08C}"/>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F76D4E7-3377-15A7-B51B-74FD215873E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BACE2451-FAD3-18B4-6836-EAADAF9E74F1}"/>
              </a:ext>
            </a:extLst>
          </p:cNvPr>
          <p:cNvPicPr>
            <a:picLocks noChangeAspect="1"/>
          </p:cNvPicPr>
          <p:nvPr/>
        </p:nvPicPr>
        <p:blipFill>
          <a:blip r:embed="rId2"/>
          <a:stretch>
            <a:fillRect/>
          </a:stretch>
        </p:blipFill>
        <p:spPr>
          <a:xfrm>
            <a:off x="0" y="0"/>
            <a:ext cx="11610975" cy="4838700"/>
          </a:xfrm>
          <a:prstGeom prst="rect">
            <a:avLst/>
          </a:prstGeom>
        </p:spPr>
      </p:pic>
    </p:spTree>
    <p:extLst>
      <p:ext uri="{BB962C8B-B14F-4D97-AF65-F5344CB8AC3E}">
        <p14:creationId xmlns:p14="http://schemas.microsoft.com/office/powerpoint/2010/main" val="1305322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4584989C-063D-8C74-A625-C9CCF1A6488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850BD43-B99B-D927-F57D-239BF5318D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8A5A0E70-06BB-5580-10B7-1D5949B3AB6B}"/>
              </a:ext>
            </a:extLst>
          </p:cNvPr>
          <p:cNvPicPr>
            <a:picLocks noChangeAspect="1"/>
          </p:cNvPicPr>
          <p:nvPr/>
        </p:nvPicPr>
        <p:blipFill>
          <a:blip r:embed="rId2"/>
          <a:stretch>
            <a:fillRect/>
          </a:stretch>
        </p:blipFill>
        <p:spPr>
          <a:xfrm>
            <a:off x="0" y="0"/>
            <a:ext cx="11610975" cy="4838700"/>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0845EAD2-267E-638B-6218-C370561BF8ED}"/>
                  </a:ext>
                </a:extLst>
              </p14:cNvPr>
              <p14:cNvContentPartPr/>
              <p14:nvPr/>
            </p14:nvContentPartPr>
            <p14:xfrm>
              <a:off x="884129" y="4372153"/>
              <a:ext cx="268200" cy="140760"/>
            </p14:xfrm>
          </p:contentPart>
        </mc:Choice>
        <mc:Fallback>
          <p:pic>
            <p:nvPicPr>
              <p:cNvPr id="3" name="Ink 2">
                <a:extLst>
                  <a:ext uri="{FF2B5EF4-FFF2-40B4-BE49-F238E27FC236}">
                    <a16:creationId xmlns:a16="http://schemas.microsoft.com/office/drawing/2014/main" id="{0845EAD2-267E-638B-6218-C370561BF8ED}"/>
                  </a:ext>
                </a:extLst>
              </p:cNvPr>
              <p:cNvPicPr/>
              <p:nvPr/>
            </p:nvPicPr>
            <p:blipFill>
              <a:blip r:embed="rId4"/>
              <a:stretch>
                <a:fillRect/>
              </a:stretch>
            </p:blipFill>
            <p:spPr>
              <a:xfrm>
                <a:off x="830489" y="4264153"/>
                <a:ext cx="375840" cy="356400"/>
              </a:xfrm>
              <a:prstGeom prst="rect">
                <a:avLst/>
              </a:prstGeom>
            </p:spPr>
          </p:pic>
        </mc:Fallback>
      </mc:AlternateContent>
    </p:spTree>
    <p:extLst>
      <p:ext uri="{BB962C8B-B14F-4D97-AF65-F5344CB8AC3E}">
        <p14:creationId xmlns:p14="http://schemas.microsoft.com/office/powerpoint/2010/main" val="3251839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7516AB9-6736-A391-B883-357E1FA357AF}"/>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44E2DB1C-6814-613F-8538-DB89AC266702}"/>
              </a:ext>
            </a:extLst>
          </p:cNvPr>
          <p:cNvPicPr>
            <a:picLocks noChangeAspect="1"/>
          </p:cNvPicPr>
          <p:nvPr/>
        </p:nvPicPr>
        <p:blipFill>
          <a:blip r:embed="rId2"/>
          <a:stretch>
            <a:fillRect/>
          </a:stretch>
        </p:blipFill>
        <p:spPr>
          <a:xfrm>
            <a:off x="308902" y="576468"/>
            <a:ext cx="11574195" cy="5081795"/>
          </a:xfrm>
          <a:prstGeom prst="rect">
            <a:avLst/>
          </a:prstGeom>
        </p:spPr>
      </p:pic>
    </p:spTree>
    <p:extLst>
      <p:ext uri="{BB962C8B-B14F-4D97-AF65-F5344CB8AC3E}">
        <p14:creationId xmlns:p14="http://schemas.microsoft.com/office/powerpoint/2010/main" val="2093173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C283BCE3-0052-5BE8-CA1B-F3FF0EF228B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8C09E34-8EE2-5166-74E9-BB56526FB53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6FF97E38-A332-6310-78F9-B423DCB61CE9}"/>
              </a:ext>
            </a:extLst>
          </p:cNvPr>
          <p:cNvPicPr>
            <a:picLocks noChangeAspect="1"/>
          </p:cNvPicPr>
          <p:nvPr/>
        </p:nvPicPr>
        <p:blipFill>
          <a:blip r:embed="rId2"/>
          <a:stretch>
            <a:fillRect/>
          </a:stretch>
        </p:blipFill>
        <p:spPr>
          <a:xfrm>
            <a:off x="0" y="0"/>
            <a:ext cx="11601450" cy="2495550"/>
          </a:xfrm>
          <a:prstGeom prst="rect">
            <a:avLst/>
          </a:prstGeom>
        </p:spPr>
      </p:pic>
    </p:spTree>
    <p:extLst>
      <p:ext uri="{BB962C8B-B14F-4D97-AF65-F5344CB8AC3E}">
        <p14:creationId xmlns:p14="http://schemas.microsoft.com/office/powerpoint/2010/main" val="1896815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C62E13-0DB8-5D6E-DBFC-C955F61AC243}"/>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CBB08415-B01F-7A8F-9091-FB83A35C70F3}"/>
              </a:ext>
            </a:extLst>
          </p:cNvPr>
          <p:cNvPicPr>
            <a:picLocks noChangeAspect="1"/>
          </p:cNvPicPr>
          <p:nvPr/>
        </p:nvPicPr>
        <p:blipFill>
          <a:blip r:embed="rId2"/>
          <a:stretch>
            <a:fillRect/>
          </a:stretch>
        </p:blipFill>
        <p:spPr>
          <a:xfrm>
            <a:off x="281816" y="763221"/>
            <a:ext cx="11446359" cy="4891453"/>
          </a:xfrm>
          <a:prstGeom prst="rect">
            <a:avLst/>
          </a:prstGeom>
        </p:spPr>
      </p:pic>
    </p:spTree>
    <p:extLst>
      <p:ext uri="{BB962C8B-B14F-4D97-AF65-F5344CB8AC3E}">
        <p14:creationId xmlns:p14="http://schemas.microsoft.com/office/powerpoint/2010/main" val="2916616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7ADE555-2B69-769B-5FA2-E4338FC9E8A4}"/>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42D92456-4E83-2DE6-9872-9427D90E3868}"/>
              </a:ext>
            </a:extLst>
          </p:cNvPr>
          <p:cNvPicPr>
            <a:picLocks noChangeAspect="1"/>
          </p:cNvPicPr>
          <p:nvPr/>
        </p:nvPicPr>
        <p:blipFill>
          <a:blip r:embed="rId2"/>
          <a:stretch>
            <a:fillRect/>
          </a:stretch>
        </p:blipFill>
        <p:spPr>
          <a:xfrm>
            <a:off x="243923" y="1519444"/>
            <a:ext cx="11439147" cy="3819111"/>
          </a:xfrm>
          <a:prstGeom prst="rect">
            <a:avLst/>
          </a:prstGeom>
        </p:spPr>
      </p:pic>
    </p:spTree>
    <p:extLst>
      <p:ext uri="{BB962C8B-B14F-4D97-AF65-F5344CB8AC3E}">
        <p14:creationId xmlns:p14="http://schemas.microsoft.com/office/powerpoint/2010/main" val="1320123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1882C0F5-E28D-5F4C-892F-40FA65839C5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C40A0A-CEB3-7518-659A-4B62A37149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B5748D68-C9CB-EA47-34BD-4D92ABC7D11C}"/>
              </a:ext>
            </a:extLst>
          </p:cNvPr>
          <p:cNvPicPr>
            <a:picLocks noChangeAspect="1"/>
          </p:cNvPicPr>
          <p:nvPr/>
        </p:nvPicPr>
        <p:blipFill>
          <a:blip r:embed="rId2"/>
          <a:stretch>
            <a:fillRect/>
          </a:stretch>
        </p:blipFill>
        <p:spPr>
          <a:xfrm>
            <a:off x="0" y="0"/>
            <a:ext cx="11534775" cy="3390900"/>
          </a:xfrm>
          <a:prstGeom prst="rect">
            <a:avLst/>
          </a:prstGeom>
        </p:spPr>
      </p:pic>
    </p:spTree>
    <p:extLst>
      <p:ext uri="{BB962C8B-B14F-4D97-AF65-F5344CB8AC3E}">
        <p14:creationId xmlns:p14="http://schemas.microsoft.com/office/powerpoint/2010/main" val="4164411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5D2BF8-F021-4612-E62C-D96F7C79BA59}"/>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42147551-858A-01CB-0018-FA786B3BCB03}"/>
              </a:ext>
            </a:extLst>
          </p:cNvPr>
          <p:cNvPicPr>
            <a:picLocks noChangeAspect="1"/>
          </p:cNvPicPr>
          <p:nvPr/>
        </p:nvPicPr>
        <p:blipFill>
          <a:blip r:embed="rId2"/>
          <a:stretch>
            <a:fillRect/>
          </a:stretch>
        </p:blipFill>
        <p:spPr>
          <a:xfrm>
            <a:off x="109331" y="136525"/>
            <a:ext cx="11787809" cy="1986089"/>
          </a:xfrm>
          <a:prstGeom prst="rect">
            <a:avLst/>
          </a:prstGeom>
        </p:spPr>
      </p:pic>
      <p:pic>
        <p:nvPicPr>
          <p:cNvPr id="6" name="Picture 5">
            <a:extLst>
              <a:ext uri="{FF2B5EF4-FFF2-40B4-BE49-F238E27FC236}">
                <a16:creationId xmlns:a16="http://schemas.microsoft.com/office/drawing/2014/main" id="{9D3CD17C-E9F0-E24A-E1D2-2C9579EBA174}"/>
              </a:ext>
            </a:extLst>
          </p:cNvPr>
          <p:cNvPicPr>
            <a:picLocks noChangeAspect="1"/>
          </p:cNvPicPr>
          <p:nvPr/>
        </p:nvPicPr>
        <p:blipFill>
          <a:blip r:embed="rId3"/>
          <a:stretch>
            <a:fillRect/>
          </a:stretch>
        </p:blipFill>
        <p:spPr>
          <a:xfrm>
            <a:off x="1311965" y="1859129"/>
            <a:ext cx="9382539" cy="4566852"/>
          </a:xfrm>
          <a:prstGeom prst="rect">
            <a:avLst/>
          </a:prstGeom>
        </p:spPr>
      </p:pic>
    </p:spTree>
    <p:extLst>
      <p:ext uri="{BB962C8B-B14F-4D97-AF65-F5344CB8AC3E}">
        <p14:creationId xmlns:p14="http://schemas.microsoft.com/office/powerpoint/2010/main" val="23092859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AB2232E-482A-8248-9974-E0940A3D519D}"/>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EE5E7B8D-3771-B26D-DDD6-B6F336A915B5}"/>
              </a:ext>
            </a:extLst>
          </p:cNvPr>
          <p:cNvPicPr>
            <a:picLocks noChangeAspect="1"/>
          </p:cNvPicPr>
          <p:nvPr/>
        </p:nvPicPr>
        <p:blipFill>
          <a:blip r:embed="rId3"/>
          <a:stretch>
            <a:fillRect/>
          </a:stretch>
        </p:blipFill>
        <p:spPr>
          <a:xfrm>
            <a:off x="0" y="1625876"/>
            <a:ext cx="12192000" cy="2552700"/>
          </a:xfrm>
          <a:prstGeom prst="rect">
            <a:avLst/>
          </a:prstGeom>
        </p:spPr>
      </p:pic>
    </p:spTree>
    <p:extLst>
      <p:ext uri="{BB962C8B-B14F-4D97-AF65-F5344CB8AC3E}">
        <p14:creationId xmlns:p14="http://schemas.microsoft.com/office/powerpoint/2010/main" val="2968591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7D668F7-26E0-9B34-C7C7-546A94E79321}"/>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606AF4BF-C316-95A8-7400-60FF4B084D94}"/>
              </a:ext>
            </a:extLst>
          </p:cNvPr>
          <p:cNvPicPr>
            <a:picLocks noChangeAspect="1"/>
          </p:cNvPicPr>
          <p:nvPr/>
        </p:nvPicPr>
        <p:blipFill>
          <a:blip r:embed="rId2"/>
          <a:stretch>
            <a:fillRect/>
          </a:stretch>
        </p:blipFill>
        <p:spPr>
          <a:xfrm>
            <a:off x="0" y="988701"/>
            <a:ext cx="12192000" cy="4880598"/>
          </a:xfrm>
          <a:prstGeom prst="rect">
            <a:avLst/>
          </a:prstGeom>
        </p:spPr>
      </p:pic>
    </p:spTree>
    <p:extLst>
      <p:ext uri="{BB962C8B-B14F-4D97-AF65-F5344CB8AC3E}">
        <p14:creationId xmlns:p14="http://schemas.microsoft.com/office/powerpoint/2010/main" val="3486682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0137C2D-FCBB-5A84-9C8E-0901A63C0D54}"/>
              </a:ext>
            </a:extLst>
          </p:cNvPr>
          <p:cNvSpPr>
            <a:spLocks noGrp="1"/>
          </p:cNvSpPr>
          <p:nvPr>
            <p:ph type="ftr" sz="quarter" idx="11"/>
          </p:nvPr>
        </p:nvSpPr>
        <p:spPr/>
        <p:txBody>
          <a:bodyPr/>
          <a:lstStyle/>
          <a:p>
            <a:r>
              <a:rPr lang="en-US"/>
              <a:t>https://openstax.org/details/books/calculus-volume-1</a:t>
            </a:r>
          </a:p>
        </p:txBody>
      </p:sp>
      <p:sp>
        <p:nvSpPr>
          <p:cNvPr id="3" name="TextBox 2">
            <a:extLst>
              <a:ext uri="{FF2B5EF4-FFF2-40B4-BE49-F238E27FC236}">
                <a16:creationId xmlns:a16="http://schemas.microsoft.com/office/drawing/2014/main" id="{507700E3-7AA7-4F1E-859D-71474A6DE06D}"/>
              </a:ext>
            </a:extLst>
          </p:cNvPr>
          <p:cNvSpPr txBox="1"/>
          <p:nvPr/>
        </p:nvSpPr>
        <p:spPr>
          <a:xfrm>
            <a:off x="556590" y="258417"/>
            <a:ext cx="2553904" cy="3785652"/>
          </a:xfrm>
          <a:prstGeom prst="rect">
            <a:avLst/>
          </a:prstGeom>
          <a:noFill/>
        </p:spPr>
        <p:txBody>
          <a:bodyPr wrap="none" rtlCol="0">
            <a:spAutoFit/>
          </a:bodyPr>
          <a:lstStyle/>
          <a:p>
            <a:r>
              <a:rPr lang="en-US" sz="4800" b="1" dirty="0"/>
              <a:t>Review of Limits</a:t>
            </a:r>
          </a:p>
          <a:p>
            <a:endParaRPr lang="en-US" sz="4800" b="1" dirty="0"/>
          </a:p>
          <a:p>
            <a:endParaRPr lang="en-US" sz="4800" b="1" dirty="0"/>
          </a:p>
          <a:p>
            <a:endParaRPr lang="en-US" sz="4800" b="1" dirty="0"/>
          </a:p>
          <a:p>
            <a:r>
              <a:rPr lang="en-US" sz="4800" b="1" dirty="0" err="1"/>
              <a:t>L’Hopital’s</a:t>
            </a:r>
            <a:r>
              <a:rPr lang="en-US" sz="4800" b="1" dirty="0"/>
              <a:t> Rule</a:t>
            </a:r>
          </a:p>
        </p:txBody>
      </p:sp>
    </p:spTree>
    <p:extLst>
      <p:ext uri="{BB962C8B-B14F-4D97-AF65-F5344CB8AC3E}">
        <p14:creationId xmlns:p14="http://schemas.microsoft.com/office/powerpoint/2010/main" val="851442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EF0ADE2-3B4D-D118-9509-43ABD9C4E9B7}"/>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5192261C-3373-BDD8-EAE2-37ECA04EEBA4}"/>
              </a:ext>
            </a:extLst>
          </p:cNvPr>
          <p:cNvPicPr>
            <a:picLocks noChangeAspect="1"/>
          </p:cNvPicPr>
          <p:nvPr/>
        </p:nvPicPr>
        <p:blipFill>
          <a:blip r:embed="rId2"/>
          <a:stretch>
            <a:fillRect/>
          </a:stretch>
        </p:blipFill>
        <p:spPr>
          <a:xfrm>
            <a:off x="42862" y="295416"/>
            <a:ext cx="12106275" cy="2847975"/>
          </a:xfrm>
          <a:prstGeom prst="rect">
            <a:avLst/>
          </a:prstGeom>
        </p:spPr>
      </p:pic>
      <p:pic>
        <p:nvPicPr>
          <p:cNvPr id="8" name="Picture 7">
            <a:extLst>
              <a:ext uri="{FF2B5EF4-FFF2-40B4-BE49-F238E27FC236}">
                <a16:creationId xmlns:a16="http://schemas.microsoft.com/office/drawing/2014/main" id="{E179DEC7-83A4-3EEF-F8B4-AA43DE75AD10}"/>
              </a:ext>
            </a:extLst>
          </p:cNvPr>
          <p:cNvPicPr>
            <a:picLocks noChangeAspect="1"/>
          </p:cNvPicPr>
          <p:nvPr/>
        </p:nvPicPr>
        <p:blipFill>
          <a:blip r:embed="rId3"/>
          <a:stretch>
            <a:fillRect/>
          </a:stretch>
        </p:blipFill>
        <p:spPr>
          <a:xfrm>
            <a:off x="1818860" y="3429000"/>
            <a:ext cx="5605671" cy="3037280"/>
          </a:xfrm>
          <a:prstGeom prst="rect">
            <a:avLst/>
          </a:prstGeom>
        </p:spPr>
      </p:pic>
    </p:spTree>
    <p:extLst>
      <p:ext uri="{BB962C8B-B14F-4D97-AF65-F5344CB8AC3E}">
        <p14:creationId xmlns:p14="http://schemas.microsoft.com/office/powerpoint/2010/main" val="3705372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B222303B-8CE7-8649-4F25-B8E811812721}"/>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B1ACC4-2A4C-0687-A23C-86DB93A4507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E5D3B414-D6E8-DDA4-37F3-3F6CE32565C9}"/>
              </a:ext>
            </a:extLst>
          </p:cNvPr>
          <p:cNvPicPr>
            <a:picLocks noChangeAspect="1"/>
          </p:cNvPicPr>
          <p:nvPr/>
        </p:nvPicPr>
        <p:blipFill>
          <a:blip r:embed="rId2"/>
          <a:stretch>
            <a:fillRect/>
          </a:stretch>
        </p:blipFill>
        <p:spPr>
          <a:xfrm>
            <a:off x="0" y="0"/>
            <a:ext cx="11630025" cy="4371975"/>
          </a:xfrm>
          <a:prstGeom prst="rect">
            <a:avLst/>
          </a:prstGeom>
        </p:spPr>
      </p:pic>
    </p:spTree>
    <p:extLst>
      <p:ext uri="{BB962C8B-B14F-4D97-AF65-F5344CB8AC3E}">
        <p14:creationId xmlns:p14="http://schemas.microsoft.com/office/powerpoint/2010/main" val="2859231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3949E-46F0-428D-4CBB-B451AED01AF8}"/>
            </a:ext>
          </a:extLst>
        </p:cNvPr>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70A24533-D6D3-DA8D-9B69-0E4E4443DA29}"/>
              </a:ext>
            </a:extLst>
          </p:cNvPr>
          <p:cNvPicPr>
            <a:picLocks noChangeAspect="1"/>
          </p:cNvPicPr>
          <p:nvPr/>
        </p:nvPicPr>
        <p:blipFill rotWithShape="1">
          <a:blip r:embed="rId3">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9C789BEA-3878-FA0D-69EB-DE0938E327EF}"/>
              </a:ext>
            </a:extLst>
          </p:cNvPr>
          <p:cNvSpPr>
            <a:spLocks noGrp="1"/>
          </p:cNvSpPr>
          <p:nvPr>
            <p:ph type="ctrTitle"/>
          </p:nvPr>
        </p:nvSpPr>
        <p:spPr>
          <a:xfrm>
            <a:off x="745684" y="1638168"/>
            <a:ext cx="9144000" cy="3063240"/>
          </a:xfrm>
        </p:spPr>
        <p:txBody>
          <a:bodyPr>
            <a:normAutofit/>
          </a:bodyPr>
          <a:lstStyle/>
          <a:p>
            <a:r>
              <a:rPr lang="en-US" sz="7200" dirty="0"/>
              <a:t>Infinite series</a:t>
            </a:r>
          </a:p>
        </p:txBody>
      </p:sp>
      <p:sp>
        <p:nvSpPr>
          <p:cNvPr id="3" name="Subtitle 2">
            <a:extLst>
              <a:ext uri="{FF2B5EF4-FFF2-40B4-BE49-F238E27FC236}">
                <a16:creationId xmlns:a16="http://schemas.microsoft.com/office/drawing/2014/main" id="{AB524A85-21AF-8A76-40FF-CF3EF85824C8}"/>
              </a:ext>
            </a:extLst>
          </p:cNvPr>
          <p:cNvSpPr>
            <a:spLocks noGrp="1"/>
          </p:cNvSpPr>
          <p:nvPr>
            <p:ph type="subTitle" idx="1"/>
          </p:nvPr>
        </p:nvSpPr>
        <p:spPr>
          <a:xfrm>
            <a:off x="-2298853" y="5167056"/>
            <a:ext cx="9144000" cy="1225296"/>
          </a:xfrm>
        </p:spPr>
        <p:txBody>
          <a:bodyPr>
            <a:normAutofit/>
          </a:bodyPr>
          <a:lstStyle/>
          <a:p>
            <a:pPr algn="ctr"/>
            <a:r>
              <a:rPr lang="en-US" sz="6600" b="1" dirty="0"/>
              <a:t>Section 5.2</a:t>
            </a:r>
          </a:p>
        </p:txBody>
      </p:sp>
      <p:sp>
        <p:nvSpPr>
          <p:cNvPr id="4" name="Footer Placeholder 3">
            <a:extLst>
              <a:ext uri="{FF2B5EF4-FFF2-40B4-BE49-F238E27FC236}">
                <a16:creationId xmlns:a16="http://schemas.microsoft.com/office/drawing/2014/main" id="{0C35511F-DE7E-1AE6-C102-7625AF2819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spTree>
    <p:extLst>
      <p:ext uri="{BB962C8B-B14F-4D97-AF65-F5344CB8AC3E}">
        <p14:creationId xmlns:p14="http://schemas.microsoft.com/office/powerpoint/2010/main" val="13941278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50646-3316-9A80-8D16-C5360C824E7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2BCBD83-AE38-7052-068B-6BB72C7354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2513042C-4563-4B63-40A9-6A6BE87C7500}"/>
              </a:ext>
            </a:extLst>
          </p:cNvPr>
          <p:cNvPicPr>
            <a:picLocks noChangeAspect="1"/>
          </p:cNvPicPr>
          <p:nvPr/>
        </p:nvPicPr>
        <p:blipFill>
          <a:blip r:embed="rId2"/>
          <a:stretch>
            <a:fillRect/>
          </a:stretch>
        </p:blipFill>
        <p:spPr>
          <a:xfrm>
            <a:off x="0" y="1025993"/>
            <a:ext cx="12192000" cy="4806014"/>
          </a:xfrm>
          <a:prstGeom prst="rect">
            <a:avLst/>
          </a:prstGeom>
        </p:spPr>
      </p:pic>
    </p:spTree>
    <p:extLst>
      <p:ext uri="{BB962C8B-B14F-4D97-AF65-F5344CB8AC3E}">
        <p14:creationId xmlns:p14="http://schemas.microsoft.com/office/powerpoint/2010/main" val="84938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51710E-2B4A-2657-BE20-E0F46A741112}"/>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76F06F88-0872-7A7D-AF32-022E8CDA2F57}"/>
              </a:ext>
            </a:extLst>
          </p:cNvPr>
          <p:cNvPicPr>
            <a:picLocks noChangeAspect="1"/>
          </p:cNvPicPr>
          <p:nvPr/>
        </p:nvPicPr>
        <p:blipFill>
          <a:blip r:embed="rId2"/>
          <a:stretch>
            <a:fillRect/>
          </a:stretch>
        </p:blipFill>
        <p:spPr>
          <a:xfrm>
            <a:off x="805069" y="0"/>
            <a:ext cx="10069167" cy="6841111"/>
          </a:xfrm>
          <a:prstGeom prst="rect">
            <a:avLst/>
          </a:prstGeom>
        </p:spPr>
      </p:pic>
    </p:spTree>
    <p:extLst>
      <p:ext uri="{BB962C8B-B14F-4D97-AF65-F5344CB8AC3E}">
        <p14:creationId xmlns:p14="http://schemas.microsoft.com/office/powerpoint/2010/main" val="2481108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26B989D0-B74F-A523-7B82-693834603E2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1720549-078D-B03C-6680-4A8FF4C480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BAB5A979-4A18-58F3-643D-6D1E7D0F7976}"/>
              </a:ext>
            </a:extLst>
          </p:cNvPr>
          <p:cNvPicPr>
            <a:picLocks noChangeAspect="1"/>
          </p:cNvPicPr>
          <p:nvPr/>
        </p:nvPicPr>
        <p:blipFill>
          <a:blip r:embed="rId2"/>
          <a:stretch>
            <a:fillRect/>
          </a:stretch>
        </p:blipFill>
        <p:spPr>
          <a:xfrm>
            <a:off x="0" y="0"/>
            <a:ext cx="11620500" cy="5038725"/>
          </a:xfrm>
          <a:prstGeom prst="rect">
            <a:avLst/>
          </a:prstGeom>
        </p:spPr>
      </p:pic>
    </p:spTree>
    <p:extLst>
      <p:ext uri="{BB962C8B-B14F-4D97-AF65-F5344CB8AC3E}">
        <p14:creationId xmlns:p14="http://schemas.microsoft.com/office/powerpoint/2010/main" val="16087138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16EEC-4848-62B6-B55C-4650F572A8F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DC3F33-BAA5-FA5A-CB1D-2D4C7F9349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FA45CE82-5A6F-A801-86A0-3547C6877F85}"/>
              </a:ext>
            </a:extLst>
          </p:cNvPr>
          <p:cNvPicPr>
            <a:picLocks noChangeAspect="1"/>
          </p:cNvPicPr>
          <p:nvPr/>
        </p:nvPicPr>
        <p:blipFill>
          <a:blip r:embed="rId3"/>
          <a:stretch>
            <a:fillRect/>
          </a:stretch>
        </p:blipFill>
        <p:spPr>
          <a:xfrm>
            <a:off x="624923" y="987494"/>
            <a:ext cx="10763250" cy="2219325"/>
          </a:xfrm>
          <a:prstGeom prst="rect">
            <a:avLst/>
          </a:prstGeom>
        </p:spPr>
      </p:pic>
    </p:spTree>
    <p:extLst>
      <p:ext uri="{BB962C8B-B14F-4D97-AF65-F5344CB8AC3E}">
        <p14:creationId xmlns:p14="http://schemas.microsoft.com/office/powerpoint/2010/main" val="109825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FA8D6-304F-272B-459E-6704D7466A5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DF5F064-2998-A9DA-DEB2-3A345E95B1D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096908E3-D4E1-D0E0-314B-786C86B9AA98}"/>
              </a:ext>
            </a:extLst>
          </p:cNvPr>
          <p:cNvPicPr>
            <a:picLocks noChangeAspect="1"/>
          </p:cNvPicPr>
          <p:nvPr/>
        </p:nvPicPr>
        <p:blipFill>
          <a:blip r:embed="rId3"/>
          <a:stretch>
            <a:fillRect/>
          </a:stretch>
        </p:blipFill>
        <p:spPr>
          <a:xfrm>
            <a:off x="76200" y="266700"/>
            <a:ext cx="12039600" cy="6324600"/>
          </a:xfrm>
          <a:prstGeom prst="rect">
            <a:avLst/>
          </a:prstGeom>
        </p:spPr>
      </p:pic>
    </p:spTree>
    <p:extLst>
      <p:ext uri="{BB962C8B-B14F-4D97-AF65-F5344CB8AC3E}">
        <p14:creationId xmlns:p14="http://schemas.microsoft.com/office/powerpoint/2010/main" val="39090078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D76EDF37-85A4-785C-C979-E351841C1BE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755E893-F84A-11F5-805F-1C693BA302A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1E7EDE15-48B2-DC2A-1D73-DEFBA46E5792}"/>
              </a:ext>
            </a:extLst>
          </p:cNvPr>
          <p:cNvPicPr>
            <a:picLocks noChangeAspect="1"/>
          </p:cNvPicPr>
          <p:nvPr/>
        </p:nvPicPr>
        <p:blipFill>
          <a:blip r:embed="rId2"/>
          <a:stretch>
            <a:fillRect/>
          </a:stretch>
        </p:blipFill>
        <p:spPr>
          <a:xfrm>
            <a:off x="0" y="38100"/>
            <a:ext cx="11820525" cy="3390900"/>
          </a:xfrm>
          <a:prstGeom prst="rect">
            <a:avLst/>
          </a:prstGeom>
        </p:spPr>
      </p:pic>
      <p:pic>
        <p:nvPicPr>
          <p:cNvPr id="6" name="Picture 5">
            <a:extLst>
              <a:ext uri="{FF2B5EF4-FFF2-40B4-BE49-F238E27FC236}">
                <a16:creationId xmlns:a16="http://schemas.microsoft.com/office/drawing/2014/main" id="{B4B8B6C5-691D-91C1-5B76-BE3DD316D4BB}"/>
              </a:ext>
            </a:extLst>
          </p:cNvPr>
          <p:cNvPicPr>
            <a:picLocks noChangeAspect="1"/>
          </p:cNvPicPr>
          <p:nvPr/>
        </p:nvPicPr>
        <p:blipFill>
          <a:blip r:embed="rId3"/>
          <a:stretch>
            <a:fillRect/>
          </a:stretch>
        </p:blipFill>
        <p:spPr>
          <a:xfrm>
            <a:off x="11529391" y="38101"/>
            <a:ext cx="367748" cy="3837540"/>
          </a:xfrm>
          <a:prstGeom prst="rect">
            <a:avLst/>
          </a:prstGeom>
        </p:spPr>
      </p:pic>
    </p:spTree>
    <p:extLst>
      <p:ext uri="{BB962C8B-B14F-4D97-AF65-F5344CB8AC3E}">
        <p14:creationId xmlns:p14="http://schemas.microsoft.com/office/powerpoint/2010/main" val="2127033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4545C-3150-A340-27E1-94FC5B1EB9EB}"/>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4FAED4-B9CF-3E86-634E-A4DD309BC1A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1870A8F6-6969-3BFF-EDD7-ACD376CD66A4}"/>
              </a:ext>
            </a:extLst>
          </p:cNvPr>
          <p:cNvPicPr>
            <a:picLocks noChangeAspect="1"/>
          </p:cNvPicPr>
          <p:nvPr/>
        </p:nvPicPr>
        <p:blipFill>
          <a:blip r:embed="rId2"/>
          <a:stretch>
            <a:fillRect/>
          </a:stretch>
        </p:blipFill>
        <p:spPr>
          <a:xfrm>
            <a:off x="28575" y="914400"/>
            <a:ext cx="12134850" cy="5029200"/>
          </a:xfrm>
          <a:prstGeom prst="rect">
            <a:avLst/>
          </a:prstGeom>
        </p:spPr>
      </p:pic>
      <p:pic>
        <p:nvPicPr>
          <p:cNvPr id="6" name="Picture 5">
            <a:extLst>
              <a:ext uri="{FF2B5EF4-FFF2-40B4-BE49-F238E27FC236}">
                <a16:creationId xmlns:a16="http://schemas.microsoft.com/office/drawing/2014/main" id="{03493AAE-52AE-1ADA-6E8E-127177C01784}"/>
              </a:ext>
            </a:extLst>
          </p:cNvPr>
          <p:cNvPicPr>
            <a:picLocks noChangeAspect="1"/>
          </p:cNvPicPr>
          <p:nvPr/>
        </p:nvPicPr>
        <p:blipFill>
          <a:blip r:embed="rId3"/>
          <a:stretch>
            <a:fillRect/>
          </a:stretch>
        </p:blipFill>
        <p:spPr>
          <a:xfrm>
            <a:off x="10782300" y="1974780"/>
            <a:ext cx="1409700" cy="1000125"/>
          </a:xfrm>
          <a:prstGeom prst="rect">
            <a:avLst/>
          </a:prstGeom>
        </p:spPr>
      </p:pic>
    </p:spTree>
    <p:extLst>
      <p:ext uri="{BB962C8B-B14F-4D97-AF65-F5344CB8AC3E}">
        <p14:creationId xmlns:p14="http://schemas.microsoft.com/office/powerpoint/2010/main" val="1749577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F0C24-5279-893B-6C8D-378CB39B7228}"/>
            </a:ext>
          </a:extLst>
        </p:cNvPr>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2EA97AB1-B513-49DB-5072-09E81CF9A545}"/>
              </a:ext>
            </a:extLst>
          </p:cNvPr>
          <p:cNvPicPr>
            <a:picLocks noChangeAspect="1"/>
          </p:cNvPicPr>
          <p:nvPr/>
        </p:nvPicPr>
        <p:blipFill rotWithShape="1">
          <a:blip r:embed="rId3">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4A6D44EA-00D2-09E5-02F0-48480A16DC62}"/>
              </a:ext>
            </a:extLst>
          </p:cNvPr>
          <p:cNvSpPr>
            <a:spLocks noGrp="1"/>
          </p:cNvSpPr>
          <p:nvPr>
            <p:ph type="ctrTitle"/>
          </p:nvPr>
        </p:nvSpPr>
        <p:spPr>
          <a:xfrm>
            <a:off x="745684" y="1638168"/>
            <a:ext cx="9144000" cy="3063240"/>
          </a:xfrm>
        </p:spPr>
        <p:txBody>
          <a:bodyPr>
            <a:normAutofit/>
          </a:bodyPr>
          <a:lstStyle/>
          <a:p>
            <a:r>
              <a:rPr lang="en-US" sz="7200" dirty="0"/>
              <a:t>sequences</a:t>
            </a:r>
          </a:p>
        </p:txBody>
      </p:sp>
      <p:sp>
        <p:nvSpPr>
          <p:cNvPr id="3" name="Subtitle 2">
            <a:extLst>
              <a:ext uri="{FF2B5EF4-FFF2-40B4-BE49-F238E27FC236}">
                <a16:creationId xmlns:a16="http://schemas.microsoft.com/office/drawing/2014/main" id="{AEC4CF61-FAF6-110B-7114-6F39881B1313}"/>
              </a:ext>
            </a:extLst>
          </p:cNvPr>
          <p:cNvSpPr>
            <a:spLocks noGrp="1"/>
          </p:cNvSpPr>
          <p:nvPr>
            <p:ph type="subTitle" idx="1"/>
          </p:nvPr>
        </p:nvSpPr>
        <p:spPr>
          <a:xfrm>
            <a:off x="-2298853" y="5167056"/>
            <a:ext cx="9144000" cy="1225296"/>
          </a:xfrm>
        </p:spPr>
        <p:txBody>
          <a:bodyPr>
            <a:normAutofit/>
          </a:bodyPr>
          <a:lstStyle/>
          <a:p>
            <a:pPr algn="ctr"/>
            <a:r>
              <a:rPr lang="en-US" sz="6600" b="1" dirty="0"/>
              <a:t>Section 5.1</a:t>
            </a:r>
          </a:p>
        </p:txBody>
      </p:sp>
      <p:sp>
        <p:nvSpPr>
          <p:cNvPr id="4" name="Footer Placeholder 3">
            <a:extLst>
              <a:ext uri="{FF2B5EF4-FFF2-40B4-BE49-F238E27FC236}">
                <a16:creationId xmlns:a16="http://schemas.microsoft.com/office/drawing/2014/main" id="{A77BF2F0-86E4-A73C-3BDA-AC6A488BE456}"/>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3735475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5D3856C-CC4E-D385-27BD-56B8C3981699}"/>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F2E17EB2-7815-E27F-86F6-E8731D3EE3E1}"/>
              </a:ext>
            </a:extLst>
          </p:cNvPr>
          <p:cNvPicPr>
            <a:picLocks noChangeAspect="1"/>
          </p:cNvPicPr>
          <p:nvPr/>
        </p:nvPicPr>
        <p:blipFill>
          <a:blip r:embed="rId2"/>
          <a:stretch>
            <a:fillRect/>
          </a:stretch>
        </p:blipFill>
        <p:spPr>
          <a:xfrm>
            <a:off x="47625" y="452437"/>
            <a:ext cx="12096750" cy="5953125"/>
          </a:xfrm>
          <a:prstGeom prst="rect">
            <a:avLst/>
          </a:prstGeom>
        </p:spPr>
      </p:pic>
      <p:pic>
        <p:nvPicPr>
          <p:cNvPr id="6" name="Picture 5">
            <a:extLst>
              <a:ext uri="{FF2B5EF4-FFF2-40B4-BE49-F238E27FC236}">
                <a16:creationId xmlns:a16="http://schemas.microsoft.com/office/drawing/2014/main" id="{6CD0DB1F-F4E4-02B1-0B97-DD3051F49441}"/>
              </a:ext>
            </a:extLst>
          </p:cNvPr>
          <p:cNvPicPr>
            <a:picLocks noChangeAspect="1"/>
          </p:cNvPicPr>
          <p:nvPr/>
        </p:nvPicPr>
        <p:blipFill>
          <a:blip r:embed="rId3"/>
          <a:stretch>
            <a:fillRect/>
          </a:stretch>
        </p:blipFill>
        <p:spPr>
          <a:xfrm>
            <a:off x="304179" y="5088421"/>
            <a:ext cx="11294786" cy="438150"/>
          </a:xfrm>
          <a:prstGeom prst="rect">
            <a:avLst/>
          </a:prstGeom>
        </p:spPr>
      </p:pic>
      <p:pic>
        <p:nvPicPr>
          <p:cNvPr id="8" name="Picture 7">
            <a:extLst>
              <a:ext uri="{FF2B5EF4-FFF2-40B4-BE49-F238E27FC236}">
                <a16:creationId xmlns:a16="http://schemas.microsoft.com/office/drawing/2014/main" id="{E99DB4DD-90A7-B112-23F0-98110280B33D}"/>
              </a:ext>
            </a:extLst>
          </p:cNvPr>
          <p:cNvPicPr>
            <a:picLocks noChangeAspect="1"/>
          </p:cNvPicPr>
          <p:nvPr/>
        </p:nvPicPr>
        <p:blipFill>
          <a:blip r:embed="rId3"/>
          <a:stretch>
            <a:fillRect/>
          </a:stretch>
        </p:blipFill>
        <p:spPr>
          <a:xfrm>
            <a:off x="9984891" y="4258642"/>
            <a:ext cx="1713465" cy="553623"/>
          </a:xfrm>
          <a:prstGeom prst="rect">
            <a:avLst/>
          </a:prstGeom>
        </p:spPr>
      </p:pic>
    </p:spTree>
    <p:extLst>
      <p:ext uri="{BB962C8B-B14F-4D97-AF65-F5344CB8AC3E}">
        <p14:creationId xmlns:p14="http://schemas.microsoft.com/office/powerpoint/2010/main" val="3196630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AFCC2E-92FA-A1F5-8130-81D39F5D4C80}"/>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1A640860-0A6A-3849-FF72-39D59B957C5E}"/>
              </a:ext>
            </a:extLst>
          </p:cNvPr>
          <p:cNvPicPr>
            <a:picLocks noChangeAspect="1"/>
          </p:cNvPicPr>
          <p:nvPr/>
        </p:nvPicPr>
        <p:blipFill>
          <a:blip r:embed="rId3"/>
          <a:stretch>
            <a:fillRect/>
          </a:stretch>
        </p:blipFill>
        <p:spPr>
          <a:xfrm>
            <a:off x="1313207" y="1337363"/>
            <a:ext cx="5838825" cy="1162050"/>
          </a:xfrm>
          <a:prstGeom prst="rect">
            <a:avLst/>
          </a:prstGeom>
        </p:spPr>
      </p:pic>
      <p:pic>
        <p:nvPicPr>
          <p:cNvPr id="6" name="Picture 5">
            <a:extLst>
              <a:ext uri="{FF2B5EF4-FFF2-40B4-BE49-F238E27FC236}">
                <a16:creationId xmlns:a16="http://schemas.microsoft.com/office/drawing/2014/main" id="{47536351-657D-502E-D0A9-F378B9A79510}"/>
              </a:ext>
            </a:extLst>
          </p:cNvPr>
          <p:cNvPicPr>
            <a:picLocks noChangeAspect="1"/>
          </p:cNvPicPr>
          <p:nvPr/>
        </p:nvPicPr>
        <p:blipFill>
          <a:blip r:embed="rId4"/>
          <a:stretch>
            <a:fillRect/>
          </a:stretch>
        </p:blipFill>
        <p:spPr>
          <a:xfrm>
            <a:off x="508967" y="2426256"/>
            <a:ext cx="8924925" cy="1457325"/>
          </a:xfrm>
          <a:prstGeom prst="rect">
            <a:avLst/>
          </a:prstGeom>
        </p:spPr>
      </p:pic>
      <p:pic>
        <p:nvPicPr>
          <p:cNvPr id="10" name="Picture 9">
            <a:extLst>
              <a:ext uri="{FF2B5EF4-FFF2-40B4-BE49-F238E27FC236}">
                <a16:creationId xmlns:a16="http://schemas.microsoft.com/office/drawing/2014/main" id="{BE334C04-C1F5-599B-DC24-44EC2ED7E476}"/>
              </a:ext>
            </a:extLst>
          </p:cNvPr>
          <p:cNvPicPr>
            <a:picLocks noChangeAspect="1"/>
          </p:cNvPicPr>
          <p:nvPr/>
        </p:nvPicPr>
        <p:blipFill>
          <a:blip r:embed="rId5"/>
          <a:stretch>
            <a:fillRect/>
          </a:stretch>
        </p:blipFill>
        <p:spPr>
          <a:xfrm>
            <a:off x="1313207" y="3703081"/>
            <a:ext cx="3505200" cy="1238250"/>
          </a:xfrm>
          <a:prstGeom prst="rect">
            <a:avLst/>
          </a:prstGeom>
        </p:spPr>
      </p:pic>
      <p:pic>
        <p:nvPicPr>
          <p:cNvPr id="12" name="Picture 11">
            <a:extLst>
              <a:ext uri="{FF2B5EF4-FFF2-40B4-BE49-F238E27FC236}">
                <a16:creationId xmlns:a16="http://schemas.microsoft.com/office/drawing/2014/main" id="{B8E410A4-B910-AC37-9645-DE1EE48A0C98}"/>
              </a:ext>
            </a:extLst>
          </p:cNvPr>
          <p:cNvPicPr>
            <a:picLocks noChangeAspect="1"/>
          </p:cNvPicPr>
          <p:nvPr/>
        </p:nvPicPr>
        <p:blipFill>
          <a:blip r:embed="rId6"/>
          <a:stretch>
            <a:fillRect/>
          </a:stretch>
        </p:blipFill>
        <p:spPr>
          <a:xfrm>
            <a:off x="629064" y="5098362"/>
            <a:ext cx="3143250" cy="381000"/>
          </a:xfrm>
          <a:prstGeom prst="rect">
            <a:avLst/>
          </a:prstGeom>
        </p:spPr>
      </p:pic>
      <p:pic>
        <p:nvPicPr>
          <p:cNvPr id="14" name="Picture 13">
            <a:extLst>
              <a:ext uri="{FF2B5EF4-FFF2-40B4-BE49-F238E27FC236}">
                <a16:creationId xmlns:a16="http://schemas.microsoft.com/office/drawing/2014/main" id="{7035E152-F21E-0662-741C-F2E6ABAF4E31}"/>
              </a:ext>
            </a:extLst>
          </p:cNvPr>
          <p:cNvPicPr>
            <a:picLocks noChangeAspect="1"/>
          </p:cNvPicPr>
          <p:nvPr/>
        </p:nvPicPr>
        <p:blipFill>
          <a:blip r:embed="rId7"/>
          <a:stretch>
            <a:fillRect/>
          </a:stretch>
        </p:blipFill>
        <p:spPr>
          <a:xfrm>
            <a:off x="5095875" y="4806280"/>
            <a:ext cx="2914236" cy="861351"/>
          </a:xfrm>
          <a:prstGeom prst="rect">
            <a:avLst/>
          </a:prstGeom>
        </p:spPr>
      </p:pic>
      <p:pic>
        <p:nvPicPr>
          <p:cNvPr id="18" name="Picture 17">
            <a:extLst>
              <a:ext uri="{FF2B5EF4-FFF2-40B4-BE49-F238E27FC236}">
                <a16:creationId xmlns:a16="http://schemas.microsoft.com/office/drawing/2014/main" id="{03E15E3A-CA8E-BEDF-D170-50E50E67DA94}"/>
              </a:ext>
            </a:extLst>
          </p:cNvPr>
          <p:cNvPicPr>
            <a:picLocks noChangeAspect="1"/>
          </p:cNvPicPr>
          <p:nvPr/>
        </p:nvPicPr>
        <p:blipFill>
          <a:blip r:embed="rId8"/>
          <a:stretch>
            <a:fillRect/>
          </a:stretch>
        </p:blipFill>
        <p:spPr>
          <a:xfrm>
            <a:off x="155712" y="127213"/>
            <a:ext cx="9086850" cy="1095375"/>
          </a:xfrm>
          <a:prstGeom prst="rect">
            <a:avLst/>
          </a:prstGeom>
        </p:spPr>
      </p:pic>
      <p:cxnSp>
        <p:nvCxnSpPr>
          <p:cNvPr id="20" name="Straight Arrow Connector 19">
            <a:extLst>
              <a:ext uri="{FF2B5EF4-FFF2-40B4-BE49-F238E27FC236}">
                <a16:creationId xmlns:a16="http://schemas.microsoft.com/office/drawing/2014/main" id="{ABC3896F-52BB-6165-7F03-47A7128FDF8D}"/>
              </a:ext>
            </a:extLst>
          </p:cNvPr>
          <p:cNvCxnSpPr>
            <a:cxnSpLocks/>
          </p:cNvCxnSpPr>
          <p:nvPr/>
        </p:nvCxnSpPr>
        <p:spPr>
          <a:xfrm>
            <a:off x="8945217" y="1013791"/>
            <a:ext cx="18884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4BC05137-919C-A3AD-25BD-305E6D770EB5}"/>
                  </a:ext>
                </a:extLst>
              </p:cNvPr>
              <p:cNvSpPr txBox="1"/>
              <p:nvPr/>
            </p:nvSpPr>
            <p:spPr>
              <a:xfrm>
                <a:off x="9312865" y="875291"/>
                <a:ext cx="24205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22" name="TextBox 21">
                <a:extLst>
                  <a:ext uri="{FF2B5EF4-FFF2-40B4-BE49-F238E27FC236}">
                    <a16:creationId xmlns:a16="http://schemas.microsoft.com/office/drawing/2014/main" id="{4BC05137-919C-A3AD-25BD-305E6D770EB5}"/>
                  </a:ext>
                </a:extLst>
              </p:cNvPr>
              <p:cNvSpPr txBox="1">
                <a:spLocks noRot="1" noChangeAspect="1" noMove="1" noResize="1" noEditPoints="1" noAdjustHandles="1" noChangeArrowheads="1" noChangeShapeType="1" noTextEdit="1"/>
              </p:cNvSpPr>
              <p:nvPr/>
            </p:nvSpPr>
            <p:spPr>
              <a:xfrm>
                <a:off x="9312865" y="875291"/>
                <a:ext cx="242054" cy="276999"/>
              </a:xfrm>
              <a:prstGeom prst="rect">
                <a:avLst/>
              </a:prstGeom>
              <a:blipFill>
                <a:blip r:embed="rId9"/>
                <a:stretch>
                  <a:fillRect l="-15385" r="-15385"/>
                </a:stretch>
              </a:blipFill>
            </p:spPr>
            <p:txBody>
              <a:bodyPr/>
              <a:lstStyle/>
              <a:p>
                <a:r>
                  <a:rPr lang="en-US">
                    <a:noFill/>
                  </a:rPr>
                  <a:t> </a:t>
                </a:r>
              </a:p>
            </p:txBody>
          </p:sp>
        </mc:Fallback>
      </mc:AlternateContent>
      <p:pic>
        <p:nvPicPr>
          <p:cNvPr id="24" name="Picture 23">
            <a:extLst>
              <a:ext uri="{FF2B5EF4-FFF2-40B4-BE49-F238E27FC236}">
                <a16:creationId xmlns:a16="http://schemas.microsoft.com/office/drawing/2014/main" id="{76DE75ED-0D08-9535-EAA7-3D7045A9659B}"/>
              </a:ext>
            </a:extLst>
          </p:cNvPr>
          <p:cNvPicPr>
            <a:picLocks noChangeAspect="1"/>
          </p:cNvPicPr>
          <p:nvPr/>
        </p:nvPicPr>
        <p:blipFill>
          <a:blip r:embed="rId10"/>
          <a:stretch>
            <a:fillRect/>
          </a:stretch>
        </p:blipFill>
        <p:spPr>
          <a:xfrm>
            <a:off x="10015625" y="551317"/>
            <a:ext cx="1726336" cy="815214"/>
          </a:xfrm>
          <a:prstGeom prst="rect">
            <a:avLst/>
          </a:prstGeom>
        </p:spPr>
      </p:pic>
      <p:pic>
        <p:nvPicPr>
          <p:cNvPr id="26" name="Picture 25">
            <a:extLst>
              <a:ext uri="{FF2B5EF4-FFF2-40B4-BE49-F238E27FC236}">
                <a16:creationId xmlns:a16="http://schemas.microsoft.com/office/drawing/2014/main" id="{1CF534E8-3917-500A-8BE6-A92DE364D9D4}"/>
              </a:ext>
            </a:extLst>
          </p:cNvPr>
          <p:cNvPicPr>
            <a:picLocks noChangeAspect="1"/>
          </p:cNvPicPr>
          <p:nvPr/>
        </p:nvPicPr>
        <p:blipFill>
          <a:blip r:embed="rId11"/>
          <a:stretch>
            <a:fillRect/>
          </a:stretch>
        </p:blipFill>
        <p:spPr>
          <a:xfrm>
            <a:off x="311012" y="1849305"/>
            <a:ext cx="1200150" cy="352425"/>
          </a:xfrm>
          <a:prstGeom prst="rect">
            <a:avLst/>
          </a:prstGeom>
        </p:spPr>
      </p:pic>
      <p:pic>
        <p:nvPicPr>
          <p:cNvPr id="28" name="Picture 27">
            <a:extLst>
              <a:ext uri="{FF2B5EF4-FFF2-40B4-BE49-F238E27FC236}">
                <a16:creationId xmlns:a16="http://schemas.microsoft.com/office/drawing/2014/main" id="{9E5B9234-837F-06ED-C27A-CC9FE82DE4AE}"/>
              </a:ext>
            </a:extLst>
          </p:cNvPr>
          <p:cNvPicPr>
            <a:picLocks noChangeAspect="1"/>
          </p:cNvPicPr>
          <p:nvPr/>
        </p:nvPicPr>
        <p:blipFill>
          <a:blip r:embed="rId12"/>
          <a:stretch>
            <a:fillRect/>
          </a:stretch>
        </p:blipFill>
        <p:spPr>
          <a:xfrm>
            <a:off x="508967" y="5897409"/>
            <a:ext cx="4229100" cy="533400"/>
          </a:xfrm>
          <a:prstGeom prst="rect">
            <a:avLst/>
          </a:prstGeom>
        </p:spPr>
      </p:pic>
      <p:pic>
        <p:nvPicPr>
          <p:cNvPr id="30" name="Picture 29">
            <a:extLst>
              <a:ext uri="{FF2B5EF4-FFF2-40B4-BE49-F238E27FC236}">
                <a16:creationId xmlns:a16="http://schemas.microsoft.com/office/drawing/2014/main" id="{EA7E21A6-71DF-1435-AB27-EA819F648EA6}"/>
              </a:ext>
            </a:extLst>
          </p:cNvPr>
          <p:cNvPicPr>
            <a:picLocks noChangeAspect="1"/>
          </p:cNvPicPr>
          <p:nvPr/>
        </p:nvPicPr>
        <p:blipFill>
          <a:blip r:embed="rId13"/>
          <a:stretch>
            <a:fillRect/>
          </a:stretch>
        </p:blipFill>
        <p:spPr>
          <a:xfrm>
            <a:off x="4738067" y="5935135"/>
            <a:ext cx="2468217" cy="721953"/>
          </a:xfrm>
          <a:prstGeom prst="rect">
            <a:avLst/>
          </a:prstGeom>
        </p:spPr>
      </p:pic>
      <p:pic>
        <p:nvPicPr>
          <p:cNvPr id="32" name="Picture 31">
            <a:extLst>
              <a:ext uri="{FF2B5EF4-FFF2-40B4-BE49-F238E27FC236}">
                <a16:creationId xmlns:a16="http://schemas.microsoft.com/office/drawing/2014/main" id="{3730F875-11EF-48FB-C2B0-D81583C6058A}"/>
              </a:ext>
            </a:extLst>
          </p:cNvPr>
          <p:cNvPicPr>
            <a:picLocks noChangeAspect="1"/>
          </p:cNvPicPr>
          <p:nvPr/>
        </p:nvPicPr>
        <p:blipFill>
          <a:blip r:embed="rId14"/>
          <a:stretch>
            <a:fillRect/>
          </a:stretch>
        </p:blipFill>
        <p:spPr>
          <a:xfrm>
            <a:off x="572742" y="4941257"/>
            <a:ext cx="428625" cy="514350"/>
          </a:xfrm>
          <a:prstGeom prst="rect">
            <a:avLst/>
          </a:prstGeom>
        </p:spPr>
      </p:pic>
      <p:pic>
        <p:nvPicPr>
          <p:cNvPr id="34" name="Picture 33">
            <a:extLst>
              <a:ext uri="{FF2B5EF4-FFF2-40B4-BE49-F238E27FC236}">
                <a16:creationId xmlns:a16="http://schemas.microsoft.com/office/drawing/2014/main" id="{F62E4F5E-7D2D-01A1-4929-E899E9072B0F}"/>
              </a:ext>
            </a:extLst>
          </p:cNvPr>
          <p:cNvPicPr>
            <a:picLocks noChangeAspect="1"/>
          </p:cNvPicPr>
          <p:nvPr/>
        </p:nvPicPr>
        <p:blipFill>
          <a:blip r:embed="rId15"/>
          <a:stretch>
            <a:fillRect/>
          </a:stretch>
        </p:blipFill>
        <p:spPr>
          <a:xfrm>
            <a:off x="3924714" y="5020394"/>
            <a:ext cx="1162050" cy="504825"/>
          </a:xfrm>
          <a:prstGeom prst="rect">
            <a:avLst/>
          </a:prstGeom>
        </p:spPr>
      </p:pic>
    </p:spTree>
    <p:extLst>
      <p:ext uri="{BB962C8B-B14F-4D97-AF65-F5344CB8AC3E}">
        <p14:creationId xmlns:p14="http://schemas.microsoft.com/office/powerpoint/2010/main" val="3233663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2FCFAA94-7C2E-176A-990D-D6575E3EB672}"/>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8AE22508-06C5-53CD-1A87-5CD85B22EB8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0F6B1B86-F4C1-83CC-F46C-18ED9D1E7EBF}"/>
              </a:ext>
            </a:extLst>
          </p:cNvPr>
          <p:cNvPicPr>
            <a:picLocks noChangeAspect="1"/>
          </p:cNvPicPr>
          <p:nvPr/>
        </p:nvPicPr>
        <p:blipFill>
          <a:blip r:embed="rId2"/>
          <a:stretch>
            <a:fillRect/>
          </a:stretch>
        </p:blipFill>
        <p:spPr>
          <a:xfrm>
            <a:off x="0" y="0"/>
            <a:ext cx="11553825" cy="3876675"/>
          </a:xfrm>
          <a:prstGeom prst="rect">
            <a:avLst/>
          </a:prstGeom>
        </p:spPr>
      </p:pic>
    </p:spTree>
    <p:extLst>
      <p:ext uri="{BB962C8B-B14F-4D97-AF65-F5344CB8AC3E}">
        <p14:creationId xmlns:p14="http://schemas.microsoft.com/office/powerpoint/2010/main" val="4113368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412A257A-E1B9-6F81-10FE-EE3F37B0C6D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D929F8-22E3-BB13-0AFB-06F73AA3CF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2315F99F-C727-3FDF-5648-1EEE5378E12A}"/>
              </a:ext>
            </a:extLst>
          </p:cNvPr>
          <p:cNvPicPr>
            <a:picLocks noChangeAspect="1"/>
          </p:cNvPicPr>
          <p:nvPr/>
        </p:nvPicPr>
        <p:blipFill>
          <a:blip r:embed="rId2"/>
          <a:stretch>
            <a:fillRect/>
          </a:stretch>
        </p:blipFill>
        <p:spPr>
          <a:xfrm>
            <a:off x="0" y="0"/>
            <a:ext cx="11582400" cy="2190750"/>
          </a:xfrm>
          <a:prstGeom prst="rect">
            <a:avLst/>
          </a:prstGeom>
        </p:spPr>
      </p:pic>
    </p:spTree>
    <p:extLst>
      <p:ext uri="{BB962C8B-B14F-4D97-AF65-F5344CB8AC3E}">
        <p14:creationId xmlns:p14="http://schemas.microsoft.com/office/powerpoint/2010/main" val="23896526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F32D0EF1-8630-16F8-7542-7B32C50FB99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29AA17-54E1-4EB8-87AC-8ABF3D77966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C339ABF8-81DD-5CB8-33C2-81302328A43E}"/>
              </a:ext>
            </a:extLst>
          </p:cNvPr>
          <p:cNvPicPr>
            <a:picLocks noChangeAspect="1"/>
          </p:cNvPicPr>
          <p:nvPr/>
        </p:nvPicPr>
        <p:blipFill>
          <a:blip r:embed="rId2"/>
          <a:stretch>
            <a:fillRect/>
          </a:stretch>
        </p:blipFill>
        <p:spPr>
          <a:xfrm>
            <a:off x="0" y="0"/>
            <a:ext cx="9024731" cy="2525439"/>
          </a:xfrm>
          <a:prstGeom prst="rect">
            <a:avLst/>
          </a:prstGeom>
        </p:spPr>
      </p:pic>
      <p:pic>
        <p:nvPicPr>
          <p:cNvPr id="6" name="Picture 5">
            <a:extLst>
              <a:ext uri="{FF2B5EF4-FFF2-40B4-BE49-F238E27FC236}">
                <a16:creationId xmlns:a16="http://schemas.microsoft.com/office/drawing/2014/main" id="{A094F4F4-49D7-F9D0-20C0-21F2FE5F9913}"/>
              </a:ext>
            </a:extLst>
          </p:cNvPr>
          <p:cNvPicPr>
            <a:picLocks noChangeAspect="1"/>
          </p:cNvPicPr>
          <p:nvPr/>
        </p:nvPicPr>
        <p:blipFill>
          <a:blip r:embed="rId3"/>
          <a:stretch>
            <a:fillRect/>
          </a:stretch>
        </p:blipFill>
        <p:spPr>
          <a:xfrm>
            <a:off x="899906" y="2380779"/>
            <a:ext cx="6891897" cy="2627461"/>
          </a:xfrm>
          <a:prstGeom prst="rect">
            <a:avLst/>
          </a:prstGeom>
        </p:spPr>
      </p:pic>
      <p:pic>
        <p:nvPicPr>
          <p:cNvPr id="8" name="Picture 7">
            <a:extLst>
              <a:ext uri="{FF2B5EF4-FFF2-40B4-BE49-F238E27FC236}">
                <a16:creationId xmlns:a16="http://schemas.microsoft.com/office/drawing/2014/main" id="{F8677356-6910-921E-55FB-7C0639942355}"/>
              </a:ext>
            </a:extLst>
          </p:cNvPr>
          <p:cNvPicPr>
            <a:picLocks noChangeAspect="1"/>
          </p:cNvPicPr>
          <p:nvPr/>
        </p:nvPicPr>
        <p:blipFill>
          <a:blip r:embed="rId4"/>
          <a:stretch>
            <a:fillRect/>
          </a:stretch>
        </p:blipFill>
        <p:spPr>
          <a:xfrm>
            <a:off x="175592" y="5008240"/>
            <a:ext cx="9236765" cy="1253561"/>
          </a:xfrm>
          <a:prstGeom prst="rect">
            <a:avLst/>
          </a:prstGeom>
        </p:spPr>
      </p:pic>
    </p:spTree>
    <p:extLst>
      <p:ext uri="{BB962C8B-B14F-4D97-AF65-F5344CB8AC3E}">
        <p14:creationId xmlns:p14="http://schemas.microsoft.com/office/powerpoint/2010/main" val="9103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AF7A6-E81B-FF65-F477-0665E51A25E0}"/>
            </a:ext>
          </a:extLst>
        </p:cNvPr>
        <p:cNvGrpSpPr/>
        <p:nvPr/>
      </p:nvGrpSpPr>
      <p:grpSpPr>
        <a:xfrm>
          <a:off x="0" y="0"/>
          <a:ext cx="0" cy="0"/>
          <a:chOff x="0" y="0"/>
          <a:chExt cx="0" cy="0"/>
        </a:xfrm>
      </p:grpSpPr>
      <p:pic>
        <p:nvPicPr>
          <p:cNvPr id="19" name="Picture 3" descr="Triangular abstract background">
            <a:extLst>
              <a:ext uri="{FF2B5EF4-FFF2-40B4-BE49-F238E27FC236}">
                <a16:creationId xmlns:a16="http://schemas.microsoft.com/office/drawing/2014/main" id="{E68B705D-81D7-77D7-22A0-6488D0160E0C}"/>
              </a:ext>
            </a:extLst>
          </p:cNvPr>
          <p:cNvPicPr>
            <a:picLocks noChangeAspect="1"/>
          </p:cNvPicPr>
          <p:nvPr/>
        </p:nvPicPr>
        <p:blipFill rotWithShape="1">
          <a:blip r:embed="rId3">
            <a:alphaModFix amt="50000"/>
          </a:blip>
          <a:srcRect t="15709" r="-1" b="-1"/>
          <a:stretch/>
        </p:blipFill>
        <p:spPr>
          <a:xfrm>
            <a:off x="20" y="10"/>
            <a:ext cx="12188930" cy="6857990"/>
          </a:xfrm>
          <a:prstGeom prst="rect">
            <a:avLst/>
          </a:prstGeom>
        </p:spPr>
      </p:pic>
      <p:sp>
        <p:nvSpPr>
          <p:cNvPr id="2" name="Title 1">
            <a:extLst>
              <a:ext uri="{FF2B5EF4-FFF2-40B4-BE49-F238E27FC236}">
                <a16:creationId xmlns:a16="http://schemas.microsoft.com/office/drawing/2014/main" id="{2C4B1969-42C1-0782-13E0-E722C295C612}"/>
              </a:ext>
            </a:extLst>
          </p:cNvPr>
          <p:cNvSpPr>
            <a:spLocks noGrp="1"/>
          </p:cNvSpPr>
          <p:nvPr>
            <p:ph type="ctrTitle"/>
          </p:nvPr>
        </p:nvSpPr>
        <p:spPr>
          <a:xfrm>
            <a:off x="745684" y="1638168"/>
            <a:ext cx="9144000" cy="3063240"/>
          </a:xfrm>
        </p:spPr>
        <p:txBody>
          <a:bodyPr>
            <a:normAutofit/>
          </a:bodyPr>
          <a:lstStyle/>
          <a:p>
            <a:r>
              <a:rPr lang="en-US" sz="7200" dirty="0"/>
              <a:t>The divergence and integral tests</a:t>
            </a:r>
          </a:p>
        </p:txBody>
      </p:sp>
      <p:sp>
        <p:nvSpPr>
          <p:cNvPr id="3" name="Subtitle 2">
            <a:extLst>
              <a:ext uri="{FF2B5EF4-FFF2-40B4-BE49-F238E27FC236}">
                <a16:creationId xmlns:a16="http://schemas.microsoft.com/office/drawing/2014/main" id="{1C785F94-6CF9-27AE-21BE-A32D53206ECF}"/>
              </a:ext>
            </a:extLst>
          </p:cNvPr>
          <p:cNvSpPr>
            <a:spLocks noGrp="1"/>
          </p:cNvSpPr>
          <p:nvPr>
            <p:ph type="subTitle" idx="1"/>
          </p:nvPr>
        </p:nvSpPr>
        <p:spPr>
          <a:xfrm>
            <a:off x="-2298853" y="5167056"/>
            <a:ext cx="9144000" cy="1225296"/>
          </a:xfrm>
        </p:spPr>
        <p:txBody>
          <a:bodyPr>
            <a:normAutofit/>
          </a:bodyPr>
          <a:lstStyle/>
          <a:p>
            <a:pPr algn="ctr"/>
            <a:r>
              <a:rPr lang="en-US" sz="6600" b="1" dirty="0"/>
              <a:t>Section 5.3</a:t>
            </a:r>
          </a:p>
        </p:txBody>
      </p:sp>
      <p:sp>
        <p:nvSpPr>
          <p:cNvPr id="4" name="Footer Placeholder 3">
            <a:extLst>
              <a:ext uri="{FF2B5EF4-FFF2-40B4-BE49-F238E27FC236}">
                <a16:creationId xmlns:a16="http://schemas.microsoft.com/office/drawing/2014/main" id="{F39EB9CA-0278-CE49-B218-B78990BA7E98}"/>
              </a:ext>
            </a:extLst>
          </p:cNvPr>
          <p:cNvSpPr>
            <a:spLocks noGrp="1"/>
          </p:cNvSpPr>
          <p:nvPr>
            <p:ph type="ftr" sz="quarter" idx="11"/>
          </p:nvPr>
        </p:nvSpPr>
        <p:spPr/>
        <p:txBody>
          <a:bodyPr/>
          <a:lstStyle/>
          <a:p>
            <a:r>
              <a:rPr lang="en-US"/>
              <a:t>https://openstax.org/details/books/calculus-volume-1</a:t>
            </a:r>
          </a:p>
        </p:txBody>
      </p:sp>
    </p:spTree>
    <p:extLst>
      <p:ext uri="{BB962C8B-B14F-4D97-AF65-F5344CB8AC3E}">
        <p14:creationId xmlns:p14="http://schemas.microsoft.com/office/powerpoint/2010/main" val="12420379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B11D5-A5EF-1F6C-7EBD-F63E7F81D10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820A6B7-63D1-0F76-CB9A-0C759BAF918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C77C9B9C-1784-BFAF-51BE-7E09322B74C5}"/>
              </a:ext>
            </a:extLst>
          </p:cNvPr>
          <p:cNvPicPr>
            <a:picLocks noChangeAspect="1"/>
          </p:cNvPicPr>
          <p:nvPr/>
        </p:nvPicPr>
        <p:blipFill>
          <a:blip r:embed="rId2"/>
          <a:stretch>
            <a:fillRect/>
          </a:stretch>
        </p:blipFill>
        <p:spPr>
          <a:xfrm>
            <a:off x="42862" y="352425"/>
            <a:ext cx="12106275" cy="6153150"/>
          </a:xfrm>
          <a:prstGeom prst="rect">
            <a:avLst/>
          </a:prstGeom>
        </p:spPr>
      </p:pic>
      <p:pic>
        <p:nvPicPr>
          <p:cNvPr id="6" name="Picture 5">
            <a:extLst>
              <a:ext uri="{FF2B5EF4-FFF2-40B4-BE49-F238E27FC236}">
                <a16:creationId xmlns:a16="http://schemas.microsoft.com/office/drawing/2014/main" id="{EC0A0353-67B0-A9A9-232B-D1610E7B9303}"/>
              </a:ext>
            </a:extLst>
          </p:cNvPr>
          <p:cNvPicPr>
            <a:picLocks noChangeAspect="1"/>
          </p:cNvPicPr>
          <p:nvPr/>
        </p:nvPicPr>
        <p:blipFill>
          <a:blip r:embed="rId3"/>
          <a:stretch>
            <a:fillRect/>
          </a:stretch>
        </p:blipFill>
        <p:spPr>
          <a:xfrm>
            <a:off x="10353675" y="4985303"/>
            <a:ext cx="1838325" cy="723900"/>
          </a:xfrm>
          <a:prstGeom prst="rect">
            <a:avLst/>
          </a:prstGeom>
        </p:spPr>
      </p:pic>
    </p:spTree>
    <p:extLst>
      <p:ext uri="{BB962C8B-B14F-4D97-AF65-F5344CB8AC3E}">
        <p14:creationId xmlns:p14="http://schemas.microsoft.com/office/powerpoint/2010/main" val="33017917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D2127-3809-25AF-DB49-95D498ABF72D}"/>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5A29A4-D7CB-FCA5-9118-7BD31285787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3A950765-FE58-CAEA-A017-813785ABB72D}"/>
              </a:ext>
            </a:extLst>
          </p:cNvPr>
          <p:cNvPicPr>
            <a:picLocks noChangeAspect="1"/>
          </p:cNvPicPr>
          <p:nvPr/>
        </p:nvPicPr>
        <p:blipFill>
          <a:blip r:embed="rId3"/>
          <a:stretch>
            <a:fillRect/>
          </a:stretch>
        </p:blipFill>
        <p:spPr>
          <a:xfrm>
            <a:off x="489506" y="1381538"/>
            <a:ext cx="11212988" cy="2766045"/>
          </a:xfrm>
          <a:prstGeom prst="rect">
            <a:avLst/>
          </a:prstGeom>
        </p:spPr>
      </p:pic>
    </p:spTree>
    <p:extLst>
      <p:ext uri="{BB962C8B-B14F-4D97-AF65-F5344CB8AC3E}">
        <p14:creationId xmlns:p14="http://schemas.microsoft.com/office/powerpoint/2010/main" val="2762429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DE3CD8F5-E436-2CBC-BF30-2CC771FB930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7E6175A6-CD2C-356F-A92B-480D806CAE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9A7A1C6C-3B0D-C848-2BE5-36A2D19A6798}"/>
              </a:ext>
            </a:extLst>
          </p:cNvPr>
          <p:cNvPicPr>
            <a:picLocks noChangeAspect="1"/>
          </p:cNvPicPr>
          <p:nvPr/>
        </p:nvPicPr>
        <p:blipFill>
          <a:blip r:embed="rId2"/>
          <a:stretch>
            <a:fillRect/>
          </a:stretch>
        </p:blipFill>
        <p:spPr>
          <a:xfrm>
            <a:off x="82619" y="0"/>
            <a:ext cx="11649075" cy="4438650"/>
          </a:xfrm>
          <a:prstGeom prst="rect">
            <a:avLst/>
          </a:prstGeom>
        </p:spPr>
      </p:pic>
    </p:spTree>
    <p:extLst>
      <p:ext uri="{BB962C8B-B14F-4D97-AF65-F5344CB8AC3E}">
        <p14:creationId xmlns:p14="http://schemas.microsoft.com/office/powerpoint/2010/main" val="8476796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289A70-BD3E-8439-F11B-16510678E717}"/>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CF2E2ED0-F030-A29D-3C21-0C2070204809}"/>
              </a:ext>
            </a:extLst>
          </p:cNvPr>
          <p:cNvPicPr>
            <a:picLocks noChangeAspect="1"/>
          </p:cNvPicPr>
          <p:nvPr/>
        </p:nvPicPr>
        <p:blipFill>
          <a:blip r:embed="rId2"/>
          <a:stretch>
            <a:fillRect/>
          </a:stretch>
        </p:blipFill>
        <p:spPr>
          <a:xfrm>
            <a:off x="542925" y="438771"/>
            <a:ext cx="3495675" cy="752475"/>
          </a:xfrm>
          <a:prstGeom prst="rect">
            <a:avLst/>
          </a:prstGeom>
        </p:spPr>
      </p:pic>
      <p:sp>
        <p:nvSpPr>
          <p:cNvPr id="6" name="TextBox 5">
            <a:extLst>
              <a:ext uri="{FF2B5EF4-FFF2-40B4-BE49-F238E27FC236}">
                <a16:creationId xmlns:a16="http://schemas.microsoft.com/office/drawing/2014/main" id="{A3C641EE-757B-B4C9-85F3-4BC79F6C9BB4}"/>
              </a:ext>
            </a:extLst>
          </p:cNvPr>
          <p:cNvSpPr txBox="1"/>
          <p:nvPr/>
        </p:nvSpPr>
        <p:spPr>
          <a:xfrm>
            <a:off x="755374" y="1834923"/>
            <a:ext cx="10008704" cy="523220"/>
          </a:xfrm>
          <a:prstGeom prst="rect">
            <a:avLst/>
          </a:prstGeom>
          <a:noFill/>
        </p:spPr>
        <p:txBody>
          <a:bodyPr wrap="square">
            <a:spAutoFit/>
          </a:bodyPr>
          <a:lstStyle/>
          <a:p>
            <a:r>
              <a:rPr lang="en-US" sz="2800" b="0" i="0" dirty="0">
                <a:solidFill>
                  <a:srgbClr val="424242"/>
                </a:solidFill>
                <a:effectLst/>
                <a:latin typeface="Neue Helvetica W01"/>
              </a:rPr>
              <a:t>The </a:t>
            </a:r>
            <a:r>
              <a:rPr lang="en-US" sz="2800" b="1" i="0" dirty="0">
                <a:solidFill>
                  <a:srgbClr val="424242"/>
                </a:solidFill>
                <a:effectLst/>
                <a:latin typeface="Neue Helvetica W01"/>
              </a:rPr>
              <a:t>integral test</a:t>
            </a:r>
            <a:r>
              <a:rPr lang="en-US" sz="2800" b="0" i="0" dirty="0">
                <a:solidFill>
                  <a:srgbClr val="424242"/>
                </a:solidFill>
                <a:effectLst/>
                <a:latin typeface="Neue Helvetica W01"/>
              </a:rPr>
              <a:t> compares an infinite sum to an improper integral. </a:t>
            </a:r>
            <a:endParaRPr lang="en-US" sz="2800" dirty="0"/>
          </a:p>
        </p:txBody>
      </p:sp>
      <p:pic>
        <p:nvPicPr>
          <p:cNvPr id="8" name="Picture 7">
            <a:extLst>
              <a:ext uri="{FF2B5EF4-FFF2-40B4-BE49-F238E27FC236}">
                <a16:creationId xmlns:a16="http://schemas.microsoft.com/office/drawing/2014/main" id="{61DE43B2-33CF-83D0-0363-AFB3E0E36090}"/>
              </a:ext>
            </a:extLst>
          </p:cNvPr>
          <p:cNvPicPr>
            <a:picLocks noChangeAspect="1"/>
          </p:cNvPicPr>
          <p:nvPr/>
        </p:nvPicPr>
        <p:blipFill>
          <a:blip r:embed="rId3"/>
          <a:stretch>
            <a:fillRect/>
          </a:stretch>
        </p:blipFill>
        <p:spPr>
          <a:xfrm>
            <a:off x="5670274" y="4028370"/>
            <a:ext cx="1466850" cy="895350"/>
          </a:xfrm>
          <a:prstGeom prst="rect">
            <a:avLst/>
          </a:prstGeom>
        </p:spPr>
      </p:pic>
      <p:pic>
        <p:nvPicPr>
          <p:cNvPr id="10" name="Picture 9">
            <a:extLst>
              <a:ext uri="{FF2B5EF4-FFF2-40B4-BE49-F238E27FC236}">
                <a16:creationId xmlns:a16="http://schemas.microsoft.com/office/drawing/2014/main" id="{5F22FE46-793A-DF40-A08F-D92E68F36632}"/>
              </a:ext>
            </a:extLst>
          </p:cNvPr>
          <p:cNvPicPr>
            <a:picLocks noChangeAspect="1"/>
          </p:cNvPicPr>
          <p:nvPr/>
        </p:nvPicPr>
        <p:blipFill>
          <a:blip r:embed="rId4"/>
          <a:stretch>
            <a:fillRect/>
          </a:stretch>
        </p:blipFill>
        <p:spPr>
          <a:xfrm>
            <a:off x="3082785" y="4028370"/>
            <a:ext cx="838200" cy="942975"/>
          </a:xfrm>
          <a:prstGeom prst="rect">
            <a:avLst/>
          </a:prstGeom>
        </p:spPr>
      </p:pic>
      <p:pic>
        <p:nvPicPr>
          <p:cNvPr id="14" name="Picture 13">
            <a:extLst>
              <a:ext uri="{FF2B5EF4-FFF2-40B4-BE49-F238E27FC236}">
                <a16:creationId xmlns:a16="http://schemas.microsoft.com/office/drawing/2014/main" id="{B1FADEA5-E6C8-65E1-4F5B-8D6B59C56246}"/>
              </a:ext>
            </a:extLst>
          </p:cNvPr>
          <p:cNvPicPr>
            <a:picLocks noChangeAspect="1"/>
          </p:cNvPicPr>
          <p:nvPr/>
        </p:nvPicPr>
        <p:blipFill>
          <a:blip r:embed="rId5"/>
          <a:stretch>
            <a:fillRect/>
          </a:stretch>
        </p:blipFill>
        <p:spPr>
          <a:xfrm>
            <a:off x="3228975" y="3017527"/>
            <a:ext cx="3838575" cy="400050"/>
          </a:xfrm>
          <a:prstGeom prst="rect">
            <a:avLst/>
          </a:prstGeom>
        </p:spPr>
      </p:pic>
    </p:spTree>
    <p:extLst>
      <p:ext uri="{BB962C8B-B14F-4D97-AF65-F5344CB8AC3E}">
        <p14:creationId xmlns:p14="http://schemas.microsoft.com/office/powerpoint/2010/main" val="3568622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F2D9BF-3C47-07F1-6F87-AA8081BC0CFD}"/>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AA884F5F-2A0C-8677-3279-3336B3163C94}"/>
              </a:ext>
            </a:extLst>
          </p:cNvPr>
          <p:cNvPicPr>
            <a:picLocks noChangeAspect="1"/>
          </p:cNvPicPr>
          <p:nvPr/>
        </p:nvPicPr>
        <p:blipFill>
          <a:blip r:embed="rId2"/>
          <a:stretch>
            <a:fillRect/>
          </a:stretch>
        </p:blipFill>
        <p:spPr>
          <a:xfrm>
            <a:off x="238236" y="1091331"/>
            <a:ext cx="11715527" cy="4675338"/>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B44FFB04-8F33-67A6-67C6-44F51A5C63B2}"/>
                  </a:ext>
                </a:extLst>
              </p14:cNvPr>
              <p14:cNvContentPartPr/>
              <p14:nvPr/>
            </p14:nvContentPartPr>
            <p14:xfrm>
              <a:off x="8900430" y="1990595"/>
              <a:ext cx="878760" cy="23760"/>
            </p14:xfrm>
          </p:contentPart>
        </mc:Choice>
        <mc:Fallback xmlns="">
          <p:pic>
            <p:nvPicPr>
              <p:cNvPr id="5" name="Ink 4">
                <a:extLst>
                  <a:ext uri="{FF2B5EF4-FFF2-40B4-BE49-F238E27FC236}">
                    <a16:creationId xmlns:a16="http://schemas.microsoft.com/office/drawing/2014/main" id="{B44FFB04-8F33-67A6-67C6-44F51A5C63B2}"/>
                  </a:ext>
                </a:extLst>
              </p:cNvPr>
              <p:cNvPicPr/>
              <p:nvPr/>
            </p:nvPicPr>
            <p:blipFill>
              <a:blip r:embed="rId4"/>
              <a:stretch>
                <a:fillRect/>
              </a:stretch>
            </p:blipFill>
            <p:spPr>
              <a:xfrm>
                <a:off x="8864790" y="1918595"/>
                <a:ext cx="95040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3A04F3F2-64C3-D74E-6F27-E49F557C2BED}"/>
                  </a:ext>
                </a:extLst>
              </p14:cNvPr>
              <p14:cNvContentPartPr/>
              <p14:nvPr/>
            </p14:nvContentPartPr>
            <p14:xfrm>
              <a:off x="8198969" y="1977793"/>
              <a:ext cx="846000" cy="70920"/>
            </p14:xfrm>
          </p:contentPart>
        </mc:Choice>
        <mc:Fallback>
          <p:pic>
            <p:nvPicPr>
              <p:cNvPr id="3" name="Ink 2">
                <a:extLst>
                  <a:ext uri="{FF2B5EF4-FFF2-40B4-BE49-F238E27FC236}">
                    <a16:creationId xmlns:a16="http://schemas.microsoft.com/office/drawing/2014/main" id="{3A04F3F2-64C3-D74E-6F27-E49F557C2BED}"/>
                  </a:ext>
                </a:extLst>
              </p:cNvPr>
              <p:cNvPicPr/>
              <p:nvPr/>
            </p:nvPicPr>
            <p:blipFill>
              <a:blip r:embed="rId6"/>
              <a:stretch>
                <a:fillRect/>
              </a:stretch>
            </p:blipFill>
            <p:spPr>
              <a:xfrm>
                <a:off x="8145329" y="1869793"/>
                <a:ext cx="95364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Ink 5">
                <a:extLst>
                  <a:ext uri="{FF2B5EF4-FFF2-40B4-BE49-F238E27FC236}">
                    <a16:creationId xmlns:a16="http://schemas.microsoft.com/office/drawing/2014/main" id="{0C39EBC9-EF45-08D5-12C5-07B2441E31E6}"/>
                  </a:ext>
                </a:extLst>
              </p14:cNvPr>
              <p14:cNvContentPartPr/>
              <p14:nvPr/>
            </p14:nvContentPartPr>
            <p14:xfrm>
              <a:off x="8211209" y="1927033"/>
              <a:ext cx="1628280" cy="68040"/>
            </p14:xfrm>
          </p:contentPart>
        </mc:Choice>
        <mc:Fallback>
          <p:pic>
            <p:nvPicPr>
              <p:cNvPr id="6" name="Ink 5">
                <a:extLst>
                  <a:ext uri="{FF2B5EF4-FFF2-40B4-BE49-F238E27FC236}">
                    <a16:creationId xmlns:a16="http://schemas.microsoft.com/office/drawing/2014/main" id="{0C39EBC9-EF45-08D5-12C5-07B2441E31E6}"/>
                  </a:ext>
                </a:extLst>
              </p:cNvPr>
              <p:cNvPicPr/>
              <p:nvPr/>
            </p:nvPicPr>
            <p:blipFill>
              <a:blip r:embed="rId8"/>
              <a:stretch>
                <a:fillRect/>
              </a:stretch>
            </p:blipFill>
            <p:spPr>
              <a:xfrm>
                <a:off x="8157569" y="1819393"/>
                <a:ext cx="173592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Ink 6">
                <a:extLst>
                  <a:ext uri="{FF2B5EF4-FFF2-40B4-BE49-F238E27FC236}">
                    <a16:creationId xmlns:a16="http://schemas.microsoft.com/office/drawing/2014/main" id="{22A4F82D-84BA-6AF2-5E17-654161B9E231}"/>
                  </a:ext>
                </a:extLst>
              </p14:cNvPr>
              <p14:cNvContentPartPr/>
              <p14:nvPr/>
            </p14:nvContentPartPr>
            <p14:xfrm>
              <a:off x="8219489" y="1997593"/>
              <a:ext cx="1613160" cy="50760"/>
            </p14:xfrm>
          </p:contentPart>
        </mc:Choice>
        <mc:Fallback>
          <p:pic>
            <p:nvPicPr>
              <p:cNvPr id="7" name="Ink 6">
                <a:extLst>
                  <a:ext uri="{FF2B5EF4-FFF2-40B4-BE49-F238E27FC236}">
                    <a16:creationId xmlns:a16="http://schemas.microsoft.com/office/drawing/2014/main" id="{22A4F82D-84BA-6AF2-5E17-654161B9E231}"/>
                  </a:ext>
                </a:extLst>
              </p:cNvPr>
              <p:cNvPicPr/>
              <p:nvPr/>
            </p:nvPicPr>
            <p:blipFill>
              <a:blip r:embed="rId10"/>
              <a:stretch>
                <a:fillRect/>
              </a:stretch>
            </p:blipFill>
            <p:spPr>
              <a:xfrm>
                <a:off x="8165489" y="1889593"/>
                <a:ext cx="1720800" cy="266400"/>
              </a:xfrm>
              <a:prstGeom prst="rect">
                <a:avLst/>
              </a:prstGeom>
            </p:spPr>
          </p:pic>
        </mc:Fallback>
      </mc:AlternateContent>
    </p:spTree>
    <p:extLst>
      <p:ext uri="{BB962C8B-B14F-4D97-AF65-F5344CB8AC3E}">
        <p14:creationId xmlns:p14="http://schemas.microsoft.com/office/powerpoint/2010/main" val="2476491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253A073-CC6D-E759-6525-266698A945DA}"/>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06262D64-71E6-9E25-FA1C-261110BD48B2}"/>
              </a:ext>
            </a:extLst>
          </p:cNvPr>
          <p:cNvPicPr>
            <a:picLocks noChangeAspect="1"/>
          </p:cNvPicPr>
          <p:nvPr/>
        </p:nvPicPr>
        <p:blipFill>
          <a:blip r:embed="rId3"/>
          <a:stretch>
            <a:fillRect/>
          </a:stretch>
        </p:blipFill>
        <p:spPr>
          <a:xfrm>
            <a:off x="5892351" y="1053424"/>
            <a:ext cx="4752458" cy="4363057"/>
          </a:xfrm>
          <a:prstGeom prst="rect">
            <a:avLst/>
          </a:prstGeom>
        </p:spPr>
      </p:pic>
      <p:pic>
        <p:nvPicPr>
          <p:cNvPr id="6" name="Picture 5">
            <a:extLst>
              <a:ext uri="{FF2B5EF4-FFF2-40B4-BE49-F238E27FC236}">
                <a16:creationId xmlns:a16="http://schemas.microsoft.com/office/drawing/2014/main" id="{C13DCE43-CED9-650D-AE85-44F5281A6444}"/>
              </a:ext>
            </a:extLst>
          </p:cNvPr>
          <p:cNvPicPr>
            <a:picLocks noChangeAspect="1"/>
          </p:cNvPicPr>
          <p:nvPr/>
        </p:nvPicPr>
        <p:blipFill>
          <a:blip r:embed="rId4"/>
          <a:stretch>
            <a:fillRect/>
          </a:stretch>
        </p:blipFill>
        <p:spPr>
          <a:xfrm>
            <a:off x="903219" y="2168152"/>
            <a:ext cx="3781425" cy="1066800"/>
          </a:xfrm>
          <a:prstGeom prst="rect">
            <a:avLst/>
          </a:prstGeom>
        </p:spPr>
      </p:pic>
      <p:pic>
        <p:nvPicPr>
          <p:cNvPr id="8" name="Picture 7">
            <a:extLst>
              <a:ext uri="{FF2B5EF4-FFF2-40B4-BE49-F238E27FC236}">
                <a16:creationId xmlns:a16="http://schemas.microsoft.com/office/drawing/2014/main" id="{5592CB2C-E6B2-F6F8-95D7-A8502EF22E32}"/>
              </a:ext>
            </a:extLst>
          </p:cNvPr>
          <p:cNvPicPr>
            <a:picLocks noChangeAspect="1"/>
          </p:cNvPicPr>
          <p:nvPr/>
        </p:nvPicPr>
        <p:blipFill>
          <a:blip r:embed="rId5"/>
          <a:stretch>
            <a:fillRect/>
          </a:stretch>
        </p:blipFill>
        <p:spPr>
          <a:xfrm>
            <a:off x="793888" y="993789"/>
            <a:ext cx="3686175" cy="666750"/>
          </a:xfrm>
          <a:prstGeom prst="rect">
            <a:avLst/>
          </a:prstGeom>
        </p:spPr>
      </p:pic>
      <p:pic>
        <p:nvPicPr>
          <p:cNvPr id="10" name="Picture 9">
            <a:extLst>
              <a:ext uri="{FF2B5EF4-FFF2-40B4-BE49-F238E27FC236}">
                <a16:creationId xmlns:a16="http://schemas.microsoft.com/office/drawing/2014/main" id="{E6A94D07-B311-5FE2-9A7C-EFD1EE96FC93}"/>
              </a:ext>
            </a:extLst>
          </p:cNvPr>
          <p:cNvPicPr>
            <a:picLocks noChangeAspect="1"/>
          </p:cNvPicPr>
          <p:nvPr/>
        </p:nvPicPr>
        <p:blipFill>
          <a:blip r:embed="rId6"/>
          <a:stretch>
            <a:fillRect/>
          </a:stretch>
        </p:blipFill>
        <p:spPr>
          <a:xfrm>
            <a:off x="4141926" y="2349127"/>
            <a:ext cx="866775" cy="704850"/>
          </a:xfrm>
          <a:prstGeom prst="rect">
            <a:avLst/>
          </a:prstGeom>
        </p:spPr>
      </p:pic>
      <p:pic>
        <p:nvPicPr>
          <p:cNvPr id="14" name="Picture 13">
            <a:extLst>
              <a:ext uri="{FF2B5EF4-FFF2-40B4-BE49-F238E27FC236}">
                <a16:creationId xmlns:a16="http://schemas.microsoft.com/office/drawing/2014/main" id="{E00A5EB0-09EE-ABB8-C611-967DCE0A78EF}"/>
              </a:ext>
            </a:extLst>
          </p:cNvPr>
          <p:cNvPicPr>
            <a:picLocks noChangeAspect="1"/>
          </p:cNvPicPr>
          <p:nvPr/>
        </p:nvPicPr>
        <p:blipFill>
          <a:blip r:embed="rId7"/>
          <a:stretch>
            <a:fillRect/>
          </a:stretch>
        </p:blipFill>
        <p:spPr>
          <a:xfrm>
            <a:off x="1175716" y="2177677"/>
            <a:ext cx="371475" cy="342900"/>
          </a:xfrm>
          <a:prstGeom prst="rect">
            <a:avLst/>
          </a:prstGeom>
        </p:spPr>
      </p:pic>
    </p:spTree>
    <p:extLst>
      <p:ext uri="{BB962C8B-B14F-4D97-AF65-F5344CB8AC3E}">
        <p14:creationId xmlns:p14="http://schemas.microsoft.com/office/powerpoint/2010/main" val="14695189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2C57B1C-2B3C-11B4-33BE-06E212D6DFF2}"/>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224571CA-A19A-21E9-30E0-48F6B906D7E4}"/>
              </a:ext>
            </a:extLst>
          </p:cNvPr>
          <p:cNvPicPr>
            <a:picLocks noChangeAspect="1"/>
          </p:cNvPicPr>
          <p:nvPr/>
        </p:nvPicPr>
        <p:blipFill>
          <a:blip r:embed="rId2"/>
          <a:stretch>
            <a:fillRect/>
          </a:stretch>
        </p:blipFill>
        <p:spPr>
          <a:xfrm>
            <a:off x="338137" y="581025"/>
            <a:ext cx="11515725" cy="5695950"/>
          </a:xfrm>
          <a:prstGeom prst="rect">
            <a:avLst/>
          </a:prstGeom>
        </p:spPr>
      </p:pic>
    </p:spTree>
    <p:extLst>
      <p:ext uri="{BB962C8B-B14F-4D97-AF65-F5344CB8AC3E}">
        <p14:creationId xmlns:p14="http://schemas.microsoft.com/office/powerpoint/2010/main" val="34221455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AF32C45-DC88-8287-2BDF-37A1F0304F8C}"/>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60354010-E191-D549-A5D4-DBE7AC1EEDB5}"/>
              </a:ext>
            </a:extLst>
          </p:cNvPr>
          <p:cNvPicPr>
            <a:picLocks noChangeAspect="1"/>
          </p:cNvPicPr>
          <p:nvPr/>
        </p:nvPicPr>
        <p:blipFill>
          <a:blip r:embed="rId3"/>
          <a:stretch>
            <a:fillRect/>
          </a:stretch>
        </p:blipFill>
        <p:spPr>
          <a:xfrm>
            <a:off x="7971183" y="616226"/>
            <a:ext cx="3796573" cy="4923803"/>
          </a:xfrm>
          <a:prstGeom prst="rect">
            <a:avLst/>
          </a:prstGeom>
        </p:spPr>
      </p:pic>
      <p:pic>
        <p:nvPicPr>
          <p:cNvPr id="6" name="Picture 5">
            <a:extLst>
              <a:ext uri="{FF2B5EF4-FFF2-40B4-BE49-F238E27FC236}">
                <a16:creationId xmlns:a16="http://schemas.microsoft.com/office/drawing/2014/main" id="{7F573DD4-C2BC-20BE-2967-3C19BF54D674}"/>
              </a:ext>
            </a:extLst>
          </p:cNvPr>
          <p:cNvPicPr>
            <a:picLocks noChangeAspect="1"/>
          </p:cNvPicPr>
          <p:nvPr/>
        </p:nvPicPr>
        <p:blipFill>
          <a:blip r:embed="rId4"/>
          <a:stretch>
            <a:fillRect/>
          </a:stretch>
        </p:blipFill>
        <p:spPr>
          <a:xfrm>
            <a:off x="2247278" y="478734"/>
            <a:ext cx="1038225" cy="990600"/>
          </a:xfrm>
          <a:prstGeom prst="rect">
            <a:avLst/>
          </a:prstGeom>
        </p:spPr>
      </p:pic>
      <p:pic>
        <p:nvPicPr>
          <p:cNvPr id="8" name="Picture 7">
            <a:extLst>
              <a:ext uri="{FF2B5EF4-FFF2-40B4-BE49-F238E27FC236}">
                <a16:creationId xmlns:a16="http://schemas.microsoft.com/office/drawing/2014/main" id="{4A9DBBB8-C0F3-B41C-EEBA-AF55E1E4543E}"/>
              </a:ext>
            </a:extLst>
          </p:cNvPr>
          <p:cNvPicPr>
            <a:picLocks noChangeAspect="1"/>
          </p:cNvPicPr>
          <p:nvPr/>
        </p:nvPicPr>
        <p:blipFill>
          <a:blip r:embed="rId5"/>
          <a:stretch>
            <a:fillRect/>
          </a:stretch>
        </p:blipFill>
        <p:spPr>
          <a:xfrm>
            <a:off x="550172" y="1627601"/>
            <a:ext cx="6067865" cy="1316107"/>
          </a:xfrm>
          <a:prstGeom prst="rect">
            <a:avLst/>
          </a:prstGeom>
        </p:spPr>
      </p:pic>
      <p:pic>
        <p:nvPicPr>
          <p:cNvPr id="10" name="Picture 9">
            <a:extLst>
              <a:ext uri="{FF2B5EF4-FFF2-40B4-BE49-F238E27FC236}">
                <a16:creationId xmlns:a16="http://schemas.microsoft.com/office/drawing/2014/main" id="{281571B5-1002-E72D-F81D-532CEA311738}"/>
              </a:ext>
            </a:extLst>
          </p:cNvPr>
          <p:cNvPicPr>
            <a:picLocks noChangeAspect="1"/>
          </p:cNvPicPr>
          <p:nvPr/>
        </p:nvPicPr>
        <p:blipFill>
          <a:blip r:embed="rId6"/>
          <a:stretch>
            <a:fillRect/>
          </a:stretch>
        </p:blipFill>
        <p:spPr>
          <a:xfrm>
            <a:off x="361329" y="2995656"/>
            <a:ext cx="7609854" cy="3246118"/>
          </a:xfrm>
          <a:prstGeom prst="rect">
            <a:avLst/>
          </a:prstGeom>
        </p:spPr>
      </p:pic>
    </p:spTree>
    <p:extLst>
      <p:ext uri="{BB962C8B-B14F-4D97-AF65-F5344CB8AC3E}">
        <p14:creationId xmlns:p14="http://schemas.microsoft.com/office/powerpoint/2010/main" val="20125453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3A55D-736A-DBBF-F28A-9D17C360018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181261F-F571-7463-E96A-E5813CE160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DA647E10-00EA-84A6-E4F3-91709D27B5B3}"/>
              </a:ext>
            </a:extLst>
          </p:cNvPr>
          <p:cNvPicPr>
            <a:picLocks noChangeAspect="1"/>
          </p:cNvPicPr>
          <p:nvPr/>
        </p:nvPicPr>
        <p:blipFill>
          <a:blip r:embed="rId2"/>
          <a:stretch>
            <a:fillRect/>
          </a:stretch>
        </p:blipFill>
        <p:spPr>
          <a:xfrm>
            <a:off x="585787" y="342900"/>
            <a:ext cx="11020425" cy="6172200"/>
          </a:xfrm>
          <a:prstGeom prst="rect">
            <a:avLst/>
          </a:prstGeom>
        </p:spPr>
      </p:pic>
    </p:spTree>
    <p:extLst>
      <p:ext uri="{BB962C8B-B14F-4D97-AF65-F5344CB8AC3E}">
        <p14:creationId xmlns:p14="http://schemas.microsoft.com/office/powerpoint/2010/main" val="39228424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CF3E0CB-1BB9-1874-0BBA-D30004757B0B}"/>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A4A59E07-508A-8DD3-6067-E8A8B133AC34}"/>
              </a:ext>
            </a:extLst>
          </p:cNvPr>
          <p:cNvPicPr>
            <a:picLocks noChangeAspect="1"/>
          </p:cNvPicPr>
          <p:nvPr/>
        </p:nvPicPr>
        <p:blipFill>
          <a:blip r:embed="rId2"/>
          <a:stretch>
            <a:fillRect/>
          </a:stretch>
        </p:blipFill>
        <p:spPr>
          <a:xfrm>
            <a:off x="440013" y="341864"/>
            <a:ext cx="11198709" cy="5937291"/>
          </a:xfrm>
          <a:prstGeom prst="rect">
            <a:avLst/>
          </a:prstGeom>
        </p:spPr>
      </p:pic>
    </p:spTree>
    <p:extLst>
      <p:ext uri="{BB962C8B-B14F-4D97-AF65-F5344CB8AC3E}">
        <p14:creationId xmlns:p14="http://schemas.microsoft.com/office/powerpoint/2010/main" val="1897187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B0818-E623-61C3-C82B-67599A24BABA}"/>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9C481F6-89AA-CB0F-DA4C-C10BD4B423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FB5FCCE9-C17D-331D-4B0F-05A50798ADFC}"/>
              </a:ext>
            </a:extLst>
          </p:cNvPr>
          <p:cNvPicPr>
            <a:picLocks noChangeAspect="1"/>
          </p:cNvPicPr>
          <p:nvPr/>
        </p:nvPicPr>
        <p:blipFill>
          <a:blip r:embed="rId2"/>
          <a:stretch>
            <a:fillRect/>
          </a:stretch>
        </p:blipFill>
        <p:spPr>
          <a:xfrm>
            <a:off x="138112" y="300037"/>
            <a:ext cx="11915775" cy="6257925"/>
          </a:xfrm>
          <a:prstGeom prst="rect">
            <a:avLst/>
          </a:prstGeom>
        </p:spPr>
      </p:pic>
    </p:spTree>
    <p:extLst>
      <p:ext uri="{BB962C8B-B14F-4D97-AF65-F5344CB8AC3E}">
        <p14:creationId xmlns:p14="http://schemas.microsoft.com/office/powerpoint/2010/main" val="10871761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DCFFEBB5-68C6-DF6A-7955-AA30B1C9926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55F53573-7D15-F54B-019D-EFE58D2017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67C98615-9772-C4DE-D065-A680CF804D3E}"/>
              </a:ext>
            </a:extLst>
          </p:cNvPr>
          <p:cNvPicPr>
            <a:picLocks noChangeAspect="1"/>
          </p:cNvPicPr>
          <p:nvPr/>
        </p:nvPicPr>
        <p:blipFill>
          <a:blip r:embed="rId2"/>
          <a:stretch>
            <a:fillRect/>
          </a:stretch>
        </p:blipFill>
        <p:spPr>
          <a:xfrm>
            <a:off x="0" y="0"/>
            <a:ext cx="11572875" cy="4124325"/>
          </a:xfrm>
          <a:prstGeom prst="rect">
            <a:avLst/>
          </a:prstGeom>
        </p:spPr>
      </p:pic>
    </p:spTree>
    <p:extLst>
      <p:ext uri="{BB962C8B-B14F-4D97-AF65-F5344CB8AC3E}">
        <p14:creationId xmlns:p14="http://schemas.microsoft.com/office/powerpoint/2010/main" val="7169582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6A7C1E-F199-2BEF-1851-B0D4E1C4DA15}"/>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257242E2-5805-069F-DCC7-72F46215C549}"/>
              </a:ext>
            </a:extLst>
          </p:cNvPr>
          <p:cNvPicPr>
            <a:picLocks noChangeAspect="1"/>
          </p:cNvPicPr>
          <p:nvPr/>
        </p:nvPicPr>
        <p:blipFill>
          <a:blip r:embed="rId3"/>
          <a:stretch>
            <a:fillRect/>
          </a:stretch>
        </p:blipFill>
        <p:spPr>
          <a:xfrm>
            <a:off x="599661" y="1036983"/>
            <a:ext cx="10992678" cy="3435212"/>
          </a:xfrm>
          <a:prstGeom prst="rect">
            <a:avLst/>
          </a:prstGeom>
        </p:spPr>
      </p:pic>
    </p:spTree>
    <p:extLst>
      <p:ext uri="{BB962C8B-B14F-4D97-AF65-F5344CB8AC3E}">
        <p14:creationId xmlns:p14="http://schemas.microsoft.com/office/powerpoint/2010/main" val="1157326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0025DF-B01F-A460-FBA8-C1085601F1E5}"/>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5C063E77-B741-ED81-5EEE-5E67B55C15D9}"/>
              </a:ext>
            </a:extLst>
          </p:cNvPr>
          <p:cNvPicPr>
            <a:picLocks noChangeAspect="1"/>
          </p:cNvPicPr>
          <p:nvPr/>
        </p:nvPicPr>
        <p:blipFill>
          <a:blip r:embed="rId2"/>
          <a:stretch>
            <a:fillRect/>
          </a:stretch>
        </p:blipFill>
        <p:spPr>
          <a:xfrm>
            <a:off x="142875" y="1414462"/>
            <a:ext cx="11906250" cy="4029075"/>
          </a:xfrm>
          <a:prstGeom prst="rect">
            <a:avLst/>
          </a:prstGeom>
        </p:spPr>
      </p:pic>
    </p:spTree>
    <p:extLst>
      <p:ext uri="{BB962C8B-B14F-4D97-AF65-F5344CB8AC3E}">
        <p14:creationId xmlns:p14="http://schemas.microsoft.com/office/powerpoint/2010/main" val="19151434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9D202F-A0E3-2385-9087-7EB4804B838A}"/>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577A116F-E923-E11D-004B-17F4BD1F7200}"/>
              </a:ext>
            </a:extLst>
          </p:cNvPr>
          <p:cNvPicPr>
            <a:picLocks noChangeAspect="1"/>
          </p:cNvPicPr>
          <p:nvPr/>
        </p:nvPicPr>
        <p:blipFill>
          <a:blip r:embed="rId2"/>
          <a:stretch>
            <a:fillRect/>
          </a:stretch>
        </p:blipFill>
        <p:spPr>
          <a:xfrm>
            <a:off x="133350" y="690562"/>
            <a:ext cx="11925300" cy="5476875"/>
          </a:xfrm>
          <a:prstGeom prst="rect">
            <a:avLst/>
          </a:prstGeom>
        </p:spPr>
      </p:pic>
    </p:spTree>
    <p:extLst>
      <p:ext uri="{BB962C8B-B14F-4D97-AF65-F5344CB8AC3E}">
        <p14:creationId xmlns:p14="http://schemas.microsoft.com/office/powerpoint/2010/main" val="130234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DBEC6F8-07D2-B71C-098D-C3FBE8C50D3D}"/>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B6E29E34-BB64-6AF7-717D-F8B2940228F1}"/>
              </a:ext>
            </a:extLst>
          </p:cNvPr>
          <p:cNvPicPr>
            <a:picLocks noChangeAspect="1"/>
          </p:cNvPicPr>
          <p:nvPr/>
        </p:nvPicPr>
        <p:blipFill>
          <a:blip r:embed="rId2"/>
          <a:stretch>
            <a:fillRect/>
          </a:stretch>
        </p:blipFill>
        <p:spPr>
          <a:xfrm>
            <a:off x="57150" y="984331"/>
            <a:ext cx="12077700" cy="4495800"/>
          </a:xfrm>
          <a:prstGeom prst="rect">
            <a:avLst/>
          </a:prstGeom>
        </p:spPr>
      </p:pic>
    </p:spTree>
    <p:extLst>
      <p:ext uri="{BB962C8B-B14F-4D97-AF65-F5344CB8AC3E}">
        <p14:creationId xmlns:p14="http://schemas.microsoft.com/office/powerpoint/2010/main" val="37292808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484A26-5D03-51AD-0F78-703F15582315}"/>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CEA216A5-CD4B-29A3-903F-721313151111}"/>
              </a:ext>
            </a:extLst>
          </p:cNvPr>
          <p:cNvPicPr>
            <a:picLocks noChangeAspect="1"/>
          </p:cNvPicPr>
          <p:nvPr/>
        </p:nvPicPr>
        <p:blipFill>
          <a:blip r:embed="rId2"/>
          <a:stretch>
            <a:fillRect/>
          </a:stretch>
        </p:blipFill>
        <p:spPr>
          <a:xfrm>
            <a:off x="3176380" y="2453308"/>
            <a:ext cx="4693171" cy="1611796"/>
          </a:xfrm>
          <a:prstGeom prst="rect">
            <a:avLst/>
          </a:prstGeom>
        </p:spPr>
      </p:pic>
      <p:pic>
        <p:nvPicPr>
          <p:cNvPr id="6" name="Picture 5">
            <a:extLst>
              <a:ext uri="{FF2B5EF4-FFF2-40B4-BE49-F238E27FC236}">
                <a16:creationId xmlns:a16="http://schemas.microsoft.com/office/drawing/2014/main" id="{A4810CAA-A43C-D0AF-2954-573F67B632E0}"/>
              </a:ext>
            </a:extLst>
          </p:cNvPr>
          <p:cNvPicPr>
            <a:picLocks noChangeAspect="1"/>
          </p:cNvPicPr>
          <p:nvPr/>
        </p:nvPicPr>
        <p:blipFill>
          <a:blip r:embed="rId3"/>
          <a:stretch>
            <a:fillRect/>
          </a:stretch>
        </p:blipFill>
        <p:spPr>
          <a:xfrm>
            <a:off x="985009" y="931448"/>
            <a:ext cx="3324225" cy="752475"/>
          </a:xfrm>
          <a:prstGeom prst="rect">
            <a:avLst/>
          </a:prstGeom>
        </p:spPr>
      </p:pic>
    </p:spTree>
    <p:extLst>
      <p:ext uri="{BB962C8B-B14F-4D97-AF65-F5344CB8AC3E}">
        <p14:creationId xmlns:p14="http://schemas.microsoft.com/office/powerpoint/2010/main" val="28154596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1F038E33-E6F5-7729-391B-78BF409CF4E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2EE78DC1-C668-5D4E-207D-BCA98DFFF1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26D089D8-06D6-A6C2-866A-9C1EB7AE4F6C}"/>
              </a:ext>
            </a:extLst>
          </p:cNvPr>
          <p:cNvPicPr>
            <a:picLocks noChangeAspect="1"/>
          </p:cNvPicPr>
          <p:nvPr/>
        </p:nvPicPr>
        <p:blipFill>
          <a:blip r:embed="rId3"/>
          <a:stretch>
            <a:fillRect/>
          </a:stretch>
        </p:blipFill>
        <p:spPr>
          <a:xfrm>
            <a:off x="0" y="86829"/>
            <a:ext cx="11506200" cy="3505200"/>
          </a:xfrm>
          <a:prstGeom prst="rect">
            <a:avLst/>
          </a:prstGeom>
        </p:spPr>
      </p:pic>
    </p:spTree>
    <p:extLst>
      <p:ext uri="{BB962C8B-B14F-4D97-AF65-F5344CB8AC3E}">
        <p14:creationId xmlns:p14="http://schemas.microsoft.com/office/powerpoint/2010/main" val="385672763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E10B4B6-48F5-33CF-9139-450324E96806}"/>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FA3A2252-5D8C-4F50-170E-DBED5D61983C}"/>
              </a:ext>
            </a:extLst>
          </p:cNvPr>
          <p:cNvPicPr>
            <a:picLocks noChangeAspect="1"/>
          </p:cNvPicPr>
          <p:nvPr/>
        </p:nvPicPr>
        <p:blipFill>
          <a:blip r:embed="rId2"/>
          <a:stretch>
            <a:fillRect/>
          </a:stretch>
        </p:blipFill>
        <p:spPr>
          <a:xfrm>
            <a:off x="0" y="796851"/>
            <a:ext cx="12192000" cy="5264298"/>
          </a:xfrm>
          <a:prstGeom prst="rect">
            <a:avLst/>
          </a:prstGeom>
        </p:spPr>
      </p:pic>
    </p:spTree>
    <p:extLst>
      <p:ext uri="{BB962C8B-B14F-4D97-AF65-F5344CB8AC3E}">
        <p14:creationId xmlns:p14="http://schemas.microsoft.com/office/powerpoint/2010/main" val="3424789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C04F512-7283-F7A2-F555-00E35AB0B548}"/>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CA20C558-3314-5E29-609C-4F2A871B2BC1}"/>
              </a:ext>
            </a:extLst>
          </p:cNvPr>
          <p:cNvPicPr>
            <a:picLocks noChangeAspect="1"/>
          </p:cNvPicPr>
          <p:nvPr/>
        </p:nvPicPr>
        <p:blipFill>
          <a:blip r:embed="rId2"/>
          <a:stretch>
            <a:fillRect/>
          </a:stretch>
        </p:blipFill>
        <p:spPr>
          <a:xfrm>
            <a:off x="1589314" y="0"/>
            <a:ext cx="9013371" cy="6858000"/>
          </a:xfrm>
          <a:prstGeom prst="rect">
            <a:avLst/>
          </a:prstGeom>
        </p:spPr>
      </p:pic>
      <p:pic>
        <p:nvPicPr>
          <p:cNvPr id="6" name="Picture 5">
            <a:extLst>
              <a:ext uri="{FF2B5EF4-FFF2-40B4-BE49-F238E27FC236}">
                <a16:creationId xmlns:a16="http://schemas.microsoft.com/office/drawing/2014/main" id="{B0A6E65C-1C4E-E289-5EEB-F8E2AFBF651E}"/>
              </a:ext>
            </a:extLst>
          </p:cNvPr>
          <p:cNvPicPr>
            <a:picLocks noChangeAspect="1"/>
          </p:cNvPicPr>
          <p:nvPr/>
        </p:nvPicPr>
        <p:blipFill>
          <a:blip r:embed="rId3"/>
          <a:stretch>
            <a:fillRect/>
          </a:stretch>
        </p:blipFill>
        <p:spPr>
          <a:xfrm>
            <a:off x="9541359" y="5338970"/>
            <a:ext cx="719138" cy="533400"/>
          </a:xfrm>
          <a:prstGeom prst="rect">
            <a:avLst/>
          </a:prstGeom>
        </p:spPr>
      </p:pic>
      <p:pic>
        <p:nvPicPr>
          <p:cNvPr id="8" name="Picture 7">
            <a:extLst>
              <a:ext uri="{FF2B5EF4-FFF2-40B4-BE49-F238E27FC236}">
                <a16:creationId xmlns:a16="http://schemas.microsoft.com/office/drawing/2014/main" id="{421A2A50-A9D9-19F5-2926-AF880F7D7231}"/>
              </a:ext>
            </a:extLst>
          </p:cNvPr>
          <p:cNvPicPr>
            <a:picLocks noChangeAspect="1"/>
          </p:cNvPicPr>
          <p:nvPr/>
        </p:nvPicPr>
        <p:blipFill>
          <a:blip r:embed="rId3"/>
          <a:stretch>
            <a:fillRect/>
          </a:stretch>
        </p:blipFill>
        <p:spPr>
          <a:xfrm>
            <a:off x="2094820" y="5872370"/>
            <a:ext cx="8072910" cy="407504"/>
          </a:xfrm>
          <a:prstGeom prst="rect">
            <a:avLst/>
          </a:prstGeom>
        </p:spPr>
      </p:pic>
    </p:spTree>
    <p:extLst>
      <p:ext uri="{BB962C8B-B14F-4D97-AF65-F5344CB8AC3E}">
        <p14:creationId xmlns:p14="http://schemas.microsoft.com/office/powerpoint/2010/main" val="11628496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DAD20ACA-BBD8-F980-C2A7-34A4B729556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B00B047-523F-09B5-81E4-B8541007ED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pic>
        <p:nvPicPr>
          <p:cNvPr id="4" name="Picture 3">
            <a:extLst>
              <a:ext uri="{FF2B5EF4-FFF2-40B4-BE49-F238E27FC236}">
                <a16:creationId xmlns:a16="http://schemas.microsoft.com/office/drawing/2014/main" id="{4BAEF3E7-CCE1-A7CF-0792-4FE696238B0E}"/>
              </a:ext>
            </a:extLst>
          </p:cNvPr>
          <p:cNvPicPr>
            <a:picLocks noChangeAspect="1"/>
          </p:cNvPicPr>
          <p:nvPr/>
        </p:nvPicPr>
        <p:blipFill>
          <a:blip r:embed="rId2"/>
          <a:stretch>
            <a:fillRect/>
          </a:stretch>
        </p:blipFill>
        <p:spPr>
          <a:xfrm>
            <a:off x="0" y="0"/>
            <a:ext cx="11468100" cy="4143375"/>
          </a:xfrm>
          <a:prstGeom prst="rect">
            <a:avLst/>
          </a:prstGeom>
        </p:spPr>
      </p:pic>
    </p:spTree>
    <p:extLst>
      <p:ext uri="{BB962C8B-B14F-4D97-AF65-F5344CB8AC3E}">
        <p14:creationId xmlns:p14="http://schemas.microsoft.com/office/powerpoint/2010/main" val="22809686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C1A8A36-14F3-E342-633E-E932BBCE50ED}"/>
              </a:ext>
            </a:extLst>
          </p:cNvPr>
          <p:cNvSpPr>
            <a:spLocks noGrp="1"/>
          </p:cNvSpPr>
          <p:nvPr>
            <p:ph type="ftr" sz="quarter" idx="11"/>
          </p:nvPr>
        </p:nvSpPr>
        <p:spPr/>
        <p:txBody>
          <a:bodyPr/>
          <a:lstStyle/>
          <a:p>
            <a:r>
              <a:rPr lang="en-US"/>
              <a:t>https://openstax.org/details/books/calculus-volume-1</a:t>
            </a:r>
          </a:p>
        </p:txBody>
      </p:sp>
      <p:pic>
        <p:nvPicPr>
          <p:cNvPr id="3" name="Picture 2">
            <a:extLst>
              <a:ext uri="{FF2B5EF4-FFF2-40B4-BE49-F238E27FC236}">
                <a16:creationId xmlns:a16="http://schemas.microsoft.com/office/drawing/2014/main" id="{35BF69AE-54FF-E077-33E3-36C9780E6D75}"/>
              </a:ext>
            </a:extLst>
          </p:cNvPr>
          <p:cNvPicPr>
            <a:picLocks noChangeAspect="1"/>
          </p:cNvPicPr>
          <p:nvPr/>
        </p:nvPicPr>
        <p:blipFill>
          <a:blip r:embed="rId2"/>
          <a:stretch>
            <a:fillRect/>
          </a:stretch>
        </p:blipFill>
        <p:spPr>
          <a:xfrm>
            <a:off x="2980674" y="2493183"/>
            <a:ext cx="6230652" cy="1871634"/>
          </a:xfrm>
          <a:prstGeom prst="rect">
            <a:avLst/>
          </a:prstGeom>
        </p:spPr>
      </p:pic>
    </p:spTree>
    <p:extLst>
      <p:ext uri="{BB962C8B-B14F-4D97-AF65-F5344CB8AC3E}">
        <p14:creationId xmlns:p14="http://schemas.microsoft.com/office/powerpoint/2010/main" val="597380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273D93-2DBF-A2BE-FEA7-ED403A67118C}"/>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853ADE90-A9C2-54A8-A141-7B821AC57C68}"/>
              </a:ext>
            </a:extLst>
          </p:cNvPr>
          <p:cNvPicPr>
            <a:picLocks noChangeAspect="1"/>
          </p:cNvPicPr>
          <p:nvPr/>
        </p:nvPicPr>
        <p:blipFill>
          <a:blip r:embed="rId3"/>
          <a:stretch>
            <a:fillRect/>
          </a:stretch>
        </p:blipFill>
        <p:spPr>
          <a:xfrm>
            <a:off x="313751" y="460657"/>
            <a:ext cx="11564496" cy="1707875"/>
          </a:xfrm>
          <a:prstGeom prst="rect">
            <a:avLst/>
          </a:prstGeom>
        </p:spPr>
      </p:pic>
      <p:pic>
        <p:nvPicPr>
          <p:cNvPr id="6" name="Picture 5">
            <a:extLst>
              <a:ext uri="{FF2B5EF4-FFF2-40B4-BE49-F238E27FC236}">
                <a16:creationId xmlns:a16="http://schemas.microsoft.com/office/drawing/2014/main" id="{E2BA5A4A-A910-55DA-FE55-7C49664697E7}"/>
              </a:ext>
            </a:extLst>
          </p:cNvPr>
          <p:cNvPicPr>
            <a:picLocks noChangeAspect="1"/>
          </p:cNvPicPr>
          <p:nvPr/>
        </p:nvPicPr>
        <p:blipFill>
          <a:blip r:embed="rId4"/>
          <a:stretch>
            <a:fillRect/>
          </a:stretch>
        </p:blipFill>
        <p:spPr>
          <a:xfrm>
            <a:off x="313752" y="3527686"/>
            <a:ext cx="11572875" cy="1724025"/>
          </a:xfrm>
          <a:prstGeom prst="rect">
            <a:avLst/>
          </a:prstGeom>
        </p:spPr>
      </p:pic>
      <p:pic>
        <p:nvPicPr>
          <p:cNvPr id="8" name="Picture 7">
            <a:extLst>
              <a:ext uri="{FF2B5EF4-FFF2-40B4-BE49-F238E27FC236}">
                <a16:creationId xmlns:a16="http://schemas.microsoft.com/office/drawing/2014/main" id="{0BCC6A95-D2B7-2278-F44E-815F2B99F852}"/>
              </a:ext>
            </a:extLst>
          </p:cNvPr>
          <p:cNvPicPr>
            <a:picLocks noChangeAspect="1"/>
          </p:cNvPicPr>
          <p:nvPr/>
        </p:nvPicPr>
        <p:blipFill>
          <a:blip r:embed="rId5"/>
          <a:stretch>
            <a:fillRect/>
          </a:stretch>
        </p:blipFill>
        <p:spPr>
          <a:xfrm>
            <a:off x="1879499" y="5576834"/>
            <a:ext cx="7553325" cy="361950"/>
          </a:xfrm>
          <a:prstGeom prst="rect">
            <a:avLst/>
          </a:prstGeom>
        </p:spPr>
      </p:pic>
      <p:pic>
        <p:nvPicPr>
          <p:cNvPr id="10" name="Picture 9">
            <a:extLst>
              <a:ext uri="{FF2B5EF4-FFF2-40B4-BE49-F238E27FC236}">
                <a16:creationId xmlns:a16="http://schemas.microsoft.com/office/drawing/2014/main" id="{010B6195-A1B0-0928-7320-EF638260B032}"/>
              </a:ext>
            </a:extLst>
          </p:cNvPr>
          <p:cNvPicPr>
            <a:picLocks noChangeAspect="1"/>
          </p:cNvPicPr>
          <p:nvPr/>
        </p:nvPicPr>
        <p:blipFill>
          <a:blip r:embed="rId6"/>
          <a:stretch>
            <a:fillRect/>
          </a:stretch>
        </p:blipFill>
        <p:spPr>
          <a:xfrm>
            <a:off x="1879499" y="2625085"/>
            <a:ext cx="8258175" cy="476250"/>
          </a:xfrm>
          <a:prstGeom prst="rect">
            <a:avLst/>
          </a:prstGeom>
        </p:spPr>
      </p:pic>
    </p:spTree>
    <p:extLst>
      <p:ext uri="{BB962C8B-B14F-4D97-AF65-F5344CB8AC3E}">
        <p14:creationId xmlns:p14="http://schemas.microsoft.com/office/powerpoint/2010/main" val="1317195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a:extLst>
            <a:ext uri="{FF2B5EF4-FFF2-40B4-BE49-F238E27FC236}">
              <a16:creationId xmlns:a16="http://schemas.microsoft.com/office/drawing/2014/main" id="{C8A8467B-8631-030E-5C4F-146CE5B849F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8927651-DA4A-C72A-4EF8-903B7E8C51AD}"/>
              </a:ext>
            </a:extLst>
          </p:cNvPr>
          <p:cNvSpPr>
            <a:spLocks noGrp="1"/>
          </p:cNvSpPr>
          <p:nvPr>
            <p:ph type="ftr" sz="quarter" idx="11"/>
          </p:nvPr>
        </p:nvSpPr>
        <p:spPr/>
        <p:txBody>
          <a:bodyPr/>
          <a:lstStyle/>
          <a:p>
            <a:r>
              <a:rPr lang="en-US"/>
              <a:t>https://openstax.org/details/books/calculus-volume-1</a:t>
            </a:r>
          </a:p>
        </p:txBody>
      </p:sp>
      <p:pic>
        <p:nvPicPr>
          <p:cNvPr id="4" name="Picture 3">
            <a:extLst>
              <a:ext uri="{FF2B5EF4-FFF2-40B4-BE49-F238E27FC236}">
                <a16:creationId xmlns:a16="http://schemas.microsoft.com/office/drawing/2014/main" id="{2D57DC63-9C68-5C97-90AE-6DE551F14B5A}"/>
              </a:ext>
            </a:extLst>
          </p:cNvPr>
          <p:cNvPicPr>
            <a:picLocks noChangeAspect="1"/>
          </p:cNvPicPr>
          <p:nvPr/>
        </p:nvPicPr>
        <p:blipFill>
          <a:blip r:embed="rId2"/>
          <a:stretch>
            <a:fillRect/>
          </a:stretch>
        </p:blipFill>
        <p:spPr>
          <a:xfrm>
            <a:off x="82831" y="0"/>
            <a:ext cx="11563350" cy="3105150"/>
          </a:xfrm>
          <a:prstGeom prst="rect">
            <a:avLst/>
          </a:prstGeom>
        </p:spPr>
      </p:pic>
    </p:spTree>
    <p:extLst>
      <p:ext uri="{BB962C8B-B14F-4D97-AF65-F5344CB8AC3E}">
        <p14:creationId xmlns:p14="http://schemas.microsoft.com/office/powerpoint/2010/main" val="1247961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59E39-EF25-6A0D-4651-FE9E85E30955}"/>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C3F74528-05C6-0185-7A01-F48D921F898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tint val="75000"/>
                  </a:prstClr>
                </a:solidFill>
                <a:effectLst/>
                <a:uLnTx/>
                <a:uFillTx/>
                <a:latin typeface="The Hand Bold"/>
                <a:ea typeface="+mn-ea"/>
                <a:cs typeface="+mn-cs"/>
              </a:rPr>
              <a:t>https://openstax.org/details/books/calculus-volume-1</a:t>
            </a:r>
          </a:p>
        </p:txBody>
      </p:sp>
      <p:sp>
        <p:nvSpPr>
          <p:cNvPr id="4" name="TextBox 3">
            <a:extLst>
              <a:ext uri="{FF2B5EF4-FFF2-40B4-BE49-F238E27FC236}">
                <a16:creationId xmlns:a16="http://schemas.microsoft.com/office/drawing/2014/main" id="{99DE4E8A-431D-58E3-A9D2-67CDAD0C2247}"/>
              </a:ext>
            </a:extLst>
          </p:cNvPr>
          <p:cNvSpPr txBox="1"/>
          <p:nvPr/>
        </p:nvSpPr>
        <p:spPr>
          <a:xfrm>
            <a:off x="812524" y="809248"/>
            <a:ext cx="6097656" cy="584775"/>
          </a:xfrm>
          <a:prstGeom prst="rect">
            <a:avLst/>
          </a:prstGeom>
          <a:noFill/>
        </p:spPr>
        <p:txBody>
          <a:bodyPr wrap="square">
            <a:spAutoFit/>
          </a:bodyPr>
          <a:lstStyle/>
          <a:p>
            <a:pPr algn="l"/>
            <a:r>
              <a:rPr lang="en-US" sz="3200" b="1" i="0" dirty="0">
                <a:solidFill>
                  <a:srgbClr val="333333"/>
                </a:solidFill>
                <a:effectLst/>
                <a:latin typeface="Neue Helvetica W01"/>
              </a:rPr>
              <a:t>Sequences defined recursively</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7E47E9E-6DE4-C7F6-92D5-F2A4B48EC607}"/>
                  </a:ext>
                </a:extLst>
              </p:cNvPr>
              <p:cNvSpPr txBox="1"/>
              <p:nvPr/>
            </p:nvSpPr>
            <p:spPr>
              <a:xfrm>
                <a:off x="792645" y="1749287"/>
                <a:ext cx="8040757" cy="954107"/>
              </a:xfrm>
              <a:prstGeom prst="rect">
                <a:avLst/>
              </a:prstGeom>
              <a:noFill/>
            </p:spPr>
            <p:txBody>
              <a:bodyPr wrap="square" rtlCol="0">
                <a:spAutoFit/>
              </a:bodyPr>
              <a:lstStyle/>
              <a:p>
                <a:r>
                  <a:rPr lang="en-US" sz="2800" b="0" i="0" dirty="0">
                    <a:solidFill>
                      <a:srgbClr val="424242"/>
                    </a:solidFill>
                    <a:effectLst/>
                    <a:latin typeface="Neue Helvetica W01"/>
                  </a:rPr>
                  <a:t>A sequence can be defined </a:t>
                </a:r>
                <a:r>
                  <a:rPr lang="en-US" sz="2800" b="1" i="0" dirty="0">
                    <a:solidFill>
                      <a:srgbClr val="424242"/>
                    </a:solidFill>
                    <a:effectLst/>
                    <a:latin typeface="Neue Helvetica W01"/>
                  </a:rPr>
                  <a:t>recursively</a:t>
                </a:r>
                <a:r>
                  <a:rPr lang="en-US" sz="2800" b="0" i="0" dirty="0">
                    <a:solidFill>
                      <a:srgbClr val="424242"/>
                    </a:solidFill>
                    <a:effectLst/>
                    <a:latin typeface="Neue Helvetica W01"/>
                  </a:rPr>
                  <a:t> by expressing the </a:t>
                </a:r>
                <a14:m>
                  <m:oMath xmlns:m="http://schemas.openxmlformats.org/officeDocument/2006/math">
                    <m:r>
                      <a:rPr lang="en-US" sz="2800" b="0" i="1" dirty="0" smtClean="0">
                        <a:solidFill>
                          <a:srgbClr val="424242"/>
                        </a:solidFill>
                        <a:effectLst/>
                        <a:latin typeface="Cambria Math" panose="02040503050406030204" pitchFamily="18" charset="0"/>
                      </a:rPr>
                      <m:t>𝑛</m:t>
                    </m:r>
                  </m:oMath>
                </a14:m>
                <a:r>
                  <a:rPr lang="en-US" sz="2800" b="0" i="0" dirty="0">
                    <a:solidFill>
                      <a:srgbClr val="424242"/>
                    </a:solidFill>
                    <a:effectLst/>
                    <a:latin typeface="Neue Helvetica W01"/>
                  </a:rPr>
                  <a:t>th term </a:t>
                </a:r>
                <a14:m>
                  <m:oMath xmlns:m="http://schemas.openxmlformats.org/officeDocument/2006/math">
                    <m:sSub>
                      <m:sSubPr>
                        <m:ctrlPr>
                          <a:rPr lang="en-US" sz="2800" b="0" i="1" dirty="0" smtClean="0">
                            <a:solidFill>
                              <a:srgbClr val="424242"/>
                            </a:solidFill>
                            <a:effectLst/>
                            <a:latin typeface="Cambria Math" panose="02040503050406030204" pitchFamily="18" charset="0"/>
                          </a:rPr>
                        </m:ctrlPr>
                      </m:sSubPr>
                      <m:e>
                        <m:r>
                          <a:rPr lang="en-US" sz="2800" b="0" i="1" dirty="0" smtClean="0">
                            <a:solidFill>
                              <a:srgbClr val="424242"/>
                            </a:solidFill>
                            <a:effectLst/>
                            <a:latin typeface="Cambria Math" panose="02040503050406030204" pitchFamily="18" charset="0"/>
                          </a:rPr>
                          <m:t>𝑎</m:t>
                        </m:r>
                      </m:e>
                      <m:sub>
                        <m:r>
                          <a:rPr lang="en-US" sz="2800" b="0" i="1" dirty="0" smtClean="0">
                            <a:solidFill>
                              <a:srgbClr val="424242"/>
                            </a:solidFill>
                            <a:effectLst/>
                            <a:latin typeface="Cambria Math" panose="02040503050406030204" pitchFamily="18" charset="0"/>
                          </a:rPr>
                          <m:t>𝑛</m:t>
                        </m:r>
                      </m:sub>
                    </m:sSub>
                  </m:oMath>
                </a14:m>
                <a:r>
                  <a:rPr lang="en-US" sz="2800" b="0" i="0" dirty="0">
                    <a:solidFill>
                      <a:srgbClr val="424242"/>
                    </a:solidFill>
                    <a:effectLst/>
                    <a:latin typeface="Neue Helvetica W01"/>
                  </a:rPr>
                  <a:t> in terms of the previous term </a:t>
                </a:r>
                <a14:m>
                  <m:oMath xmlns:m="http://schemas.openxmlformats.org/officeDocument/2006/math">
                    <m:sSub>
                      <m:sSubPr>
                        <m:ctrlPr>
                          <a:rPr lang="en-US" sz="2800" i="1" dirty="0">
                            <a:solidFill>
                              <a:srgbClr val="424242"/>
                            </a:solidFill>
                            <a:latin typeface="Cambria Math" panose="02040503050406030204" pitchFamily="18" charset="0"/>
                          </a:rPr>
                        </m:ctrlPr>
                      </m:sSubPr>
                      <m:e>
                        <m:r>
                          <a:rPr lang="en-US" sz="2800" i="1" dirty="0">
                            <a:solidFill>
                              <a:srgbClr val="424242"/>
                            </a:solidFill>
                            <a:latin typeface="Cambria Math" panose="02040503050406030204" pitchFamily="18" charset="0"/>
                          </a:rPr>
                          <m:t>𝑎</m:t>
                        </m:r>
                      </m:e>
                      <m:sub>
                        <m:r>
                          <a:rPr lang="en-US" sz="2800" i="1" dirty="0">
                            <a:solidFill>
                              <a:srgbClr val="424242"/>
                            </a:solidFill>
                            <a:latin typeface="Cambria Math" panose="02040503050406030204" pitchFamily="18" charset="0"/>
                          </a:rPr>
                          <m:t>𝑛</m:t>
                        </m:r>
                        <m:r>
                          <a:rPr lang="en-US" sz="2800" b="0" i="1" dirty="0" smtClean="0">
                            <a:solidFill>
                              <a:srgbClr val="424242"/>
                            </a:solidFill>
                            <a:latin typeface="Cambria Math" panose="02040503050406030204" pitchFamily="18" charset="0"/>
                          </a:rPr>
                          <m:t>−1</m:t>
                        </m:r>
                      </m:sub>
                    </m:sSub>
                  </m:oMath>
                </a14:m>
                <a:r>
                  <a:rPr lang="en-US" sz="2800" b="0" i="0" dirty="0">
                    <a:solidFill>
                      <a:srgbClr val="424242"/>
                    </a:solidFill>
                    <a:effectLst/>
                    <a:latin typeface="Neue Helvetica W01"/>
                  </a:rPr>
                  <a:t>.</a:t>
                </a:r>
                <a:endParaRPr lang="en-US" sz="2800" dirty="0"/>
              </a:p>
            </p:txBody>
          </p:sp>
        </mc:Choice>
        <mc:Fallback xmlns="">
          <p:sp>
            <p:nvSpPr>
              <p:cNvPr id="6" name="TextBox 5">
                <a:extLst>
                  <a:ext uri="{FF2B5EF4-FFF2-40B4-BE49-F238E27FC236}">
                    <a16:creationId xmlns:a16="http://schemas.microsoft.com/office/drawing/2014/main" id="{F7E47E9E-6DE4-C7F6-92D5-F2A4B48EC607}"/>
                  </a:ext>
                </a:extLst>
              </p:cNvPr>
              <p:cNvSpPr txBox="1">
                <a:spLocks noRot="1" noChangeAspect="1" noMove="1" noResize="1" noEditPoints="1" noAdjustHandles="1" noChangeArrowheads="1" noChangeShapeType="1" noTextEdit="1"/>
              </p:cNvSpPr>
              <p:nvPr/>
            </p:nvSpPr>
            <p:spPr>
              <a:xfrm>
                <a:off x="792645" y="1749287"/>
                <a:ext cx="8040757" cy="954107"/>
              </a:xfrm>
              <a:prstGeom prst="rect">
                <a:avLst/>
              </a:prstGeom>
              <a:blipFill>
                <a:blip r:embed="rId2"/>
                <a:stretch>
                  <a:fillRect l="-1516" t="-6410" b="-17949"/>
                </a:stretch>
              </a:blipFill>
            </p:spPr>
            <p:txBody>
              <a:bodyPr/>
              <a:lstStyle/>
              <a:p>
                <a:r>
                  <a:rPr lang="en-US">
                    <a:noFill/>
                  </a:rPr>
                  <a:t> </a:t>
                </a:r>
              </a:p>
            </p:txBody>
          </p:sp>
        </mc:Fallback>
      </mc:AlternateContent>
    </p:spTree>
    <p:extLst>
      <p:ext uri="{BB962C8B-B14F-4D97-AF65-F5344CB8AC3E}">
        <p14:creationId xmlns:p14="http://schemas.microsoft.com/office/powerpoint/2010/main" val="2886299193"/>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14197</TotalTime>
  <Words>1201</Words>
  <Application>Microsoft Office PowerPoint</Application>
  <PresentationFormat>Widescreen</PresentationFormat>
  <Paragraphs>107</Paragraphs>
  <Slides>65</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Arial</vt:lpstr>
      <vt:lpstr>Calibri</vt:lpstr>
      <vt:lpstr>Cambria Math</vt:lpstr>
      <vt:lpstr>MathJax_Main</vt:lpstr>
      <vt:lpstr>MathJax_Math-italic</vt:lpstr>
      <vt:lpstr>Neue Helvetica W01</vt:lpstr>
      <vt:lpstr>The Hand Bold</vt:lpstr>
      <vt:lpstr>The Serif Hand Black</vt:lpstr>
      <vt:lpstr>SketchyVTI</vt:lpstr>
      <vt:lpstr>PowerPoint Presentation</vt:lpstr>
      <vt:lpstr>Chapter 5  sequences and series</vt:lpstr>
      <vt:lpstr>PowerPoint Presentation</vt:lpstr>
      <vt:lpstr>sequences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Infinite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divergence and integral tests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derivatives</dc:title>
  <dc:creator>Susan Aydelotte</dc:creator>
  <cp:lastModifiedBy>Susan Aydelotte</cp:lastModifiedBy>
  <cp:revision>91</cp:revision>
  <dcterms:created xsi:type="dcterms:W3CDTF">2023-02-06T15:40:48Z</dcterms:created>
  <dcterms:modified xsi:type="dcterms:W3CDTF">2025-03-04T21:55:29Z</dcterms:modified>
</cp:coreProperties>
</file>