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268" r:id="rId3"/>
    <p:sldId id="331" r:id="rId4"/>
    <p:sldId id="313" r:id="rId5"/>
    <p:sldId id="315" r:id="rId6"/>
    <p:sldId id="314" r:id="rId7"/>
    <p:sldId id="316" r:id="rId8"/>
    <p:sldId id="317" r:id="rId9"/>
    <p:sldId id="318" r:id="rId10"/>
    <p:sldId id="319" r:id="rId11"/>
    <p:sldId id="320" r:id="rId12"/>
    <p:sldId id="321" r:id="rId13"/>
    <p:sldId id="322" r:id="rId14"/>
    <p:sldId id="358" r:id="rId15"/>
    <p:sldId id="359" r:id="rId16"/>
    <p:sldId id="338" r:id="rId17"/>
    <p:sldId id="371" r:id="rId18"/>
    <p:sldId id="372" r:id="rId19"/>
    <p:sldId id="374" r:id="rId20"/>
    <p:sldId id="373" r:id="rId21"/>
    <p:sldId id="366" r:id="rId22"/>
    <p:sldId id="369" r:id="rId23"/>
    <p:sldId id="375" r:id="rId24"/>
    <p:sldId id="377" r:id="rId25"/>
    <p:sldId id="370" r:id="rId26"/>
    <p:sldId id="376" r:id="rId27"/>
    <p:sldId id="368" r:id="rId28"/>
    <p:sldId id="378" r:id="rId29"/>
    <p:sldId id="379" r:id="rId30"/>
    <p:sldId id="391" r:id="rId31"/>
    <p:sldId id="367" r:id="rId32"/>
    <p:sldId id="380" r:id="rId33"/>
    <p:sldId id="381" r:id="rId34"/>
    <p:sldId id="382" r:id="rId35"/>
    <p:sldId id="384" r:id="rId36"/>
    <p:sldId id="383" r:id="rId37"/>
    <p:sldId id="385" r:id="rId38"/>
    <p:sldId id="386" r:id="rId39"/>
    <p:sldId id="387" r:id="rId40"/>
    <p:sldId id="388" r:id="rId41"/>
    <p:sldId id="389" r:id="rId42"/>
    <p:sldId id="390" r:id="rId43"/>
    <p:sldId id="33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7" autoAdjust="0"/>
    <p:restoredTop sz="89428" autoAdjust="0"/>
  </p:normalViewPr>
  <p:slideViewPr>
    <p:cSldViewPr snapToGrid="0">
      <p:cViewPr varScale="1">
        <p:scale>
          <a:sx n="87" d="100"/>
          <a:sy n="87" d="100"/>
        </p:scale>
        <p:origin x="120" y="288"/>
      </p:cViewPr>
      <p:guideLst/>
    </p:cSldViewPr>
  </p:slideViewPr>
  <p:outlineViewPr>
    <p:cViewPr>
      <p:scale>
        <a:sx n="33" d="100"/>
        <a:sy n="33" d="100"/>
      </p:scale>
      <p:origin x="0" y="-10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6:17:07.628"/>
    </inkml:context>
    <inkml:brush xml:id="br0">
      <inkml:brushProperty name="width" value="0.035" units="cm"/>
      <inkml:brushProperty name="height" value="0.035" units="cm"/>
      <inkml:brushProperty name="color" value="#004F8B"/>
    </inkml:brush>
  </inkml:definitions>
  <inkml:trace contextRef="#ctx0" brushRef="#br0">25 0 24575,'-15'410'0,"5"-212"0,12-563 0,-3 266 0,1 396-1365,0-288-5461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2:53:32.629"/>
    </inkml:context>
    <inkml:brush xml:id="br0">
      <inkml:brushProperty name="width" value="0.035" units="cm"/>
      <inkml:brushProperty name="height" value="0.035" units="cm"/>
    </inkml:brush>
  </inkml:definitions>
  <inkml:trace contextRef="#ctx0" brushRef="#br0">0 0 24575,'4'0'0,"7"0"0,5 0 0,5 0 0,8 0 0,3 0 0,1 0 0,0 0 0,-2 0 0,-6 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2:53:49.514"/>
    </inkml:context>
    <inkml:brush xml:id="br0">
      <inkml:brushProperty name="width" value="0.05" units="cm"/>
      <inkml:brushProperty name="height" value="0.05" units="cm"/>
    </inkml:brush>
  </inkml:definitions>
  <inkml:trace contextRef="#ctx0" brushRef="#br0">244 76 24575,'0'-3'0,"0"0"0,0 0 0,-1 1 0,1-1 0,-1 0 0,1 0 0,-1 0 0,0 0 0,0 0 0,0 0 0,0 1 0,-1-1 0,1 1 0,-1-1 0,0 1 0,1-1 0,-1 1 0,0 0 0,-1 0 0,1 0 0,0 0 0,0 0 0,-5-2 0,2 1 0,1 2 0,-1-1 0,0 0 0,0 1 0,0 0 0,0 0 0,0 0 0,0 1 0,0 0 0,0 0 0,-1 0 0,1 0 0,-6 2 0,4 0 0,1 0 0,-1 0 0,1 0 0,-1 1 0,1 0 0,0 1 0,0-1 0,1 1 0,-1 0 0,1 0 0,0 1 0,0-1 0,0 1 0,0 1 0,1-1 0,0 0 0,0 1 0,1 0 0,-1 0 0,1 0 0,0 0 0,1 1 0,0-1 0,-2 9 0,0-2 0,1 1 0,1-1 0,0 1 0,1-1 0,0 1 0,1 0 0,1-1 0,0 1 0,1 0 0,0-1 0,6 18 0,3-5 0,0-1 0,2 0 0,1-1 0,21 27 0,-23-35 0,0 1 0,-1 1 0,-1-1 0,0 1 0,-2 1 0,0 0 0,-1 0 0,0 1 0,4 30 0,-9-37 0,-2 1 0,1 0 0,-2-1 0,0 1 0,-1-1 0,0 1 0,-1-1 0,-7 21 0,9-31 0,0 0 0,0 1 0,-1-1 0,0 0 0,1 0 0,-1-1 0,0 1 0,0 0 0,-1 0 0,1-1 0,-1 0 0,1 1 0,-1-1 0,0 0 0,1 0 0,-1 0 0,0-1 0,0 1 0,-1-1 0,1 0 0,0 1 0,0-1 0,-1-1 0,1 1 0,0 0 0,-1-1 0,1 0 0,-1 0 0,1 0 0,0 0 0,-1 0 0,1-1 0,-1 1 0,1-1 0,0 0 0,-1 0 0,1-1 0,0 1 0,-4-2 0,3 1 0,0 0 0,0-1 0,0 1 0,1-1 0,-1 0 0,0 0 0,1 0 0,0 0 0,0 0 0,0-1 0,0 0 0,0 1 0,1-1 0,0 0 0,-1 0 0,2-1 0,-1 1 0,0 0 0,1-1 0,0 1 0,0 0 0,0-1 0,0 0 0,1 1 0,0-8 0,0 5 0,0 0 0,0 0 0,1 0 0,0 0 0,1 0 0,0 0 0,0 0 0,0 0 0,1 1 0,0-1 0,0 1 0,0 0 0,1 0 0,0 0 0,0 0 0,6-5 0,3 0-341,1 1 0,0 0-1,19-10 1,-1 2-6485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8T21:14:29.839"/>
    </inkml:context>
    <inkml:brush xml:id="br0">
      <inkml:brushProperty name="width" value="0.035" units="cm"/>
      <inkml:brushProperty name="height" value="0.035" units="cm"/>
      <inkml:brushProperty name="color" value="#00A0D7"/>
    </inkml:brush>
  </inkml:definitions>
  <inkml:trace contextRef="#ctx0" brushRef="#br0">1 0 24575,'4'0'0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8T21:17:31.851"/>
    </inkml:context>
    <inkml:brush xml:id="br0">
      <inkml:brushProperty name="width" value="0.035" units="cm"/>
      <inkml:brushProperty name="height" value="0.035" units="cm"/>
    </inkml:brush>
  </inkml:definitions>
  <inkml:trace contextRef="#ctx0" brushRef="#br0">1 1 24575,'0'8'0,"0"13"0,9 16 0,11 10 0,13-2 0,8-9 0,-2-20 0,-7-21 0,-10-19 0,-9-6-8191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8T21:19:13.455"/>
    </inkml:context>
    <inkml:brush xml:id="br0">
      <inkml:brushProperty name="width" value="0.035" units="cm"/>
      <inkml:brushProperty name="height" value="0.035" units="cm"/>
    </inkml:brush>
  </inkml:definitions>
  <inkml:trace contextRef="#ctx0" brushRef="#br0">0 0 24575,'5'0'0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8T20:43:59.494"/>
    </inkml:context>
    <inkml:brush xml:id="br0">
      <inkml:brushProperty name="width" value="0.035" units="cm"/>
      <inkml:brushProperty name="height" value="0.035" units="cm"/>
    </inkml:brush>
  </inkml:definitions>
  <inkml:trace contextRef="#ctx0" brushRef="#br0">97 29 24575,'-4'0'0,"-11"0"0,-3-5 0,-3-1 0,-2 0 0,8 1 0,14 2 0,13 1 0,13 1 0,11 0 0,4 1 0,9 1 0,0-1 0,-3 5 0,-5 1 0,-10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8T20:44:00.178"/>
    </inkml:context>
    <inkml:brush xml:id="br0">
      <inkml:brushProperty name="width" value="0.035" units="cm"/>
      <inkml:brushProperty name="height" value="0.035" units="cm"/>
    </inkml:brush>
  </inkml:definitions>
  <inkml:trace contextRef="#ctx0" brushRef="#br0">0 0 24575,'5'0'0,"5"0"0,6 0 0,14 0 0,11 0 0,2 0 0,4 0 0,-2 0 0,0 0 0,-8 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8T20:52:57.735"/>
    </inkml:context>
    <inkml:brush xml:id="br0">
      <inkml:brushProperty name="width" value="0.035" units="cm"/>
      <inkml:brushProperty name="height" value="0.035" units="cm"/>
    </inkml:brush>
  </inkml:definitions>
  <inkml:trace contextRef="#ctx0" brushRef="#br0">48 0 24575,'-16'351'0,"7"-245"0,6 127 0,4-142 0,-1-85-151,0 0-1,0 0 0,-1 0 0,1 0 1,-1-1-1,-1 1 0,1 0 1,-3 5-1,-8 9-6674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8T20:52:58.455"/>
    </inkml:context>
    <inkml:brush xml:id="br0">
      <inkml:brushProperty name="width" value="0.035" units="cm"/>
      <inkml:brushProperty name="height" value="0.035" units="cm"/>
    </inkml:brush>
  </inkml:definitions>
  <inkml:trace contextRef="#ctx0" brushRef="#br0">0 64 24575,'6'-1'0,"0"0"0,-1-1 0,1 1 0,0-1 0,-1 0 0,1 0 0,7-6 0,18-5 0,10 4 0,0 1 0,1 3 0,0 1 0,0 2 0,77 6 0,-16-1 0,8-1 0,172-5 0,-248-1-1365,-6-1-5461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8T20:52:59.855"/>
    </inkml:context>
    <inkml:brush xml:id="br0">
      <inkml:brushProperty name="width" value="0.035" units="cm"/>
      <inkml:brushProperty name="height" value="0.035" units="cm"/>
    </inkml:brush>
  </inkml:definitions>
  <inkml:trace contextRef="#ctx0" brushRef="#br0">869 911 24575,'1'0'0,"0"-1"0,0 1 0,0-1 0,0 1 0,0-1 0,-1 0 0,1 1 0,0-1 0,0 0 0,-1 0 0,1 0 0,0 1 0,-1-1 0,1 0 0,-1 0 0,1 0 0,-1 0 0,0 0 0,1 0 0,-1 0 0,0 0 0,0 0 0,1 0 0,-1 0 0,0-1 0,5-34 0,-5 31 0,8-108 0,-11-206 0,-9 206 0,-2-45 0,14 138 0,1 10 0,-1 0 0,0 0 0,-1 0 0,0 0 0,-3-12 0,3 19 0,0 1 0,0-1 0,0 1 0,0-1 0,-1 1 0,1 0 0,-1 0 0,1-1 0,-1 1 0,0 0 0,0 1 0,0-1 0,0 0 0,0 0 0,0 1 0,0-1 0,0 1 0,-1 0 0,1 0 0,-1 0 0,1 0 0,-1 0 0,1 0 0,-5 0 0,-28-3 0,0 1 0,-1 2 0,-60 6 0,7-1 0,-402-3-1365,461-1-5461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2:53:23.738"/>
    </inkml:context>
    <inkml:brush xml:id="br0">
      <inkml:brushProperty name="width" value="0.035" units="cm"/>
      <inkml:brushProperty name="height" value="0.035" units="cm"/>
    </inkml:brush>
  </inkml:definitions>
  <inkml:trace contextRef="#ctx0" brushRef="#br0">1 1 24575,'4'0'0,"7"0"0,5 0 0,5 0 0,4 0 0,1 0 0,2 0 0,0 0 0,-1 0 0,1 0 0,-5 4 0,-1 2 0,-6-1-8191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2:53:25.330"/>
    </inkml:context>
    <inkml:brush xml:id="br0">
      <inkml:brushProperty name="width" value="0.035" units="cm"/>
      <inkml:brushProperty name="height" value="0.035" units="cm"/>
    </inkml:brush>
  </inkml:definitions>
  <inkml:trace contextRef="#ctx0" brushRef="#br0">1 55 24575,'4'0'0,"3"-5"0,3-1 0,5 0 0,5 2 0,3 0 0,2 2 0,-3-3 0,0-2 0,0 2 0,1 0 0,1 3 0,1 0 0,-3 1-8191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22:53:31.707"/>
    </inkml:context>
    <inkml:brush xml:id="br0">
      <inkml:brushProperty name="width" value="0.035" units="cm"/>
      <inkml:brushProperty name="height" value="0.035" units="cm"/>
    </inkml:brush>
  </inkml:definitions>
  <inkml:trace contextRef="#ctx0" brushRef="#br0">0 0 24575,'4'0'0,"7"0"0,5 0 0,5 0 0,8 0 0,3 0 0,1 0 0,-5 5 0,-2 1 0,-7 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3D5E1-EFBE-4824-A8EE-F840F2360E88}"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B10C6-7A1D-4F8B-A8DD-E3FCF8F0D880}" type="slidenum">
              <a:rPr lang="en-US" smtClean="0"/>
              <a:t>‹#›</a:t>
            </a:fld>
            <a:endParaRPr lang="en-US"/>
          </a:p>
        </p:txBody>
      </p:sp>
    </p:spTree>
    <p:extLst>
      <p:ext uri="{BB962C8B-B14F-4D97-AF65-F5344CB8AC3E}">
        <p14:creationId xmlns:p14="http://schemas.microsoft.com/office/powerpoint/2010/main" val="323783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penstax.org/books/calculus-volume-1/pages/6-5-physical-applications#CNX_Calc_Figure_06_05_00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talk about how to calculate (1) mass based on a density function (linear density and radial density) (2) work done by a variable force (Hooke’s law for springs), and (3) work done to pump a liquid from one height to another.</a:t>
            </a:r>
          </a:p>
        </p:txBody>
      </p:sp>
      <p:sp>
        <p:nvSpPr>
          <p:cNvPr id="4" name="Slide Number Placeholder 3"/>
          <p:cNvSpPr>
            <a:spLocks noGrp="1"/>
          </p:cNvSpPr>
          <p:nvPr>
            <p:ph type="sldNum" sz="quarter" idx="5"/>
          </p:nvPr>
        </p:nvSpPr>
        <p:spPr/>
        <p:txBody>
          <a:bodyPr/>
          <a:lstStyle/>
          <a:p>
            <a:fld id="{F3CB10C6-7A1D-4F8B-A8DD-E3FCF8F0D880}" type="slidenum">
              <a:rPr lang="en-US" smtClean="0"/>
              <a:t>2</a:t>
            </a:fld>
            <a:endParaRPr lang="en-US"/>
          </a:p>
        </p:txBody>
      </p:sp>
    </p:spTree>
    <p:extLst>
      <p:ext uri="{BB962C8B-B14F-4D97-AF65-F5344CB8AC3E}">
        <p14:creationId xmlns:p14="http://schemas.microsoft.com/office/powerpoint/2010/main" val="361229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is measured in kilograms in the metric system, and in avoirdupois pounds in the English system. Linear density is measured in kilograms per foot or kilograms per meter. Distance is measure in feet or meters. Force is measure in Newtons or pounds. The force required to move an object is the mass times the acceleration of gravity, which is the weight of the object (neglecting friction). Work is measured in Newton-meters (or joules) and in foot-pounds. The weight density of water is 62.4 </a:t>
            </a:r>
            <a:r>
              <a:rPr lang="en-US" dirty="0" err="1"/>
              <a:t>lb</a:t>
            </a:r>
            <a:r>
              <a:rPr lang="en-US" dirty="0"/>
              <a:t>/cubic foot (or 9810 N/cubic meter). Pressure is measured in pounds per square inch (psi) or N per square meter (or Pascal, Pa). The Greek letter rho (lower case) is used to denote density.</a:t>
            </a:r>
          </a:p>
        </p:txBody>
      </p:sp>
      <p:sp>
        <p:nvSpPr>
          <p:cNvPr id="4" name="Slide Number Placeholder 3"/>
          <p:cNvSpPr>
            <a:spLocks noGrp="1"/>
          </p:cNvSpPr>
          <p:nvPr>
            <p:ph type="sldNum" sz="quarter" idx="5"/>
          </p:nvPr>
        </p:nvSpPr>
        <p:spPr/>
        <p:txBody>
          <a:bodyPr/>
          <a:lstStyle/>
          <a:p>
            <a:fld id="{F3CB10C6-7A1D-4F8B-A8DD-E3FCF8F0D880}" type="slidenum">
              <a:rPr lang="en-US" smtClean="0"/>
              <a:t>3</a:t>
            </a:fld>
            <a:endParaRPr lang="en-US"/>
          </a:p>
        </p:txBody>
      </p:sp>
    </p:spTree>
    <p:extLst>
      <p:ext uri="{BB962C8B-B14F-4D97-AF65-F5344CB8AC3E}">
        <p14:creationId xmlns:p14="http://schemas.microsoft.com/office/powerpoint/2010/main" val="323432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First we consider a thin rod or wire. Orient the rod so it aligns with the </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-axis,</a:t>
            </a:r>
            <a:r>
              <a:rPr lang="en-US" b="0" i="0" dirty="0">
                <a:solidFill>
                  <a:srgbClr val="424242"/>
                </a:solidFill>
                <a:effectLst/>
                <a:latin typeface="Neue Helvetica W01"/>
              </a:rPr>
              <a:t> with the left end of the rod at </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a </a:t>
            </a:r>
            <a:r>
              <a:rPr lang="en-US" b="0" i="0" dirty="0">
                <a:solidFill>
                  <a:srgbClr val="424242"/>
                </a:solidFill>
                <a:effectLst/>
                <a:latin typeface="Neue Helvetica W01"/>
              </a:rPr>
              <a:t>and the right end of the rod at </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b</a:t>
            </a:r>
            <a:r>
              <a:rPr lang="en-US" b="0" i="0" dirty="0">
                <a:solidFill>
                  <a:srgbClr val="424242"/>
                </a:solidFill>
                <a:effectLst/>
                <a:latin typeface="Neue Helvetica W01"/>
              </a:rPr>
              <a:t> (</a:t>
            </a:r>
            <a:r>
              <a:rPr lang="en-US" b="0" i="0" u="sng" dirty="0">
                <a:solidFill>
                  <a:srgbClr val="027EB5"/>
                </a:solidFill>
                <a:effectLst/>
                <a:latin typeface="Neue Helvetica W01"/>
                <a:hlinkClick r:id="rId3"/>
              </a:rPr>
              <a:t>Figure 6.48</a:t>
            </a:r>
            <a:r>
              <a:rPr lang="en-US" b="0" i="0" dirty="0">
                <a:solidFill>
                  <a:srgbClr val="424242"/>
                </a:solidFill>
                <a:effectLst/>
                <a:latin typeface="Neue Helvetica W01"/>
              </a:rPr>
              <a:t>). Note that although we depict the rod with some thickness in the figures, for mathematical purposes we assume the rod is thin enough to be treated as a one-dimensional object.</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4</a:t>
            </a:fld>
            <a:endParaRPr lang="en-US"/>
          </a:p>
        </p:txBody>
      </p:sp>
    </p:spTree>
    <p:extLst>
      <p:ext uri="{BB962C8B-B14F-4D97-AF65-F5344CB8AC3E}">
        <p14:creationId xmlns:p14="http://schemas.microsoft.com/office/powerpoint/2010/main" val="421295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In the English system, the unit of force is the pound and the unit of distance is the foot, so work is given in foot-pounds. In the metric system, kilograms and meters are used. One newton is the force needed to accelerate </a:t>
            </a:r>
            <a:r>
              <a:rPr lang="en-US" b="0" i="0" u="none" strike="noStrike" dirty="0">
                <a:solidFill>
                  <a:srgbClr val="424242"/>
                </a:solidFill>
                <a:effectLst/>
                <a:latin typeface="MathJax_Main"/>
              </a:rPr>
              <a:t>1</a:t>
            </a:r>
            <a:r>
              <a:rPr lang="en-US" b="0" i="0" u="none" strike="noStrike" dirty="0">
                <a:solidFill>
                  <a:srgbClr val="424242"/>
                </a:solidFill>
                <a:effectLst/>
                <a:latin typeface="Neue Helvetica W01"/>
              </a:rPr>
              <a:t>1</a:t>
            </a:r>
            <a:r>
              <a:rPr lang="en-US" b="0" i="0" dirty="0">
                <a:solidFill>
                  <a:srgbClr val="424242"/>
                </a:solidFill>
                <a:effectLst/>
                <a:latin typeface="Neue Helvetica W01"/>
              </a:rPr>
              <a:t> kilogram of mass at the rate of </a:t>
            </a:r>
            <a:r>
              <a:rPr lang="en-US" b="0" i="0" u="none" strike="noStrike" dirty="0">
                <a:solidFill>
                  <a:srgbClr val="424242"/>
                </a:solidFill>
                <a:effectLst/>
                <a:latin typeface="MathJax_Main"/>
              </a:rPr>
              <a:t>1</a:t>
            </a:r>
            <a:r>
              <a:rPr lang="en-US" b="0" i="0" u="none" strike="noStrike" dirty="0">
                <a:solidFill>
                  <a:srgbClr val="424242"/>
                </a:solidFill>
                <a:effectLst/>
                <a:latin typeface="Neue Helvetica W01"/>
              </a:rPr>
              <a:t>1</a:t>
            </a:r>
            <a:r>
              <a:rPr lang="en-US" b="0" i="0" dirty="0">
                <a:solidFill>
                  <a:srgbClr val="424242"/>
                </a:solidFill>
                <a:effectLst/>
                <a:latin typeface="Neue Helvetica W01"/>
              </a:rPr>
              <a:t> m/sec</a:t>
            </a:r>
            <a:r>
              <a:rPr lang="en-US" b="0" i="0" baseline="30000" dirty="0">
                <a:solidFill>
                  <a:srgbClr val="424242"/>
                </a:solidFill>
                <a:effectLst/>
                <a:latin typeface="Neue Helvetica W01"/>
              </a:rPr>
              <a:t>2</a:t>
            </a:r>
            <a:r>
              <a:rPr lang="en-US" b="0" i="0" dirty="0">
                <a:solidFill>
                  <a:srgbClr val="424242"/>
                </a:solidFill>
                <a:effectLst/>
                <a:latin typeface="Neue Helvetica W01"/>
              </a:rPr>
              <a:t>. Thus, the most common unit of work is the newton-meter. This same unit is also called the </a:t>
            </a:r>
            <a:r>
              <a:rPr lang="en-US" b="0" i="1" dirty="0">
                <a:solidFill>
                  <a:srgbClr val="424242"/>
                </a:solidFill>
                <a:effectLst/>
                <a:latin typeface="Neue Helvetica W01"/>
              </a:rPr>
              <a:t>joule</a:t>
            </a:r>
            <a:r>
              <a:rPr lang="en-US" b="0" i="0" dirty="0">
                <a:solidFill>
                  <a:srgbClr val="424242"/>
                </a:solidFill>
                <a:effectLst/>
                <a:latin typeface="Neue Helvetica W01"/>
              </a:rPr>
              <a:t>. Both are defined as kilograms times meters squared over seconds squared </a:t>
            </a:r>
            <a:r>
              <a:rPr lang="en-US" b="0" i="0" u="none" strike="noStrike" dirty="0">
                <a:solidFill>
                  <a:srgbClr val="424242"/>
                </a:solidFill>
                <a:effectLst/>
                <a:latin typeface="MathJax_Size1"/>
              </a:rPr>
              <a:t>(</a:t>
            </a:r>
            <a:r>
              <a:rPr lang="en-US" b="0" i="0" u="none" strike="noStrike" dirty="0">
                <a:solidFill>
                  <a:srgbClr val="424242"/>
                </a:solidFill>
                <a:effectLst/>
                <a:latin typeface="MathJax_Main"/>
              </a:rPr>
              <a:t>kg⋅m2/s2</a:t>
            </a:r>
            <a:r>
              <a:rPr lang="en-US" b="0" i="0" u="none" strike="noStrike" dirty="0">
                <a:solidFill>
                  <a:srgbClr val="424242"/>
                </a:solidFill>
                <a:effectLst/>
                <a:latin typeface="MathJax_Size1"/>
              </a:rPr>
              <a:t>)</a:t>
            </a:r>
            <a:r>
              <a:rPr lang="en-US" b="0" i="0" u="none" strike="noStrike" dirty="0">
                <a:solidFill>
                  <a:srgbClr val="424242"/>
                </a:solidFill>
                <a:effectLst/>
                <a:latin typeface="MathJax_Main"/>
              </a:rPr>
              <a:t>.</a:t>
            </a:r>
            <a:br>
              <a:rPr lang="en-US" dirty="0"/>
            </a:b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10</a:t>
            </a:fld>
            <a:endParaRPr lang="en-US"/>
          </a:p>
        </p:txBody>
      </p:sp>
    </p:spTree>
    <p:extLst>
      <p:ext uri="{BB962C8B-B14F-4D97-AF65-F5344CB8AC3E}">
        <p14:creationId xmlns:p14="http://schemas.microsoft.com/office/powerpoint/2010/main" val="20247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Now let’s look at the specific example of the work done to compress or elongate a spring. Consider a block attached to a horizontal spring. The block moves back and forth as the spring stretches and compresses. Although in the real world we would have to account for the force of friction between the block and the surface on which it is resting, we ignore friction here and assume the block is resting on a frictionless surface. When the spring is at its natural length (at rest), the system is said to be at equilibrium. In this state, the spring is neither elongated nor compressed, and in this equilibrium position the block does not move until some force is introduced. We orient the system such that </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=0</a:t>
            </a:r>
            <a:r>
              <a:rPr lang="en-US" b="0" i="0" dirty="0">
                <a:solidFill>
                  <a:srgbClr val="424242"/>
                </a:solidFill>
                <a:effectLst/>
                <a:latin typeface="Neue Helvetica W01"/>
              </a:rPr>
              <a:t> corresponds to the equilibrium position (see the following figure).</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12</a:t>
            </a:fld>
            <a:endParaRPr lang="en-US"/>
          </a:p>
        </p:txBody>
      </p:sp>
    </p:spTree>
    <p:extLst>
      <p:ext uri="{BB962C8B-B14F-4D97-AF65-F5344CB8AC3E}">
        <p14:creationId xmlns:p14="http://schemas.microsoft.com/office/powerpoint/2010/main" val="9286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30</a:t>
            </a:fld>
            <a:endParaRPr lang="en-US"/>
          </a:p>
        </p:txBody>
      </p:sp>
    </p:spTree>
    <p:extLst>
      <p:ext uri="{BB962C8B-B14F-4D97-AF65-F5344CB8AC3E}">
        <p14:creationId xmlns:p14="http://schemas.microsoft.com/office/powerpoint/2010/main" val="942232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Associated with the Product Rule for Differentiation</a:t>
            </a:r>
          </a:p>
        </p:txBody>
      </p:sp>
      <p:sp>
        <p:nvSpPr>
          <p:cNvPr id="4" name="Slide Number Placeholder 3"/>
          <p:cNvSpPr>
            <a:spLocks noGrp="1"/>
          </p:cNvSpPr>
          <p:nvPr>
            <p:ph type="sldNum" sz="quarter" idx="5"/>
          </p:nvPr>
        </p:nvSpPr>
        <p:spPr/>
        <p:txBody>
          <a:bodyPr/>
          <a:lstStyle/>
          <a:p>
            <a:fld id="{F3CB10C6-7A1D-4F8B-A8DD-E3FCF8F0D880}" type="slidenum">
              <a:rPr lang="en-US" smtClean="0"/>
              <a:t>31</a:t>
            </a:fld>
            <a:endParaRPr lang="en-US"/>
          </a:p>
        </p:txBody>
      </p:sp>
    </p:spTree>
    <p:extLst>
      <p:ext uri="{BB962C8B-B14F-4D97-AF65-F5344CB8AC3E}">
        <p14:creationId xmlns:p14="http://schemas.microsoft.com/office/powerpoint/2010/main" val="203682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we need u to be differentiable and dv to be integrable.</a:t>
            </a:r>
          </a:p>
        </p:txBody>
      </p:sp>
      <p:sp>
        <p:nvSpPr>
          <p:cNvPr id="4" name="Slide Number Placeholder 3"/>
          <p:cNvSpPr>
            <a:spLocks noGrp="1"/>
          </p:cNvSpPr>
          <p:nvPr>
            <p:ph type="sldNum" sz="quarter" idx="5"/>
          </p:nvPr>
        </p:nvSpPr>
        <p:spPr/>
        <p:txBody>
          <a:bodyPr/>
          <a:lstStyle/>
          <a:p>
            <a:fld id="{F3CB10C6-7A1D-4F8B-A8DD-E3FCF8F0D880}" type="slidenum">
              <a:rPr lang="en-US" smtClean="0"/>
              <a:t>33</a:t>
            </a:fld>
            <a:endParaRPr lang="en-US"/>
          </a:p>
        </p:txBody>
      </p:sp>
    </p:spTree>
    <p:extLst>
      <p:ext uri="{BB962C8B-B14F-4D97-AF65-F5344CB8AC3E}">
        <p14:creationId xmlns:p14="http://schemas.microsoft.com/office/powerpoint/2010/main" val="79450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85141E36-21DB-4D0E-AA49-909043863EA3}" type="datetime1">
              <a:rPr lang="en-US" smtClean="0"/>
              <a:t>1/31/2025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010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9A9290EA-4379-4B2B-AE3B-40EF46F2D045}" type="datetime1">
              <a:rPr lang="en-US" smtClean="0"/>
              <a:t>1/31/2025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4272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D8A91C77-BCED-421F-9F71-07E176229677}" type="datetime1">
              <a:rPr lang="en-US" smtClean="0"/>
              <a:t>1/31/2025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793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08942B02-6870-4E12-8E72-EE4A3D74C986}" type="datetime1">
              <a:rPr lang="en-US" smtClean="0"/>
              <a:t>1/31/2025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15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40F1CD24-9BB0-4E1F-882A-80E44B58EDA6}" type="datetime1">
              <a:rPr lang="en-US" smtClean="0"/>
              <a:t>1/31/2025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39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210217EA-3B55-4D87-B103-B72594913F84}" type="datetime1">
              <a:rPr lang="en-US" smtClean="0"/>
              <a:t>1/31/2025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44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61EAEAE7-F380-4111-95F5-EE7823C59B30}" type="datetime1">
              <a:rPr lang="en-US" smtClean="0"/>
              <a:t>1/31/2025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https://openstax.org/details/books/calculus-volume-1</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202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40D73791-1173-4BDB-B959-31A7BA636AD3}" type="datetime1">
              <a:rPr lang="en-US" smtClean="0"/>
              <a:t>1/31/2025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https://openstax.org/details/books/calculus-volume-1</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494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200E453-9C0C-4151-91B2-697A5FB0DE69}" type="datetime1">
              <a:rPr lang="en-US" smtClean="0"/>
              <a:t>1/31/2025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404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902550AF-D403-4569-8B88-8D3AB2FBA666}" type="datetime1">
              <a:rPr lang="en-US" smtClean="0"/>
              <a:t>1/31/2025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93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D51E5FF5-C9CF-483B-9DE9-A3A136707254}" type="datetime1">
              <a:rPr lang="en-US" smtClean="0"/>
              <a:t>1/31/2025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7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4396401-247B-4BFF-ABF4-A25EDCA5348A}" type="datetime1">
              <a:rPr lang="en-US" smtClean="0"/>
              <a:t>1/31/2025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https://openstax.org/details/books/calculus-volume-1</a:t>
            </a:r>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110833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16.png"/><Relationship Id="rId3" Type="http://schemas.openxmlformats.org/officeDocument/2006/relationships/image" Target="../media/image27.png"/><Relationship Id="rId7"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15.png"/><Relationship Id="rId5" Type="http://schemas.openxmlformats.org/officeDocument/2006/relationships/customXml" Target="../ink/ink4.xml"/><Relationship Id="rId10" Type="http://schemas.openxmlformats.org/officeDocument/2006/relationships/image" Target="../media/image1017.png"/><Relationship Id="rId4" Type="http://schemas.openxmlformats.org/officeDocument/2006/relationships/image" Target="../media/image23500.png"/><Relationship Id="rId9" Type="http://schemas.openxmlformats.org/officeDocument/2006/relationships/customXml" Target="../ink/ink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710.png"/><Relationship Id="rId13" Type="http://schemas.openxmlformats.org/officeDocument/2006/relationships/customXml" Target="../ink/ink11.xml"/><Relationship Id="rId3" Type="http://schemas.openxmlformats.org/officeDocument/2006/relationships/image" Target="../media/image34.png"/><Relationship Id="rId7" Type="http://schemas.openxmlformats.org/officeDocument/2006/relationships/customXml" Target="../ink/ink8.xml"/><Relationship Id="rId12" Type="http://schemas.openxmlformats.org/officeDocument/2006/relationships/image" Target="../media/image3910.png"/><Relationship Id="rId59" Type="http://schemas.openxmlformats.org/officeDocument/2006/relationships/customXml" Target="../ink/ink14.xm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10.png"/><Relationship Id="rId11" Type="http://schemas.openxmlformats.org/officeDocument/2006/relationships/customXml" Target="../ink/ink10.xml"/><Relationship Id="rId58" Type="http://schemas.openxmlformats.org/officeDocument/2006/relationships/image" Target="../media/image36.png"/><Relationship Id="rId5" Type="http://schemas.openxmlformats.org/officeDocument/2006/relationships/customXml" Target="../ink/ink7.xml"/><Relationship Id="rId15" Type="http://schemas.openxmlformats.org/officeDocument/2006/relationships/customXml" Target="../ink/ink12.xml"/><Relationship Id="rId57" Type="http://schemas.openxmlformats.org/officeDocument/2006/relationships/customXml" Target="../ink/ink13.xml"/><Relationship Id="rId10" Type="http://schemas.openxmlformats.org/officeDocument/2006/relationships/image" Target="../media/image3810.png"/><Relationship Id="rId4" Type="http://schemas.openxmlformats.org/officeDocument/2006/relationships/image" Target="../media/image35.png"/><Relationship Id="rId9" Type="http://schemas.openxmlformats.org/officeDocument/2006/relationships/customXml" Target="../ink/ink9.xml"/><Relationship Id="rId14" Type="http://schemas.openxmlformats.org/officeDocument/2006/relationships/image" Target="../media/image4010.png"/><Relationship Id="rId56" Type="http://schemas.openxmlformats.org/officeDocument/2006/relationships/image" Target="../media/image1158.png"/><Relationship Id="rId134" Type="http://schemas.openxmlformats.org/officeDocument/2006/relationships/image" Target="../media/image116.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954.png"/><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ustomXml" Target="../ink/ink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79" Type="http://schemas.openxmlformats.org/officeDocument/2006/relationships/image" Target="../media/image355.png"/><Relationship Id="rId5" Type="http://schemas.openxmlformats.org/officeDocument/2006/relationships/image" Target="../media/image17.png"/><Relationship Id="rId10" Type="http://schemas.openxmlformats.org/officeDocument/2006/relationships/customXml" Target="../ink/ink2.xml"/><Relationship Id="rId78" Type="http://schemas.openxmlformats.org/officeDocument/2006/relationships/customXml" Target="../ink/ink3.xml"/><Relationship Id="rId4" Type="http://schemas.openxmlformats.org/officeDocument/2006/relationships/image" Target="../media/image16.png"/><Relationship Id="rId9" Type="http://schemas.openxmlformats.org/officeDocument/2006/relationships/image" Target="../media/image21.png"/><Relationship Id="rId77" Type="http://schemas.openxmlformats.org/officeDocument/2006/relationships/image" Target="../media/image792.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1524000" y="1122363"/>
            <a:ext cx="9144000" cy="3063240"/>
          </a:xfrm>
        </p:spPr>
        <p:txBody>
          <a:bodyPr>
            <a:normAutofit fontScale="90000"/>
          </a:bodyPr>
          <a:lstStyle/>
          <a:p>
            <a:pPr algn="ctr"/>
            <a:r>
              <a:rPr lang="en-US" sz="5400" dirty="0"/>
              <a:t>Chapter 2 </a:t>
            </a:r>
            <a:br>
              <a:rPr lang="en-US" dirty="0"/>
            </a:br>
            <a:r>
              <a:rPr lang="en-US" dirty="0"/>
              <a:t>applications of integration</a:t>
            </a:r>
          </a:p>
        </p:txBody>
      </p:sp>
      <p:sp>
        <p:nvSpPr>
          <p:cNvPr id="38"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40"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Footer Placeholder 2">
            <a:extLst>
              <a:ext uri="{FF2B5EF4-FFF2-40B4-BE49-F238E27FC236}">
                <a16:creationId xmlns:a16="http://schemas.microsoft.com/office/drawing/2014/main" id="{F36D8AE1-1909-F99F-40FB-89A44B5417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18378234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C6F285-ADF4-09E6-0634-6E421F9772F3}"/>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F34B795-7B7B-9E9C-7A5C-E63F13491C34}"/>
              </a:ext>
            </a:extLst>
          </p:cNvPr>
          <p:cNvPicPr>
            <a:picLocks noChangeAspect="1"/>
          </p:cNvPicPr>
          <p:nvPr/>
        </p:nvPicPr>
        <p:blipFill>
          <a:blip r:embed="rId3"/>
          <a:stretch>
            <a:fillRect/>
          </a:stretch>
        </p:blipFill>
        <p:spPr>
          <a:xfrm>
            <a:off x="789247" y="513714"/>
            <a:ext cx="2724150" cy="457200"/>
          </a:xfrm>
          <a:prstGeom prst="rect">
            <a:avLst/>
          </a:prstGeom>
        </p:spPr>
      </p:pic>
      <p:pic>
        <p:nvPicPr>
          <p:cNvPr id="6" name="Picture 5">
            <a:extLst>
              <a:ext uri="{FF2B5EF4-FFF2-40B4-BE49-F238E27FC236}">
                <a16:creationId xmlns:a16="http://schemas.microsoft.com/office/drawing/2014/main" id="{1A859798-75EA-309A-E94D-31332B85D6C4}"/>
              </a:ext>
            </a:extLst>
          </p:cNvPr>
          <p:cNvPicPr>
            <a:picLocks noChangeAspect="1"/>
          </p:cNvPicPr>
          <p:nvPr/>
        </p:nvPicPr>
        <p:blipFill>
          <a:blip r:embed="rId4"/>
          <a:stretch>
            <a:fillRect/>
          </a:stretch>
        </p:blipFill>
        <p:spPr>
          <a:xfrm>
            <a:off x="1417951" y="1222744"/>
            <a:ext cx="9356098" cy="4892942"/>
          </a:xfrm>
          <a:prstGeom prst="rect">
            <a:avLst/>
          </a:prstGeom>
        </p:spPr>
      </p:pic>
    </p:spTree>
    <p:extLst>
      <p:ext uri="{BB962C8B-B14F-4D97-AF65-F5344CB8AC3E}">
        <p14:creationId xmlns:p14="http://schemas.microsoft.com/office/powerpoint/2010/main" val="218546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87F1BF-EF9F-5137-F62C-59AE8C621D27}"/>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6C4C422-B9F9-B66D-03F9-0D864F3AD6B9}"/>
              </a:ext>
            </a:extLst>
          </p:cNvPr>
          <p:cNvPicPr>
            <a:picLocks noChangeAspect="1"/>
          </p:cNvPicPr>
          <p:nvPr/>
        </p:nvPicPr>
        <p:blipFill>
          <a:blip r:embed="rId2"/>
          <a:stretch>
            <a:fillRect/>
          </a:stretch>
        </p:blipFill>
        <p:spPr>
          <a:xfrm>
            <a:off x="1026034" y="1198620"/>
            <a:ext cx="10139932" cy="2866910"/>
          </a:xfrm>
          <a:prstGeom prst="rect">
            <a:avLst/>
          </a:prstGeom>
        </p:spPr>
      </p:pic>
      <p:pic>
        <p:nvPicPr>
          <p:cNvPr id="6" name="Picture 5">
            <a:extLst>
              <a:ext uri="{FF2B5EF4-FFF2-40B4-BE49-F238E27FC236}">
                <a16:creationId xmlns:a16="http://schemas.microsoft.com/office/drawing/2014/main" id="{4C73BF40-0E82-20E8-42CF-CC8BAD71939F}"/>
              </a:ext>
            </a:extLst>
          </p:cNvPr>
          <p:cNvPicPr>
            <a:picLocks noChangeAspect="1"/>
          </p:cNvPicPr>
          <p:nvPr/>
        </p:nvPicPr>
        <p:blipFill>
          <a:blip r:embed="rId3"/>
          <a:stretch>
            <a:fillRect/>
          </a:stretch>
        </p:blipFill>
        <p:spPr>
          <a:xfrm>
            <a:off x="1155165" y="4723138"/>
            <a:ext cx="9520180" cy="766258"/>
          </a:xfrm>
          <a:prstGeom prst="rect">
            <a:avLst/>
          </a:prstGeom>
        </p:spPr>
      </p:pic>
    </p:spTree>
    <p:extLst>
      <p:ext uri="{BB962C8B-B14F-4D97-AF65-F5344CB8AC3E}">
        <p14:creationId xmlns:p14="http://schemas.microsoft.com/office/powerpoint/2010/main" val="371758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5321DF-E678-0763-14F7-1E286A6E3BF3}"/>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B11397CA-24E9-DDB7-2759-C78B9D6E8D43}"/>
              </a:ext>
            </a:extLst>
          </p:cNvPr>
          <p:cNvPicPr>
            <a:picLocks noChangeAspect="1"/>
          </p:cNvPicPr>
          <p:nvPr/>
        </p:nvPicPr>
        <p:blipFill>
          <a:blip r:embed="rId3"/>
          <a:stretch>
            <a:fillRect/>
          </a:stretch>
        </p:blipFill>
        <p:spPr>
          <a:xfrm>
            <a:off x="1543050" y="971550"/>
            <a:ext cx="4991100" cy="4914900"/>
          </a:xfrm>
          <a:prstGeom prst="rect">
            <a:avLst/>
          </a:prstGeom>
        </p:spPr>
      </p:pic>
      <p:sp>
        <p:nvSpPr>
          <p:cNvPr id="5" name="TextBox 4">
            <a:extLst>
              <a:ext uri="{FF2B5EF4-FFF2-40B4-BE49-F238E27FC236}">
                <a16:creationId xmlns:a16="http://schemas.microsoft.com/office/drawing/2014/main" id="{E15E50B2-4CAD-7133-7963-532F08A2D292}"/>
              </a:ext>
            </a:extLst>
          </p:cNvPr>
          <p:cNvSpPr txBox="1"/>
          <p:nvPr/>
        </p:nvSpPr>
        <p:spPr>
          <a:xfrm>
            <a:off x="935665" y="627321"/>
            <a:ext cx="5075685" cy="646331"/>
          </a:xfrm>
          <a:prstGeom prst="rect">
            <a:avLst/>
          </a:prstGeom>
          <a:noFill/>
        </p:spPr>
        <p:txBody>
          <a:bodyPr wrap="none" rtlCol="0">
            <a:spAutoFit/>
          </a:bodyPr>
          <a:lstStyle/>
          <a:p>
            <a:r>
              <a:rPr lang="en-US" b="1" i="0" dirty="0">
                <a:solidFill>
                  <a:srgbClr val="333333"/>
                </a:solidFill>
                <a:effectLst/>
                <a:latin typeface="Neue Helvetica W01"/>
              </a:rPr>
              <a:t>The Work Required to Stretch or Compress a Spring</a:t>
            </a:r>
          </a:p>
          <a:p>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8327351-194C-E2EC-F8C4-655A9F63CF34}"/>
                  </a:ext>
                </a:extLst>
              </p:cNvPr>
              <p:cNvSpPr txBox="1"/>
              <p:nvPr/>
            </p:nvSpPr>
            <p:spPr>
              <a:xfrm>
                <a:off x="7357731" y="1382233"/>
                <a:ext cx="4210493" cy="2862322"/>
              </a:xfrm>
              <a:prstGeom prst="rect">
                <a:avLst/>
              </a:prstGeom>
              <a:noFill/>
            </p:spPr>
            <p:txBody>
              <a:bodyPr wrap="square" rtlCol="0">
                <a:spAutoFit/>
              </a:bodyPr>
              <a:lstStyle/>
              <a:p>
                <a:r>
                  <a:rPr lang="en-US" b="0" i="0" dirty="0">
                    <a:solidFill>
                      <a:srgbClr val="424242"/>
                    </a:solidFill>
                    <a:effectLst/>
                    <a:latin typeface="Neue Helvetica W01"/>
                  </a:rPr>
                  <a:t>According to </a:t>
                </a:r>
                <a:r>
                  <a:rPr lang="en-US" b="1" i="0" dirty="0">
                    <a:solidFill>
                      <a:srgbClr val="424242"/>
                    </a:solidFill>
                    <a:effectLst/>
                    <a:latin typeface="Neue Helvetica W01"/>
                  </a:rPr>
                  <a:t>Hooke’s law</a:t>
                </a:r>
                <a:r>
                  <a:rPr lang="en-US" b="0" i="0" dirty="0">
                    <a:solidFill>
                      <a:srgbClr val="424242"/>
                    </a:solidFill>
                    <a:effectLst/>
                    <a:latin typeface="Neue Helvetica W01"/>
                  </a:rPr>
                  <a:t>, the force required to compress or stretch a spring from an equilibrium position is given by</a:t>
                </a:r>
              </a:p>
              <a:p>
                <a:endParaRPr lang="en-US" dirty="0">
                  <a:solidFill>
                    <a:srgbClr val="424242"/>
                  </a:solidFill>
                  <a:latin typeface="Neue Helvetica W01"/>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𝑘𝑥</m:t>
                      </m:r>
                    </m:oMath>
                  </m:oMathPara>
                </a14:m>
                <a:endParaRPr lang="en-US" dirty="0"/>
              </a:p>
              <a:p>
                <a:pPr algn="ctr"/>
                <a:endParaRPr lang="en-US" dirty="0"/>
              </a:p>
              <a:p>
                <a:r>
                  <a:rPr lang="en-US" b="0" i="0" dirty="0">
                    <a:solidFill>
                      <a:srgbClr val="424242"/>
                    </a:solidFill>
                    <a:effectLst/>
                    <a:latin typeface="Neue Helvetica W01"/>
                  </a:rPr>
                  <a:t>for some constant </a:t>
                </a:r>
                <a14:m>
                  <m:oMath xmlns:m="http://schemas.openxmlformats.org/officeDocument/2006/math">
                    <m:r>
                      <a:rPr lang="en-US" b="0" i="1" smtClean="0">
                        <a:latin typeface="Cambria Math" panose="02040503050406030204" pitchFamily="18" charset="0"/>
                      </a:rPr>
                      <m:t>𝑘</m:t>
                    </m:r>
                  </m:oMath>
                </a14:m>
                <a:r>
                  <a:rPr lang="en-US" b="0" i="0" dirty="0">
                    <a:solidFill>
                      <a:srgbClr val="424242"/>
                    </a:solidFill>
                    <a:effectLst/>
                    <a:latin typeface="Neue Helvetica W01"/>
                  </a:rPr>
                  <a:t>, which depends on the physical characteristics of the spring. The constant </a:t>
                </a:r>
                <a14:m>
                  <m:oMath xmlns:m="http://schemas.openxmlformats.org/officeDocument/2006/math">
                    <m:r>
                      <a:rPr lang="en-US" i="1">
                        <a:latin typeface="Cambria Math" panose="02040503050406030204" pitchFamily="18" charset="0"/>
                      </a:rPr>
                      <m:t>𝑘</m:t>
                    </m:r>
                  </m:oMath>
                </a14:m>
                <a:r>
                  <a:rPr lang="en-US" b="0" i="0" dirty="0">
                    <a:solidFill>
                      <a:srgbClr val="424242"/>
                    </a:solidFill>
                    <a:effectLst/>
                    <a:latin typeface="Neue Helvetica W01"/>
                  </a:rPr>
                  <a:t>, is called the </a:t>
                </a:r>
                <a:r>
                  <a:rPr lang="en-US" b="0" i="1" dirty="0">
                    <a:solidFill>
                      <a:srgbClr val="424242"/>
                    </a:solidFill>
                    <a:effectLst/>
                    <a:latin typeface="Neue Helvetica W01"/>
                  </a:rPr>
                  <a:t>spring constant</a:t>
                </a:r>
                <a:r>
                  <a:rPr lang="en-US" b="0" i="0" dirty="0">
                    <a:solidFill>
                      <a:srgbClr val="424242"/>
                    </a:solidFill>
                    <a:effectLst/>
                    <a:latin typeface="Neue Helvetica W01"/>
                  </a:rPr>
                  <a:t> and is always positive.</a:t>
                </a:r>
                <a:endParaRPr lang="en-US" dirty="0"/>
              </a:p>
            </p:txBody>
          </p:sp>
        </mc:Choice>
        <mc:Fallback xmlns="">
          <p:sp>
            <p:nvSpPr>
              <p:cNvPr id="6" name="TextBox 5">
                <a:extLst>
                  <a:ext uri="{FF2B5EF4-FFF2-40B4-BE49-F238E27FC236}">
                    <a16:creationId xmlns:a16="http://schemas.microsoft.com/office/drawing/2014/main" id="{C8327351-194C-E2EC-F8C4-655A9F63CF34}"/>
                  </a:ext>
                </a:extLst>
              </p:cNvPr>
              <p:cNvSpPr txBox="1">
                <a:spLocks noRot="1" noChangeAspect="1" noMove="1" noResize="1" noEditPoints="1" noAdjustHandles="1" noChangeArrowheads="1" noChangeShapeType="1" noTextEdit="1"/>
              </p:cNvSpPr>
              <p:nvPr/>
            </p:nvSpPr>
            <p:spPr>
              <a:xfrm>
                <a:off x="7357731" y="1382233"/>
                <a:ext cx="4210493" cy="2862322"/>
              </a:xfrm>
              <a:prstGeom prst="rect">
                <a:avLst/>
              </a:prstGeom>
              <a:blipFill>
                <a:blip r:embed="rId4"/>
                <a:stretch>
                  <a:fillRect l="-1302" t="-1279" b="-2559"/>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9F4BBDE7-AD45-3E97-C018-FAF8CFD42B08}"/>
              </a:ext>
            </a:extLst>
          </p:cNvPr>
          <p:cNvGrpSpPr/>
          <p:nvPr/>
        </p:nvGrpSpPr>
        <p:grpSpPr>
          <a:xfrm>
            <a:off x="3095340" y="2224530"/>
            <a:ext cx="381960" cy="347040"/>
            <a:chOff x="3095340" y="2224530"/>
            <a:chExt cx="381960" cy="34704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F8D1916-188A-0FF5-0D26-6504E91F609B}"/>
                    </a:ext>
                  </a:extLst>
                </p14:cNvPr>
                <p14:cNvContentPartPr/>
                <p14:nvPr/>
              </p14:nvContentPartPr>
              <p14:xfrm>
                <a:off x="3125580" y="2228490"/>
                <a:ext cx="17640" cy="309600"/>
              </p14:xfrm>
            </p:contentPart>
          </mc:Choice>
          <mc:Fallback xmlns="">
            <p:pic>
              <p:nvPicPr>
                <p:cNvPr id="3" name="Ink 2">
                  <a:extLst>
                    <a:ext uri="{FF2B5EF4-FFF2-40B4-BE49-F238E27FC236}">
                      <a16:creationId xmlns:a16="http://schemas.microsoft.com/office/drawing/2014/main" id="{5F8D1916-188A-0FF5-0D26-6504E91F609B}"/>
                    </a:ext>
                  </a:extLst>
                </p:cNvPr>
                <p:cNvPicPr/>
                <p:nvPr/>
              </p:nvPicPr>
              <p:blipFill>
                <a:blip r:embed="rId6"/>
                <a:stretch>
                  <a:fillRect/>
                </a:stretch>
              </p:blipFill>
              <p:spPr>
                <a:xfrm>
                  <a:off x="3119460" y="2222370"/>
                  <a:ext cx="298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83CBF0A-4F93-4BDC-E4D7-8215A46D55C2}"/>
                    </a:ext>
                  </a:extLst>
                </p14:cNvPr>
                <p14:cNvContentPartPr/>
                <p14:nvPr/>
              </p14:nvContentPartPr>
              <p14:xfrm>
                <a:off x="3095340" y="2548530"/>
                <a:ext cx="350280" cy="23040"/>
              </p14:xfrm>
            </p:contentPart>
          </mc:Choice>
          <mc:Fallback xmlns="">
            <p:pic>
              <p:nvPicPr>
                <p:cNvPr id="7" name="Ink 6">
                  <a:extLst>
                    <a:ext uri="{FF2B5EF4-FFF2-40B4-BE49-F238E27FC236}">
                      <a16:creationId xmlns:a16="http://schemas.microsoft.com/office/drawing/2014/main" id="{283CBF0A-4F93-4BDC-E4D7-8215A46D55C2}"/>
                    </a:ext>
                  </a:extLst>
                </p:cNvPr>
                <p:cNvPicPr/>
                <p:nvPr/>
              </p:nvPicPr>
              <p:blipFill>
                <a:blip r:embed="rId8"/>
                <a:stretch>
                  <a:fillRect/>
                </a:stretch>
              </p:blipFill>
              <p:spPr>
                <a:xfrm>
                  <a:off x="3089220" y="2542410"/>
                  <a:ext cx="362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DFAF24D-BC94-7175-F6A0-3D053A210FB4}"/>
                    </a:ext>
                  </a:extLst>
                </p14:cNvPr>
                <p14:cNvContentPartPr/>
                <p14:nvPr/>
              </p14:nvContentPartPr>
              <p14:xfrm>
                <a:off x="3154020" y="2224530"/>
                <a:ext cx="323280" cy="327960"/>
              </p14:xfrm>
            </p:contentPart>
          </mc:Choice>
          <mc:Fallback xmlns="">
            <p:pic>
              <p:nvPicPr>
                <p:cNvPr id="8" name="Ink 7">
                  <a:extLst>
                    <a:ext uri="{FF2B5EF4-FFF2-40B4-BE49-F238E27FC236}">
                      <a16:creationId xmlns:a16="http://schemas.microsoft.com/office/drawing/2014/main" id="{FDFAF24D-BC94-7175-F6A0-3D053A210FB4}"/>
                    </a:ext>
                  </a:extLst>
                </p:cNvPr>
                <p:cNvPicPr/>
                <p:nvPr/>
              </p:nvPicPr>
              <p:blipFill>
                <a:blip r:embed="rId10"/>
                <a:stretch>
                  <a:fillRect/>
                </a:stretch>
              </p:blipFill>
              <p:spPr>
                <a:xfrm>
                  <a:off x="3147900" y="2218410"/>
                  <a:ext cx="335520" cy="340200"/>
                </a:xfrm>
                <a:prstGeom prst="rect">
                  <a:avLst/>
                </a:prstGeom>
              </p:spPr>
            </p:pic>
          </mc:Fallback>
        </mc:AlternateContent>
      </p:grpSp>
    </p:spTree>
    <p:extLst>
      <p:ext uri="{BB962C8B-B14F-4D97-AF65-F5344CB8AC3E}">
        <p14:creationId xmlns:p14="http://schemas.microsoft.com/office/powerpoint/2010/main" val="289882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F643C1-B598-7C61-7151-767C93E485E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09F9ECB2-6D4B-DD27-5057-CE384406D845}"/>
              </a:ext>
            </a:extLst>
          </p:cNvPr>
          <p:cNvPicPr>
            <a:picLocks noChangeAspect="1"/>
          </p:cNvPicPr>
          <p:nvPr/>
        </p:nvPicPr>
        <p:blipFill>
          <a:blip r:embed="rId2"/>
          <a:stretch>
            <a:fillRect/>
          </a:stretch>
        </p:blipFill>
        <p:spPr>
          <a:xfrm>
            <a:off x="334039" y="288740"/>
            <a:ext cx="9988766" cy="2410655"/>
          </a:xfrm>
          <a:prstGeom prst="rect">
            <a:avLst/>
          </a:prstGeom>
        </p:spPr>
      </p:pic>
    </p:spTree>
    <p:extLst>
      <p:ext uri="{BB962C8B-B14F-4D97-AF65-F5344CB8AC3E}">
        <p14:creationId xmlns:p14="http://schemas.microsoft.com/office/powerpoint/2010/main" val="117783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02352C-E59C-AF01-C952-AF58078F230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E6B5A4C-DFCC-8400-ACB6-FA0FE56FF8BC}"/>
              </a:ext>
            </a:extLst>
          </p:cNvPr>
          <p:cNvPicPr>
            <a:picLocks noChangeAspect="1"/>
          </p:cNvPicPr>
          <p:nvPr/>
        </p:nvPicPr>
        <p:blipFill>
          <a:blip r:embed="rId2"/>
          <a:stretch>
            <a:fillRect/>
          </a:stretch>
        </p:blipFill>
        <p:spPr>
          <a:xfrm>
            <a:off x="345833" y="244832"/>
            <a:ext cx="3057525" cy="409575"/>
          </a:xfrm>
          <a:prstGeom prst="rect">
            <a:avLst/>
          </a:prstGeom>
        </p:spPr>
      </p:pic>
      <p:pic>
        <p:nvPicPr>
          <p:cNvPr id="6" name="Picture 5">
            <a:extLst>
              <a:ext uri="{FF2B5EF4-FFF2-40B4-BE49-F238E27FC236}">
                <a16:creationId xmlns:a16="http://schemas.microsoft.com/office/drawing/2014/main" id="{9CB15FB6-BF4B-A8D9-D892-C52930784B08}"/>
              </a:ext>
            </a:extLst>
          </p:cNvPr>
          <p:cNvPicPr>
            <a:picLocks noChangeAspect="1"/>
          </p:cNvPicPr>
          <p:nvPr/>
        </p:nvPicPr>
        <p:blipFill>
          <a:blip r:embed="rId3"/>
          <a:stretch>
            <a:fillRect/>
          </a:stretch>
        </p:blipFill>
        <p:spPr>
          <a:xfrm>
            <a:off x="745876" y="605948"/>
            <a:ext cx="9720299" cy="4126864"/>
          </a:xfrm>
          <a:prstGeom prst="rect">
            <a:avLst/>
          </a:prstGeom>
        </p:spPr>
      </p:pic>
      <p:pic>
        <p:nvPicPr>
          <p:cNvPr id="8" name="Picture 7">
            <a:extLst>
              <a:ext uri="{FF2B5EF4-FFF2-40B4-BE49-F238E27FC236}">
                <a16:creationId xmlns:a16="http://schemas.microsoft.com/office/drawing/2014/main" id="{0997BD42-ABC1-F1F7-84AB-13752D91A49A}"/>
              </a:ext>
            </a:extLst>
          </p:cNvPr>
          <p:cNvPicPr>
            <a:picLocks noChangeAspect="1"/>
          </p:cNvPicPr>
          <p:nvPr/>
        </p:nvPicPr>
        <p:blipFill>
          <a:blip r:embed="rId4"/>
          <a:stretch>
            <a:fillRect/>
          </a:stretch>
        </p:blipFill>
        <p:spPr>
          <a:xfrm>
            <a:off x="2158086" y="4881242"/>
            <a:ext cx="1454822" cy="1519240"/>
          </a:xfrm>
          <a:prstGeom prst="rect">
            <a:avLst/>
          </a:prstGeom>
        </p:spPr>
      </p:pic>
      <p:pic>
        <p:nvPicPr>
          <p:cNvPr id="9" name="Picture 8">
            <a:extLst>
              <a:ext uri="{FF2B5EF4-FFF2-40B4-BE49-F238E27FC236}">
                <a16:creationId xmlns:a16="http://schemas.microsoft.com/office/drawing/2014/main" id="{5AF3935B-4263-E600-7A44-3B269AAB0ED3}"/>
              </a:ext>
            </a:extLst>
          </p:cNvPr>
          <p:cNvPicPr>
            <a:picLocks noChangeAspect="1"/>
          </p:cNvPicPr>
          <p:nvPr/>
        </p:nvPicPr>
        <p:blipFill>
          <a:blip r:embed="rId5"/>
          <a:stretch>
            <a:fillRect/>
          </a:stretch>
        </p:blipFill>
        <p:spPr>
          <a:xfrm>
            <a:off x="7631919" y="4750237"/>
            <a:ext cx="2991068" cy="1606113"/>
          </a:xfrm>
          <a:prstGeom prst="rect">
            <a:avLst/>
          </a:prstGeom>
        </p:spPr>
      </p:pic>
    </p:spTree>
    <p:extLst>
      <p:ext uri="{BB962C8B-B14F-4D97-AF65-F5344CB8AC3E}">
        <p14:creationId xmlns:p14="http://schemas.microsoft.com/office/powerpoint/2010/main" val="408437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C5F785-6E05-7303-D709-50BEA7C093CF}"/>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0896F69A-78EB-23CC-28E8-AAAC3EDF1362}"/>
              </a:ext>
            </a:extLst>
          </p:cNvPr>
          <p:cNvPicPr>
            <a:picLocks noChangeAspect="1"/>
          </p:cNvPicPr>
          <p:nvPr/>
        </p:nvPicPr>
        <p:blipFill>
          <a:blip r:embed="rId2"/>
          <a:stretch>
            <a:fillRect/>
          </a:stretch>
        </p:blipFill>
        <p:spPr>
          <a:xfrm>
            <a:off x="300532" y="261481"/>
            <a:ext cx="9999443" cy="2456653"/>
          </a:xfrm>
          <a:prstGeom prst="rect">
            <a:avLst/>
          </a:prstGeom>
        </p:spPr>
      </p:pic>
      <p:pic>
        <p:nvPicPr>
          <p:cNvPr id="8" name="Picture 7">
            <a:extLst>
              <a:ext uri="{FF2B5EF4-FFF2-40B4-BE49-F238E27FC236}">
                <a16:creationId xmlns:a16="http://schemas.microsoft.com/office/drawing/2014/main" id="{C8A09C17-83D6-EBB3-BFA4-3FECD4471E3F}"/>
              </a:ext>
            </a:extLst>
          </p:cNvPr>
          <p:cNvPicPr>
            <a:picLocks noChangeAspect="1"/>
          </p:cNvPicPr>
          <p:nvPr/>
        </p:nvPicPr>
        <p:blipFill>
          <a:blip r:embed="rId3"/>
          <a:stretch>
            <a:fillRect/>
          </a:stretch>
        </p:blipFill>
        <p:spPr>
          <a:xfrm>
            <a:off x="651199" y="2854224"/>
            <a:ext cx="1948782" cy="3056448"/>
          </a:xfrm>
          <a:prstGeom prst="rect">
            <a:avLst/>
          </a:prstGeom>
        </p:spPr>
      </p:pic>
      <p:pic>
        <p:nvPicPr>
          <p:cNvPr id="12" name="Picture 11">
            <a:extLst>
              <a:ext uri="{FF2B5EF4-FFF2-40B4-BE49-F238E27FC236}">
                <a16:creationId xmlns:a16="http://schemas.microsoft.com/office/drawing/2014/main" id="{8FFE7DFE-F454-EECC-CDFF-E35E2E3AF14F}"/>
              </a:ext>
            </a:extLst>
          </p:cNvPr>
          <p:cNvPicPr>
            <a:picLocks noChangeAspect="1"/>
          </p:cNvPicPr>
          <p:nvPr/>
        </p:nvPicPr>
        <p:blipFill>
          <a:blip r:embed="rId4"/>
          <a:stretch>
            <a:fillRect/>
          </a:stretch>
        </p:blipFill>
        <p:spPr>
          <a:xfrm>
            <a:off x="2824623" y="2854224"/>
            <a:ext cx="4272147" cy="3056448"/>
          </a:xfrm>
          <a:prstGeom prst="rect">
            <a:avLst/>
          </a:prstGeom>
        </p:spPr>
      </p:pic>
      <p:sp>
        <p:nvSpPr>
          <p:cNvPr id="47" name="TextBox 46">
            <a:extLst>
              <a:ext uri="{FF2B5EF4-FFF2-40B4-BE49-F238E27FC236}">
                <a16:creationId xmlns:a16="http://schemas.microsoft.com/office/drawing/2014/main" id="{1F8AE482-3BFC-7A5D-336E-EDBAA5AF0B54}"/>
              </a:ext>
            </a:extLst>
          </p:cNvPr>
          <p:cNvSpPr txBox="1"/>
          <p:nvPr/>
        </p:nvSpPr>
        <p:spPr>
          <a:xfrm>
            <a:off x="7315200" y="419100"/>
            <a:ext cx="4451860" cy="584775"/>
          </a:xfrm>
          <a:prstGeom prst="rect">
            <a:avLst/>
          </a:prstGeom>
          <a:noFill/>
        </p:spPr>
        <p:txBody>
          <a:bodyPr wrap="none" rtlCol="0">
            <a:spAutoFit/>
          </a:bodyPr>
          <a:lstStyle/>
          <a:p>
            <a:r>
              <a:rPr lang="en-US" sz="3200" dirty="0"/>
              <a:t>62.4 </a:t>
            </a:r>
            <a:r>
              <a:rPr lang="en-US" sz="3200" dirty="0" err="1"/>
              <a:t>lb</a:t>
            </a:r>
            <a:r>
              <a:rPr lang="en-US" sz="3200" dirty="0"/>
              <a:t>/cubic foot (or 9810 N/cubic meter). </a:t>
            </a:r>
          </a:p>
        </p:txBody>
      </p:sp>
      <p:sp>
        <p:nvSpPr>
          <p:cNvPr id="45" name="TextBox 44">
            <a:extLst>
              <a:ext uri="{FF2B5EF4-FFF2-40B4-BE49-F238E27FC236}">
                <a16:creationId xmlns:a16="http://schemas.microsoft.com/office/drawing/2014/main" id="{1848DC64-0556-5408-4B25-DD4FDE148A37}"/>
              </a:ext>
            </a:extLst>
          </p:cNvPr>
          <p:cNvSpPr txBox="1"/>
          <p:nvPr/>
        </p:nvSpPr>
        <p:spPr>
          <a:xfrm>
            <a:off x="4876801" y="419100"/>
            <a:ext cx="2065052" cy="523220"/>
          </a:xfrm>
          <a:prstGeom prst="rect">
            <a:avLst/>
          </a:prstGeom>
          <a:noFill/>
        </p:spPr>
        <p:txBody>
          <a:bodyPr wrap="none" rtlCol="0">
            <a:spAutoFit/>
          </a:bodyPr>
          <a:lstStyle/>
          <a:p>
            <a:r>
              <a:rPr lang="en-US" sz="2800" b="1" dirty="0"/>
              <a:t>water weight-density</a:t>
            </a:r>
          </a:p>
        </p:txBody>
      </p:sp>
      <p:grpSp>
        <p:nvGrpSpPr>
          <p:cNvPr id="44" name="Group 43">
            <a:extLst>
              <a:ext uri="{FF2B5EF4-FFF2-40B4-BE49-F238E27FC236}">
                <a16:creationId xmlns:a16="http://schemas.microsoft.com/office/drawing/2014/main" id="{406C0030-7C7A-8E09-9DE6-7D06A9B143F7}"/>
              </a:ext>
            </a:extLst>
          </p:cNvPr>
          <p:cNvGrpSpPr/>
          <p:nvPr/>
        </p:nvGrpSpPr>
        <p:grpSpPr>
          <a:xfrm>
            <a:off x="7035442" y="663897"/>
            <a:ext cx="99360" cy="48240"/>
            <a:chOff x="7035442" y="663897"/>
            <a:chExt cx="99360" cy="48240"/>
          </a:xfrm>
        </p:grpSpPr>
        <mc:AlternateContent xmlns:mc="http://schemas.openxmlformats.org/markup-compatibility/2006" xmlns:p14="http://schemas.microsoft.com/office/powerpoint/2010/main">
          <mc:Choice Requires="p14">
            <p:contentPart p14:bwMode="auto" r:id="rId5">
              <p14:nvContentPartPr>
                <p14:cNvPr id="42" name="Ink 41">
                  <a:extLst>
                    <a:ext uri="{FF2B5EF4-FFF2-40B4-BE49-F238E27FC236}">
                      <a16:creationId xmlns:a16="http://schemas.microsoft.com/office/drawing/2014/main" id="{8A9C6C82-0F76-A49D-AF3D-CDCDF835F533}"/>
                    </a:ext>
                  </a:extLst>
                </p14:cNvPr>
                <p14:cNvContentPartPr/>
                <p14:nvPr/>
              </p14:nvContentPartPr>
              <p14:xfrm>
                <a:off x="7035442" y="663897"/>
                <a:ext cx="99360" cy="6120"/>
              </p14:xfrm>
            </p:contentPart>
          </mc:Choice>
          <mc:Fallback xmlns="">
            <p:pic>
              <p:nvPicPr>
                <p:cNvPr id="42" name="Ink 41">
                  <a:extLst>
                    <a:ext uri="{FF2B5EF4-FFF2-40B4-BE49-F238E27FC236}">
                      <a16:creationId xmlns:a16="http://schemas.microsoft.com/office/drawing/2014/main" id="{8A9C6C82-0F76-A49D-AF3D-CDCDF835F533}"/>
                    </a:ext>
                  </a:extLst>
                </p:cNvPr>
                <p:cNvPicPr/>
                <p:nvPr/>
              </p:nvPicPr>
              <p:blipFill>
                <a:blip r:embed="rId6"/>
                <a:stretch>
                  <a:fillRect/>
                </a:stretch>
              </p:blipFill>
              <p:spPr>
                <a:xfrm>
                  <a:off x="7029322" y="657777"/>
                  <a:ext cx="111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Ink 42">
                  <a:extLst>
                    <a:ext uri="{FF2B5EF4-FFF2-40B4-BE49-F238E27FC236}">
                      <a16:creationId xmlns:a16="http://schemas.microsoft.com/office/drawing/2014/main" id="{BF394DDF-F87F-20D7-7283-FC7C1610A4C7}"/>
                    </a:ext>
                  </a:extLst>
                </p14:cNvPr>
                <p14:cNvContentPartPr/>
                <p14:nvPr/>
              </p14:nvContentPartPr>
              <p14:xfrm>
                <a:off x="7035442" y="692337"/>
                <a:ext cx="95400" cy="19800"/>
              </p14:xfrm>
            </p:contentPart>
          </mc:Choice>
          <mc:Fallback xmlns="">
            <p:pic>
              <p:nvPicPr>
                <p:cNvPr id="43" name="Ink 42">
                  <a:extLst>
                    <a:ext uri="{FF2B5EF4-FFF2-40B4-BE49-F238E27FC236}">
                      <a16:creationId xmlns:a16="http://schemas.microsoft.com/office/drawing/2014/main" id="{BF394DDF-F87F-20D7-7283-FC7C1610A4C7}"/>
                    </a:ext>
                  </a:extLst>
                </p:cNvPr>
                <p:cNvPicPr/>
                <p:nvPr/>
              </p:nvPicPr>
              <p:blipFill>
                <a:blip r:embed="rId8"/>
                <a:stretch>
                  <a:fillRect/>
                </a:stretch>
              </p:blipFill>
              <p:spPr>
                <a:xfrm>
                  <a:off x="7029322" y="686217"/>
                  <a:ext cx="10764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46" name="Ink 45">
                <a:extLst>
                  <a:ext uri="{FF2B5EF4-FFF2-40B4-BE49-F238E27FC236}">
                    <a16:creationId xmlns:a16="http://schemas.microsoft.com/office/drawing/2014/main" id="{63B10070-DE8D-D7B9-2788-442834B8A2AF}"/>
                  </a:ext>
                </a:extLst>
              </p14:cNvPr>
              <p14:cNvContentPartPr/>
              <p14:nvPr/>
            </p14:nvContentPartPr>
            <p14:xfrm>
              <a:off x="4677802" y="673257"/>
              <a:ext cx="79200" cy="6480"/>
            </p14:xfrm>
          </p:contentPart>
        </mc:Choice>
        <mc:Fallback xmlns="">
          <p:pic>
            <p:nvPicPr>
              <p:cNvPr id="46" name="Ink 45">
                <a:extLst>
                  <a:ext uri="{FF2B5EF4-FFF2-40B4-BE49-F238E27FC236}">
                    <a16:creationId xmlns:a16="http://schemas.microsoft.com/office/drawing/2014/main" id="{63B10070-DE8D-D7B9-2788-442834B8A2AF}"/>
                  </a:ext>
                </a:extLst>
              </p:cNvPr>
              <p:cNvPicPr/>
              <p:nvPr/>
            </p:nvPicPr>
            <p:blipFill>
              <a:blip r:embed="rId10"/>
              <a:stretch>
                <a:fillRect/>
              </a:stretch>
            </p:blipFill>
            <p:spPr>
              <a:xfrm>
                <a:off x="4671682" y="667137"/>
                <a:ext cx="91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8" name="Ink 47">
                <a:extLst>
                  <a:ext uri="{FF2B5EF4-FFF2-40B4-BE49-F238E27FC236}">
                    <a16:creationId xmlns:a16="http://schemas.microsoft.com/office/drawing/2014/main" id="{6A9F94B6-7604-6321-322A-F99035AFE78B}"/>
                  </a:ext>
                </a:extLst>
              </p14:cNvPr>
              <p14:cNvContentPartPr/>
              <p14:nvPr/>
            </p14:nvContentPartPr>
            <p14:xfrm>
              <a:off x="4677802" y="731217"/>
              <a:ext cx="84960" cy="360"/>
            </p14:xfrm>
          </p:contentPart>
        </mc:Choice>
        <mc:Fallback xmlns="">
          <p:pic>
            <p:nvPicPr>
              <p:cNvPr id="48" name="Ink 47">
                <a:extLst>
                  <a:ext uri="{FF2B5EF4-FFF2-40B4-BE49-F238E27FC236}">
                    <a16:creationId xmlns:a16="http://schemas.microsoft.com/office/drawing/2014/main" id="{6A9F94B6-7604-6321-322A-F99035AFE78B}"/>
                  </a:ext>
                </a:extLst>
              </p:cNvPr>
              <p:cNvPicPr/>
              <p:nvPr/>
            </p:nvPicPr>
            <p:blipFill>
              <a:blip r:embed="rId12"/>
              <a:stretch>
                <a:fillRect/>
              </a:stretch>
            </p:blipFill>
            <p:spPr>
              <a:xfrm>
                <a:off x="4671682" y="725097"/>
                <a:ext cx="97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Ink 49">
                <a:extLst>
                  <a:ext uri="{FF2B5EF4-FFF2-40B4-BE49-F238E27FC236}">
                    <a16:creationId xmlns:a16="http://schemas.microsoft.com/office/drawing/2014/main" id="{FB181A92-D7D7-EA6B-89DF-BE30BE161805}"/>
                  </a:ext>
                </a:extLst>
              </p14:cNvPr>
              <p14:cNvContentPartPr/>
              <p14:nvPr/>
            </p14:nvContentPartPr>
            <p14:xfrm>
              <a:off x="4337706" y="508017"/>
              <a:ext cx="87840" cy="311760"/>
            </p14:xfrm>
          </p:contentPart>
        </mc:Choice>
        <mc:Fallback xmlns="">
          <p:pic>
            <p:nvPicPr>
              <p:cNvPr id="50" name="Ink 49">
                <a:extLst>
                  <a:ext uri="{FF2B5EF4-FFF2-40B4-BE49-F238E27FC236}">
                    <a16:creationId xmlns:a16="http://schemas.microsoft.com/office/drawing/2014/main" id="{FB181A92-D7D7-EA6B-89DF-BE30BE161805}"/>
                  </a:ext>
                </a:extLst>
              </p:cNvPr>
              <p:cNvPicPr/>
              <p:nvPr/>
            </p:nvPicPr>
            <p:blipFill>
              <a:blip r:embed="rId14"/>
              <a:stretch>
                <a:fillRect/>
              </a:stretch>
            </p:blipFill>
            <p:spPr>
              <a:xfrm>
                <a:off x="4328743" y="499007"/>
                <a:ext cx="105408" cy="3294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a:extLst>
                  <a:ext uri="{FF2B5EF4-FFF2-40B4-BE49-F238E27FC236}">
                    <a16:creationId xmlns:a16="http://schemas.microsoft.com/office/drawing/2014/main" id="{48070D85-FF42-4D8D-EAA0-363312F60B7F}"/>
                  </a:ext>
                </a:extLst>
              </p14:cNvPr>
              <p14:cNvContentPartPr/>
              <p14:nvPr/>
            </p14:nvContentPartPr>
            <p14:xfrm>
              <a:off x="4076340" y="85770"/>
              <a:ext cx="1800" cy="360"/>
            </p14:xfrm>
          </p:contentPart>
        </mc:Choice>
        <mc:Fallback xmlns="">
          <p:pic>
            <p:nvPicPr>
              <p:cNvPr id="31" name="Ink 30">
                <a:extLst>
                  <a:ext uri="{FF2B5EF4-FFF2-40B4-BE49-F238E27FC236}">
                    <a16:creationId xmlns:a16="http://schemas.microsoft.com/office/drawing/2014/main" id="{48070D85-FF42-4D8D-EAA0-363312F60B7F}"/>
                  </a:ext>
                </a:extLst>
              </p:cNvPr>
              <p:cNvPicPr/>
              <p:nvPr/>
            </p:nvPicPr>
            <p:blipFill>
              <a:blip r:embed="rId56"/>
              <a:stretch>
                <a:fillRect/>
              </a:stretch>
            </p:blipFill>
            <p:spPr>
              <a:xfrm>
                <a:off x="4070220" y="79650"/>
                <a:ext cx="1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54" name="Ink 153">
                <a:extLst>
                  <a:ext uri="{FF2B5EF4-FFF2-40B4-BE49-F238E27FC236}">
                    <a16:creationId xmlns:a16="http://schemas.microsoft.com/office/drawing/2014/main" id="{F3865245-9A1B-5CB1-0D2A-6F260AFF3CE8}"/>
                  </a:ext>
                </a:extLst>
              </p14:cNvPr>
              <p14:cNvContentPartPr/>
              <p14:nvPr/>
            </p14:nvContentPartPr>
            <p14:xfrm>
              <a:off x="6610020" y="6467490"/>
              <a:ext cx="75960" cy="75960"/>
            </p14:xfrm>
          </p:contentPart>
        </mc:Choice>
        <mc:Fallback xmlns="">
          <p:pic>
            <p:nvPicPr>
              <p:cNvPr id="154" name="Ink 153">
                <a:extLst>
                  <a:ext uri="{FF2B5EF4-FFF2-40B4-BE49-F238E27FC236}">
                    <a16:creationId xmlns:a16="http://schemas.microsoft.com/office/drawing/2014/main" id="{F3865245-9A1B-5CB1-0D2A-6F260AFF3CE8}"/>
                  </a:ext>
                </a:extLst>
              </p:cNvPr>
              <p:cNvPicPr/>
              <p:nvPr/>
            </p:nvPicPr>
            <p:blipFill>
              <a:blip r:embed="rId58"/>
              <a:stretch>
                <a:fillRect/>
              </a:stretch>
            </p:blipFill>
            <p:spPr>
              <a:xfrm>
                <a:off x="6603871" y="6461370"/>
                <a:ext cx="88258"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94" name="Ink 193">
                <a:extLst>
                  <a:ext uri="{FF2B5EF4-FFF2-40B4-BE49-F238E27FC236}">
                    <a16:creationId xmlns:a16="http://schemas.microsoft.com/office/drawing/2014/main" id="{11E1F965-BB02-54A2-CC05-354F8973B5BA}"/>
                  </a:ext>
                </a:extLst>
              </p14:cNvPr>
              <p14:cNvContentPartPr/>
              <p14:nvPr/>
            </p14:nvContentPartPr>
            <p14:xfrm>
              <a:off x="13172820" y="2133450"/>
              <a:ext cx="2160" cy="360"/>
            </p14:xfrm>
          </p:contentPart>
        </mc:Choice>
        <mc:Fallback xmlns="">
          <p:pic>
            <p:nvPicPr>
              <p:cNvPr id="194" name="Ink 193">
                <a:extLst>
                  <a:ext uri="{FF2B5EF4-FFF2-40B4-BE49-F238E27FC236}">
                    <a16:creationId xmlns:a16="http://schemas.microsoft.com/office/drawing/2014/main" id="{11E1F965-BB02-54A2-CC05-354F8973B5BA}"/>
                  </a:ext>
                </a:extLst>
              </p:cNvPr>
              <p:cNvPicPr/>
              <p:nvPr/>
            </p:nvPicPr>
            <p:blipFill>
              <a:blip r:embed="rId134"/>
              <a:stretch>
                <a:fillRect/>
              </a:stretch>
            </p:blipFill>
            <p:spPr>
              <a:xfrm>
                <a:off x="13166700" y="2127330"/>
                <a:ext cx="14400" cy="12600"/>
              </a:xfrm>
              <a:prstGeom prst="rect">
                <a:avLst/>
              </a:prstGeom>
            </p:spPr>
          </p:pic>
        </mc:Fallback>
      </mc:AlternateContent>
    </p:spTree>
    <p:extLst>
      <p:ext uri="{BB962C8B-B14F-4D97-AF65-F5344CB8AC3E}">
        <p14:creationId xmlns:p14="http://schemas.microsoft.com/office/powerpoint/2010/main" val="3937113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745684" y="1638168"/>
            <a:ext cx="9144000" cy="3063240"/>
          </a:xfrm>
        </p:spPr>
        <p:txBody>
          <a:bodyPr>
            <a:normAutofit/>
          </a:bodyPr>
          <a:lstStyle/>
          <a:p>
            <a:r>
              <a:rPr lang="en-US" sz="7200" dirty="0"/>
              <a:t>Moments and centers of mass</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dirty="0"/>
              <a:t>Section 2.6</a:t>
            </a:r>
          </a:p>
        </p:txBody>
      </p:sp>
      <p:sp>
        <p:nvSpPr>
          <p:cNvPr id="4" name="Footer Placeholder 3">
            <a:extLst>
              <a:ext uri="{FF2B5EF4-FFF2-40B4-BE49-F238E27FC236}">
                <a16:creationId xmlns:a16="http://schemas.microsoft.com/office/drawing/2014/main" id="{8F9E413D-3561-43AD-7841-6668991F8CC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04930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0D7829-7678-F25D-8750-9FD37638E720}"/>
              </a:ext>
            </a:extLst>
          </p:cNvPr>
          <p:cNvSpPr>
            <a:spLocks noGrp="1"/>
          </p:cNvSpPr>
          <p:nvPr>
            <p:ph type="ftr" sz="quarter" idx="11"/>
          </p:nvPr>
        </p:nvSpPr>
        <p:spPr/>
        <p:txBody>
          <a:bodyPr/>
          <a:lstStyle/>
          <a:p>
            <a:r>
              <a:rPr lang="en-US"/>
              <a:t>https://openstax.org/details/books/calculus-volume-1</a:t>
            </a:r>
          </a:p>
        </p:txBody>
      </p:sp>
      <p:sp>
        <p:nvSpPr>
          <p:cNvPr id="3" name="TextBox 2">
            <a:extLst>
              <a:ext uri="{FF2B5EF4-FFF2-40B4-BE49-F238E27FC236}">
                <a16:creationId xmlns:a16="http://schemas.microsoft.com/office/drawing/2014/main" id="{CB634E40-F64D-F082-58E5-AB5FA30BE8C8}"/>
              </a:ext>
            </a:extLst>
          </p:cNvPr>
          <p:cNvSpPr txBox="1"/>
          <p:nvPr/>
        </p:nvSpPr>
        <p:spPr>
          <a:xfrm>
            <a:off x="1162877" y="720566"/>
            <a:ext cx="8538748" cy="5293757"/>
          </a:xfrm>
          <a:prstGeom prst="rect">
            <a:avLst/>
          </a:prstGeom>
          <a:noFill/>
        </p:spPr>
        <p:txBody>
          <a:bodyPr wrap="none" rtlCol="0">
            <a:spAutoFit/>
          </a:bodyPr>
          <a:lstStyle/>
          <a:p>
            <a:r>
              <a:rPr lang="en-US" sz="4000" b="1" i="0" dirty="0">
                <a:solidFill>
                  <a:srgbClr val="333333"/>
                </a:solidFill>
                <a:effectLst/>
                <a:latin typeface="Neue Helvetica W01"/>
              </a:rPr>
              <a:t>Center of Mass</a:t>
            </a:r>
          </a:p>
          <a:p>
            <a:endParaRPr lang="en-US" sz="4000" b="1" dirty="0">
              <a:solidFill>
                <a:srgbClr val="333333"/>
              </a:solidFill>
              <a:latin typeface="Neue Helvetica W01"/>
            </a:endParaRPr>
          </a:p>
          <a:p>
            <a:r>
              <a:rPr lang="en-US" sz="2400" i="0" dirty="0">
                <a:solidFill>
                  <a:srgbClr val="333333"/>
                </a:solidFill>
                <a:effectLst/>
                <a:latin typeface="Neue Helvetica W01"/>
              </a:rPr>
              <a:t>balancing point, also called </a:t>
            </a:r>
            <a:r>
              <a:rPr lang="en-US" sz="2400" b="1" i="0" dirty="0">
                <a:solidFill>
                  <a:srgbClr val="333333"/>
                </a:solidFill>
                <a:effectLst/>
                <a:latin typeface="Neue Helvetica W01"/>
              </a:rPr>
              <a:t>centroid</a:t>
            </a:r>
            <a:r>
              <a:rPr lang="en-US" sz="2400" i="0" dirty="0">
                <a:solidFill>
                  <a:srgbClr val="333333"/>
                </a:solidFill>
                <a:effectLst/>
                <a:latin typeface="Neue Helvetica W01"/>
              </a:rPr>
              <a:t> when the density is a constant</a:t>
            </a:r>
          </a:p>
          <a:p>
            <a:endParaRPr lang="en-US" sz="2400" dirty="0">
              <a:solidFill>
                <a:srgbClr val="333333"/>
              </a:solidFill>
              <a:latin typeface="Neue Helvetica W01"/>
            </a:endParaRPr>
          </a:p>
          <a:p>
            <a:endParaRPr lang="en-US" sz="2400" i="0" dirty="0">
              <a:solidFill>
                <a:srgbClr val="333333"/>
              </a:solidFill>
              <a:effectLst/>
              <a:latin typeface="Neue Helvetica W01"/>
            </a:endParaRPr>
          </a:p>
          <a:p>
            <a:r>
              <a:rPr lang="en-US" sz="2400" dirty="0">
                <a:solidFill>
                  <a:srgbClr val="333333"/>
                </a:solidFill>
                <a:latin typeface="Neue Helvetica W01"/>
              </a:rPr>
              <a:t>Cases: 	1. Objects along a line</a:t>
            </a:r>
          </a:p>
          <a:p>
            <a:r>
              <a:rPr lang="en-US" sz="2400" i="0" dirty="0">
                <a:solidFill>
                  <a:srgbClr val="333333"/>
                </a:solidFill>
                <a:effectLst/>
                <a:latin typeface="Neue Helvetica W01"/>
              </a:rPr>
              <a:t>	2. O</a:t>
            </a:r>
            <a:r>
              <a:rPr lang="en-US" sz="2400" dirty="0">
                <a:solidFill>
                  <a:srgbClr val="333333"/>
                </a:solidFill>
                <a:latin typeface="Neue Helvetica W01"/>
              </a:rPr>
              <a:t>bjects in a plane</a:t>
            </a:r>
          </a:p>
          <a:p>
            <a:r>
              <a:rPr lang="en-US" sz="2400" i="0" dirty="0">
                <a:solidFill>
                  <a:srgbClr val="333333"/>
                </a:solidFill>
                <a:effectLst/>
                <a:latin typeface="Neue Helvetica W01"/>
              </a:rPr>
              <a:t>	3. Regions in the plane or also called thin plates</a:t>
            </a:r>
          </a:p>
          <a:p>
            <a:endParaRPr lang="en-US" sz="2400" dirty="0">
              <a:solidFill>
                <a:srgbClr val="333333"/>
              </a:solidFill>
              <a:latin typeface="Neue Helvetica W01"/>
            </a:endParaRPr>
          </a:p>
          <a:p>
            <a:r>
              <a:rPr lang="en-US" sz="2400" i="0" dirty="0">
                <a:solidFill>
                  <a:srgbClr val="333333"/>
                </a:solidFill>
                <a:effectLst/>
                <a:latin typeface="Neue Helvetica W01"/>
              </a:rPr>
              <a:t>Symmetry</a:t>
            </a:r>
          </a:p>
          <a:p>
            <a:endParaRPr lang="en-US" sz="2400" dirty="0">
              <a:solidFill>
                <a:srgbClr val="333333"/>
              </a:solidFill>
              <a:latin typeface="Neue Helvetica W01"/>
            </a:endParaRPr>
          </a:p>
          <a:p>
            <a:r>
              <a:rPr lang="en-US" sz="2400" i="0" dirty="0">
                <a:solidFill>
                  <a:srgbClr val="333333"/>
                </a:solidFill>
                <a:effectLst/>
                <a:latin typeface="Neue Helvetica W01"/>
              </a:rPr>
              <a:t>Theorem of Pappus for Volume</a:t>
            </a:r>
          </a:p>
          <a:p>
            <a:endParaRPr lang="en-US" dirty="0"/>
          </a:p>
        </p:txBody>
      </p:sp>
    </p:spTree>
    <p:extLst>
      <p:ext uri="{BB962C8B-B14F-4D97-AF65-F5344CB8AC3E}">
        <p14:creationId xmlns:p14="http://schemas.microsoft.com/office/powerpoint/2010/main" val="97492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7FB01-A0DD-4046-F7AD-40A2A94B15C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9DE5BA3-5BB5-E33A-1C08-7BA91C5B8DE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99C9983-1115-9792-A2A3-B3BFA75F09FE}"/>
              </a:ext>
            </a:extLst>
          </p:cNvPr>
          <p:cNvPicPr>
            <a:picLocks noChangeAspect="1"/>
          </p:cNvPicPr>
          <p:nvPr/>
        </p:nvPicPr>
        <p:blipFill>
          <a:blip r:embed="rId2"/>
          <a:stretch>
            <a:fillRect/>
          </a:stretch>
        </p:blipFill>
        <p:spPr>
          <a:xfrm>
            <a:off x="2905125" y="1247775"/>
            <a:ext cx="6381750" cy="4362450"/>
          </a:xfrm>
          <a:prstGeom prst="rect">
            <a:avLst/>
          </a:prstGeom>
        </p:spPr>
      </p:pic>
      <p:sp>
        <p:nvSpPr>
          <p:cNvPr id="7" name="TextBox 6">
            <a:extLst>
              <a:ext uri="{FF2B5EF4-FFF2-40B4-BE49-F238E27FC236}">
                <a16:creationId xmlns:a16="http://schemas.microsoft.com/office/drawing/2014/main" id="{7C814473-465D-74DF-850F-CB7B9E9248EF}"/>
              </a:ext>
            </a:extLst>
          </p:cNvPr>
          <p:cNvSpPr txBox="1"/>
          <p:nvPr/>
        </p:nvSpPr>
        <p:spPr>
          <a:xfrm>
            <a:off x="911915" y="690047"/>
            <a:ext cx="6097656" cy="461665"/>
          </a:xfrm>
          <a:prstGeom prst="rect">
            <a:avLst/>
          </a:prstGeom>
          <a:noFill/>
        </p:spPr>
        <p:txBody>
          <a:bodyPr wrap="square">
            <a:spAutoFit/>
          </a:bodyPr>
          <a:lstStyle/>
          <a:p>
            <a:r>
              <a:rPr lang="en-US" sz="2400" dirty="0">
                <a:solidFill>
                  <a:srgbClr val="333333"/>
                </a:solidFill>
                <a:latin typeface="Neue Helvetica W01"/>
              </a:rPr>
              <a:t>Case 1. Objects along a line</a:t>
            </a:r>
          </a:p>
        </p:txBody>
      </p:sp>
    </p:spTree>
    <p:extLst>
      <p:ext uri="{BB962C8B-B14F-4D97-AF65-F5344CB8AC3E}">
        <p14:creationId xmlns:p14="http://schemas.microsoft.com/office/powerpoint/2010/main" val="90965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3304C7-C21B-0CAD-CAAF-837989F6AA84}"/>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31C071DF-62BC-0C43-5E06-1D1E22A54400}"/>
              </a:ext>
            </a:extLst>
          </p:cNvPr>
          <p:cNvPicPr>
            <a:picLocks noChangeAspect="1"/>
          </p:cNvPicPr>
          <p:nvPr/>
        </p:nvPicPr>
        <p:blipFill>
          <a:blip r:embed="rId2"/>
          <a:stretch>
            <a:fillRect/>
          </a:stretch>
        </p:blipFill>
        <p:spPr>
          <a:xfrm>
            <a:off x="584960" y="518215"/>
            <a:ext cx="10506075" cy="2876550"/>
          </a:xfrm>
          <a:prstGeom prst="rect">
            <a:avLst/>
          </a:prstGeom>
        </p:spPr>
      </p:pic>
      <p:pic>
        <p:nvPicPr>
          <p:cNvPr id="8" name="Picture 7">
            <a:extLst>
              <a:ext uri="{FF2B5EF4-FFF2-40B4-BE49-F238E27FC236}">
                <a16:creationId xmlns:a16="http://schemas.microsoft.com/office/drawing/2014/main" id="{C07856AD-DFBB-74F9-BC9E-BDE606F45702}"/>
              </a:ext>
            </a:extLst>
          </p:cNvPr>
          <p:cNvPicPr>
            <a:picLocks noChangeAspect="1"/>
          </p:cNvPicPr>
          <p:nvPr/>
        </p:nvPicPr>
        <p:blipFill>
          <a:blip r:embed="rId3"/>
          <a:stretch>
            <a:fillRect/>
          </a:stretch>
        </p:blipFill>
        <p:spPr>
          <a:xfrm>
            <a:off x="584959" y="3394765"/>
            <a:ext cx="10506075" cy="2597420"/>
          </a:xfrm>
          <a:prstGeom prst="rect">
            <a:avLst/>
          </a:prstGeom>
        </p:spPr>
      </p:pic>
      <p:pic>
        <p:nvPicPr>
          <p:cNvPr id="10" name="Picture 9">
            <a:extLst>
              <a:ext uri="{FF2B5EF4-FFF2-40B4-BE49-F238E27FC236}">
                <a16:creationId xmlns:a16="http://schemas.microsoft.com/office/drawing/2014/main" id="{5A30837F-4B70-16E2-DA86-1E5F5E2EFC96}"/>
              </a:ext>
            </a:extLst>
          </p:cNvPr>
          <p:cNvPicPr>
            <a:picLocks noChangeAspect="1"/>
          </p:cNvPicPr>
          <p:nvPr/>
        </p:nvPicPr>
        <p:blipFill>
          <a:blip r:embed="rId4"/>
          <a:stretch>
            <a:fillRect/>
          </a:stretch>
        </p:blipFill>
        <p:spPr>
          <a:xfrm>
            <a:off x="3966955" y="2763148"/>
            <a:ext cx="2162175" cy="1400175"/>
          </a:xfrm>
          <a:prstGeom prst="rect">
            <a:avLst/>
          </a:prstGeom>
        </p:spPr>
      </p:pic>
      <p:pic>
        <p:nvPicPr>
          <p:cNvPr id="12" name="Picture 11">
            <a:extLst>
              <a:ext uri="{FF2B5EF4-FFF2-40B4-BE49-F238E27FC236}">
                <a16:creationId xmlns:a16="http://schemas.microsoft.com/office/drawing/2014/main" id="{E19AEB98-F1FA-E4B2-A10A-DDD20B918811}"/>
              </a:ext>
            </a:extLst>
          </p:cNvPr>
          <p:cNvPicPr>
            <a:picLocks noChangeAspect="1"/>
          </p:cNvPicPr>
          <p:nvPr/>
        </p:nvPicPr>
        <p:blipFill>
          <a:blip r:embed="rId5"/>
          <a:stretch>
            <a:fillRect/>
          </a:stretch>
        </p:blipFill>
        <p:spPr>
          <a:xfrm>
            <a:off x="872522" y="4430023"/>
            <a:ext cx="8029575" cy="1209675"/>
          </a:xfrm>
          <a:prstGeom prst="rect">
            <a:avLst/>
          </a:prstGeom>
        </p:spPr>
      </p:pic>
    </p:spTree>
    <p:extLst>
      <p:ext uri="{BB962C8B-B14F-4D97-AF65-F5344CB8AC3E}">
        <p14:creationId xmlns:p14="http://schemas.microsoft.com/office/powerpoint/2010/main" val="125311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3">
            <a:alphaModFix amt="50000"/>
          </a:blip>
          <a:srcRect t="15709" r="-1" b="-1"/>
          <a:stretch/>
        </p:blipFill>
        <p:spPr>
          <a:xfrm>
            <a:off x="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745684" y="1638168"/>
            <a:ext cx="9144000" cy="3063240"/>
          </a:xfrm>
        </p:spPr>
        <p:txBody>
          <a:bodyPr>
            <a:normAutofit/>
          </a:bodyPr>
          <a:lstStyle/>
          <a:p>
            <a:r>
              <a:rPr lang="en-US" sz="7200" dirty="0"/>
              <a:t>Physical applications</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dirty="0"/>
              <a:t>Section 2.5</a:t>
            </a:r>
          </a:p>
        </p:txBody>
      </p:sp>
      <p:sp>
        <p:nvSpPr>
          <p:cNvPr id="4" name="Footer Placeholder 3">
            <a:extLst>
              <a:ext uri="{FF2B5EF4-FFF2-40B4-BE49-F238E27FC236}">
                <a16:creationId xmlns:a16="http://schemas.microsoft.com/office/drawing/2014/main" id="{8F9E413D-3561-43AD-7841-6668991F8CC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09319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68362A-AA70-863F-6020-E272A84AB47E}"/>
              </a:ext>
            </a:extLst>
          </p:cNvPr>
          <p:cNvSpPr>
            <a:spLocks noGrp="1"/>
          </p:cNvSpPr>
          <p:nvPr>
            <p:ph type="ftr" sz="quarter" idx="11"/>
          </p:nvPr>
        </p:nvSpPr>
        <p:spPr/>
        <p:txBody>
          <a:bodyPr/>
          <a:lstStyle/>
          <a:p>
            <a:r>
              <a:rPr lang="en-US"/>
              <a:t>https://openstax.org/details/books/calculus-volume-1</a:t>
            </a:r>
          </a:p>
        </p:txBody>
      </p:sp>
      <p:sp>
        <p:nvSpPr>
          <p:cNvPr id="4" name="TextBox 3">
            <a:extLst>
              <a:ext uri="{FF2B5EF4-FFF2-40B4-BE49-F238E27FC236}">
                <a16:creationId xmlns:a16="http://schemas.microsoft.com/office/drawing/2014/main" id="{BDCA2DE7-BD23-FB6C-B527-7EB48AEB21EC}"/>
              </a:ext>
            </a:extLst>
          </p:cNvPr>
          <p:cNvSpPr txBox="1"/>
          <p:nvPr/>
        </p:nvSpPr>
        <p:spPr>
          <a:xfrm>
            <a:off x="703194" y="620404"/>
            <a:ext cx="6097656" cy="461665"/>
          </a:xfrm>
          <a:prstGeom prst="rect">
            <a:avLst/>
          </a:prstGeom>
          <a:noFill/>
        </p:spPr>
        <p:txBody>
          <a:bodyPr wrap="square">
            <a:spAutoFit/>
          </a:bodyPr>
          <a:lstStyle/>
          <a:p>
            <a:r>
              <a:rPr lang="en-US" sz="2400" i="0" dirty="0">
                <a:solidFill>
                  <a:srgbClr val="333333"/>
                </a:solidFill>
                <a:effectLst/>
                <a:latin typeface="Neue Helvetica W01"/>
              </a:rPr>
              <a:t>Case 2. Finite number of </a:t>
            </a:r>
            <a:r>
              <a:rPr lang="en-US" sz="2400" dirty="0">
                <a:solidFill>
                  <a:srgbClr val="333333"/>
                </a:solidFill>
                <a:latin typeface="Neue Helvetica W01"/>
              </a:rPr>
              <a:t>objects in the plane</a:t>
            </a:r>
          </a:p>
        </p:txBody>
      </p:sp>
      <p:pic>
        <p:nvPicPr>
          <p:cNvPr id="6" name="Picture 5">
            <a:extLst>
              <a:ext uri="{FF2B5EF4-FFF2-40B4-BE49-F238E27FC236}">
                <a16:creationId xmlns:a16="http://schemas.microsoft.com/office/drawing/2014/main" id="{6473A31B-9221-8E01-6299-7B39D31FC65E}"/>
              </a:ext>
            </a:extLst>
          </p:cNvPr>
          <p:cNvPicPr>
            <a:picLocks noChangeAspect="1"/>
          </p:cNvPicPr>
          <p:nvPr/>
        </p:nvPicPr>
        <p:blipFill>
          <a:blip r:embed="rId2"/>
          <a:stretch>
            <a:fillRect/>
          </a:stretch>
        </p:blipFill>
        <p:spPr>
          <a:xfrm>
            <a:off x="1509712" y="1290907"/>
            <a:ext cx="8748385" cy="4764272"/>
          </a:xfrm>
          <a:prstGeom prst="rect">
            <a:avLst/>
          </a:prstGeom>
        </p:spPr>
      </p:pic>
    </p:spTree>
    <p:extLst>
      <p:ext uri="{BB962C8B-B14F-4D97-AF65-F5344CB8AC3E}">
        <p14:creationId xmlns:p14="http://schemas.microsoft.com/office/powerpoint/2010/main" val="297415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38F62-857B-213C-F877-FB839EBF69B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F4B83C-3838-8284-E6DC-77FF4D302F9B}"/>
              </a:ext>
            </a:extLst>
          </p:cNvPr>
          <p:cNvSpPr>
            <a:spLocks noGrp="1"/>
          </p:cNvSpPr>
          <p:nvPr>
            <p:ph type="ftr" sz="quarter" idx="11"/>
          </p:nvPr>
        </p:nvSpPr>
        <p:spPr/>
        <p:txBody>
          <a:bodyPr/>
          <a:lstStyle/>
          <a:p>
            <a:r>
              <a:rPr lang="en-US"/>
              <a:t>https://openstax.org/details/books/calculus-volume-1</a:t>
            </a:r>
          </a:p>
        </p:txBody>
      </p:sp>
      <p:pic>
        <p:nvPicPr>
          <p:cNvPr id="33" name="Picture 32">
            <a:extLst>
              <a:ext uri="{FF2B5EF4-FFF2-40B4-BE49-F238E27FC236}">
                <a16:creationId xmlns:a16="http://schemas.microsoft.com/office/drawing/2014/main" id="{209F065F-BF2B-0350-0FF9-66ED812881E2}"/>
              </a:ext>
            </a:extLst>
          </p:cNvPr>
          <p:cNvPicPr>
            <a:picLocks noChangeAspect="1"/>
          </p:cNvPicPr>
          <p:nvPr/>
        </p:nvPicPr>
        <p:blipFill>
          <a:blip r:embed="rId2"/>
          <a:stretch>
            <a:fillRect/>
          </a:stretch>
        </p:blipFill>
        <p:spPr>
          <a:xfrm>
            <a:off x="923925" y="481012"/>
            <a:ext cx="10344150" cy="5895975"/>
          </a:xfrm>
          <a:prstGeom prst="rect">
            <a:avLst/>
          </a:prstGeom>
        </p:spPr>
      </p:pic>
      <p:pic>
        <p:nvPicPr>
          <p:cNvPr id="39" name="Picture 38">
            <a:extLst>
              <a:ext uri="{FF2B5EF4-FFF2-40B4-BE49-F238E27FC236}">
                <a16:creationId xmlns:a16="http://schemas.microsoft.com/office/drawing/2014/main" id="{33119AC0-84FB-A107-F53D-C89EF6512A7E}"/>
              </a:ext>
            </a:extLst>
          </p:cNvPr>
          <p:cNvPicPr>
            <a:picLocks noChangeAspect="1"/>
          </p:cNvPicPr>
          <p:nvPr/>
        </p:nvPicPr>
        <p:blipFill>
          <a:blip r:embed="rId3"/>
          <a:stretch>
            <a:fillRect/>
          </a:stretch>
        </p:blipFill>
        <p:spPr>
          <a:xfrm>
            <a:off x="9341562" y="3429000"/>
            <a:ext cx="2295525" cy="685307"/>
          </a:xfrm>
          <a:prstGeom prst="rect">
            <a:avLst/>
          </a:prstGeom>
        </p:spPr>
      </p:pic>
      <p:pic>
        <p:nvPicPr>
          <p:cNvPr id="217" name="Picture 216">
            <a:extLst>
              <a:ext uri="{FF2B5EF4-FFF2-40B4-BE49-F238E27FC236}">
                <a16:creationId xmlns:a16="http://schemas.microsoft.com/office/drawing/2014/main" id="{A9BC04E1-64E8-02B6-ED0A-3AADE838787D}"/>
              </a:ext>
            </a:extLst>
          </p:cNvPr>
          <p:cNvPicPr>
            <a:picLocks noChangeAspect="1"/>
          </p:cNvPicPr>
          <p:nvPr/>
        </p:nvPicPr>
        <p:blipFill>
          <a:blip r:embed="rId3"/>
          <a:stretch>
            <a:fillRect/>
          </a:stretch>
        </p:blipFill>
        <p:spPr>
          <a:xfrm>
            <a:off x="923925" y="4215141"/>
            <a:ext cx="10238061" cy="466725"/>
          </a:xfrm>
          <a:prstGeom prst="rect">
            <a:avLst/>
          </a:prstGeom>
        </p:spPr>
      </p:pic>
      <p:pic>
        <p:nvPicPr>
          <p:cNvPr id="219" name="Picture 218">
            <a:extLst>
              <a:ext uri="{FF2B5EF4-FFF2-40B4-BE49-F238E27FC236}">
                <a16:creationId xmlns:a16="http://schemas.microsoft.com/office/drawing/2014/main" id="{4B4BBBAD-A371-78A1-907B-C0C1A08DB636}"/>
              </a:ext>
            </a:extLst>
          </p:cNvPr>
          <p:cNvPicPr>
            <a:picLocks noChangeAspect="1"/>
          </p:cNvPicPr>
          <p:nvPr/>
        </p:nvPicPr>
        <p:blipFill>
          <a:blip r:embed="rId3"/>
          <a:stretch>
            <a:fillRect/>
          </a:stretch>
        </p:blipFill>
        <p:spPr>
          <a:xfrm>
            <a:off x="9246968" y="5077482"/>
            <a:ext cx="2295525" cy="685307"/>
          </a:xfrm>
          <a:prstGeom prst="rect">
            <a:avLst/>
          </a:prstGeom>
        </p:spPr>
      </p:pic>
      <p:pic>
        <p:nvPicPr>
          <p:cNvPr id="221" name="Picture 220">
            <a:extLst>
              <a:ext uri="{FF2B5EF4-FFF2-40B4-BE49-F238E27FC236}">
                <a16:creationId xmlns:a16="http://schemas.microsoft.com/office/drawing/2014/main" id="{EE47A769-48D7-4C33-C6CD-18B19901C55C}"/>
              </a:ext>
            </a:extLst>
          </p:cNvPr>
          <p:cNvPicPr>
            <a:picLocks noChangeAspect="1"/>
          </p:cNvPicPr>
          <p:nvPr/>
        </p:nvPicPr>
        <p:blipFill>
          <a:blip r:embed="rId3"/>
          <a:stretch>
            <a:fillRect/>
          </a:stretch>
        </p:blipFill>
        <p:spPr>
          <a:xfrm>
            <a:off x="1038388" y="5910262"/>
            <a:ext cx="10007984" cy="466725"/>
          </a:xfrm>
          <a:prstGeom prst="rect">
            <a:avLst/>
          </a:prstGeom>
        </p:spPr>
      </p:pic>
    </p:spTree>
    <p:extLst>
      <p:ext uri="{BB962C8B-B14F-4D97-AF65-F5344CB8AC3E}">
        <p14:creationId xmlns:p14="http://schemas.microsoft.com/office/powerpoint/2010/main" val="2319499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712241DF-F707-28F0-E6A2-DC536443132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895AF8-94C0-FC41-F0A2-9494776CCCF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75BDA854-5DC1-E352-982B-E0B86968944E}"/>
              </a:ext>
            </a:extLst>
          </p:cNvPr>
          <p:cNvPicPr>
            <a:picLocks noChangeAspect="1"/>
          </p:cNvPicPr>
          <p:nvPr/>
        </p:nvPicPr>
        <p:blipFill>
          <a:blip r:embed="rId2"/>
          <a:stretch>
            <a:fillRect/>
          </a:stretch>
        </p:blipFill>
        <p:spPr>
          <a:xfrm>
            <a:off x="100612" y="136525"/>
            <a:ext cx="10353675" cy="4086225"/>
          </a:xfrm>
          <a:prstGeom prst="rect">
            <a:avLst/>
          </a:prstGeom>
        </p:spPr>
      </p:pic>
    </p:spTree>
    <p:extLst>
      <p:ext uri="{BB962C8B-B14F-4D97-AF65-F5344CB8AC3E}">
        <p14:creationId xmlns:p14="http://schemas.microsoft.com/office/powerpoint/2010/main" val="1277970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FA0FBC-1A33-A1B1-0200-9B232C63999A}"/>
              </a:ext>
            </a:extLst>
          </p:cNvPr>
          <p:cNvSpPr>
            <a:spLocks noGrp="1"/>
          </p:cNvSpPr>
          <p:nvPr>
            <p:ph type="ftr" sz="quarter" idx="11"/>
          </p:nvPr>
        </p:nvSpPr>
        <p:spPr/>
        <p:txBody>
          <a:bodyPr/>
          <a:lstStyle/>
          <a:p>
            <a:r>
              <a:rPr lang="en-US"/>
              <a:t>https://openstax.org/details/books/calculus-volume-1</a:t>
            </a:r>
          </a:p>
        </p:txBody>
      </p:sp>
      <p:sp>
        <p:nvSpPr>
          <p:cNvPr id="4" name="TextBox 3">
            <a:extLst>
              <a:ext uri="{FF2B5EF4-FFF2-40B4-BE49-F238E27FC236}">
                <a16:creationId xmlns:a16="http://schemas.microsoft.com/office/drawing/2014/main" id="{E5863DF2-8C52-127A-D1AF-FFAA30E31C18}"/>
              </a:ext>
            </a:extLst>
          </p:cNvPr>
          <p:cNvSpPr txBox="1"/>
          <p:nvPr/>
        </p:nvSpPr>
        <p:spPr>
          <a:xfrm>
            <a:off x="752888" y="580647"/>
            <a:ext cx="10104298" cy="1661993"/>
          </a:xfrm>
          <a:prstGeom prst="rect">
            <a:avLst/>
          </a:prstGeom>
          <a:noFill/>
        </p:spPr>
        <p:txBody>
          <a:bodyPr wrap="square">
            <a:spAutoFit/>
          </a:bodyPr>
          <a:lstStyle/>
          <a:p>
            <a:r>
              <a:rPr lang="en-US" sz="2400" i="0" dirty="0">
                <a:solidFill>
                  <a:srgbClr val="333333"/>
                </a:solidFill>
                <a:effectLst/>
                <a:latin typeface="Neue Helvetica W01"/>
              </a:rPr>
              <a:t>Case 3. Regions in the plane or also called </a:t>
            </a:r>
            <a:r>
              <a:rPr lang="en-US" sz="2400" b="1" i="0" dirty="0">
                <a:solidFill>
                  <a:srgbClr val="333333"/>
                </a:solidFill>
                <a:effectLst/>
                <a:latin typeface="Neue Helvetica W01"/>
              </a:rPr>
              <a:t>thin plates</a:t>
            </a:r>
          </a:p>
          <a:p>
            <a:endParaRPr lang="en-US" sz="2400" dirty="0">
              <a:solidFill>
                <a:srgbClr val="333333"/>
              </a:solidFill>
              <a:latin typeface="Neue Helvetica W01"/>
            </a:endParaRPr>
          </a:p>
          <a:p>
            <a:r>
              <a:rPr lang="en-US" i="0" dirty="0">
                <a:solidFill>
                  <a:srgbClr val="333333"/>
                </a:solidFill>
                <a:effectLst/>
                <a:latin typeface="Neue Helvetica W01"/>
              </a:rPr>
              <a:t>The mass of the system is distributed uniformly across a thin sheet or plate; in other words, the density is a constant at any point in the region. We call the thin plate of constant density a </a:t>
            </a:r>
            <a:r>
              <a:rPr lang="en-US" b="1" i="0" dirty="0">
                <a:solidFill>
                  <a:srgbClr val="333333"/>
                </a:solidFill>
                <a:effectLst/>
                <a:latin typeface="Neue Helvetica W01"/>
              </a:rPr>
              <a:t>lamina</a:t>
            </a:r>
            <a:r>
              <a:rPr lang="en-US" i="0" dirty="0">
                <a:solidFill>
                  <a:srgbClr val="333333"/>
                </a:solidFill>
                <a:effectLst/>
                <a:latin typeface="Neue Helvetica W01"/>
              </a:rPr>
              <a:t>, and the center of mass is called a</a:t>
            </a:r>
            <a:r>
              <a:rPr lang="en-US" b="1" i="0" dirty="0">
                <a:solidFill>
                  <a:srgbClr val="333333"/>
                </a:solidFill>
                <a:effectLst/>
                <a:latin typeface="Neue Helvetica W01"/>
              </a:rPr>
              <a:t> centroid</a:t>
            </a:r>
            <a:r>
              <a:rPr lang="en-US" i="0" dirty="0">
                <a:solidFill>
                  <a:srgbClr val="333333"/>
                </a:solidFill>
                <a:effectLst/>
                <a:latin typeface="Neue Helvetica W01"/>
              </a:rPr>
              <a:t>.</a:t>
            </a:r>
          </a:p>
        </p:txBody>
      </p:sp>
      <p:pic>
        <p:nvPicPr>
          <p:cNvPr id="5" name="Picture 4">
            <a:extLst>
              <a:ext uri="{FF2B5EF4-FFF2-40B4-BE49-F238E27FC236}">
                <a16:creationId xmlns:a16="http://schemas.microsoft.com/office/drawing/2014/main" id="{99951C6C-156A-5D20-9BC2-9AB40D781307}"/>
              </a:ext>
            </a:extLst>
          </p:cNvPr>
          <p:cNvPicPr>
            <a:picLocks noChangeAspect="1"/>
          </p:cNvPicPr>
          <p:nvPr/>
        </p:nvPicPr>
        <p:blipFill>
          <a:blip r:embed="rId2"/>
          <a:stretch>
            <a:fillRect/>
          </a:stretch>
        </p:blipFill>
        <p:spPr>
          <a:xfrm>
            <a:off x="3504749" y="2415001"/>
            <a:ext cx="4600575" cy="2962275"/>
          </a:xfrm>
          <a:prstGeom prst="rect">
            <a:avLst/>
          </a:prstGeom>
        </p:spPr>
      </p:pic>
    </p:spTree>
    <p:extLst>
      <p:ext uri="{BB962C8B-B14F-4D97-AF65-F5344CB8AC3E}">
        <p14:creationId xmlns:p14="http://schemas.microsoft.com/office/powerpoint/2010/main" val="120391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4CD699-0615-99B0-E213-BC52E8C6BBC7}"/>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A7F8412D-2100-190B-619E-B302CB454DD7}"/>
              </a:ext>
            </a:extLst>
          </p:cNvPr>
          <p:cNvPicPr>
            <a:picLocks noChangeAspect="1"/>
          </p:cNvPicPr>
          <p:nvPr/>
        </p:nvPicPr>
        <p:blipFill>
          <a:blip r:embed="rId2"/>
          <a:stretch>
            <a:fillRect/>
          </a:stretch>
        </p:blipFill>
        <p:spPr>
          <a:xfrm>
            <a:off x="1457533" y="136525"/>
            <a:ext cx="8252998" cy="4670099"/>
          </a:xfrm>
          <a:prstGeom prst="rect">
            <a:avLst/>
          </a:prstGeom>
        </p:spPr>
      </p:pic>
      <p:pic>
        <p:nvPicPr>
          <p:cNvPr id="6" name="Picture 5">
            <a:extLst>
              <a:ext uri="{FF2B5EF4-FFF2-40B4-BE49-F238E27FC236}">
                <a16:creationId xmlns:a16="http://schemas.microsoft.com/office/drawing/2014/main" id="{851E087E-D055-527A-17A2-CFC5C75CDF8F}"/>
              </a:ext>
            </a:extLst>
          </p:cNvPr>
          <p:cNvPicPr>
            <a:picLocks noChangeAspect="1"/>
          </p:cNvPicPr>
          <p:nvPr/>
        </p:nvPicPr>
        <p:blipFill>
          <a:blip r:embed="rId3"/>
          <a:stretch>
            <a:fillRect/>
          </a:stretch>
        </p:blipFill>
        <p:spPr>
          <a:xfrm>
            <a:off x="1443789" y="4806624"/>
            <a:ext cx="8266742" cy="977951"/>
          </a:xfrm>
          <a:prstGeom prst="rect">
            <a:avLst/>
          </a:prstGeom>
        </p:spPr>
      </p:pic>
      <p:pic>
        <p:nvPicPr>
          <p:cNvPr id="10" name="Picture 9">
            <a:extLst>
              <a:ext uri="{FF2B5EF4-FFF2-40B4-BE49-F238E27FC236}">
                <a16:creationId xmlns:a16="http://schemas.microsoft.com/office/drawing/2014/main" id="{9708AD54-DEC0-9EC3-52DC-2073E618134E}"/>
              </a:ext>
            </a:extLst>
          </p:cNvPr>
          <p:cNvPicPr>
            <a:picLocks noChangeAspect="1"/>
          </p:cNvPicPr>
          <p:nvPr/>
        </p:nvPicPr>
        <p:blipFill>
          <a:blip r:embed="rId4"/>
          <a:stretch>
            <a:fillRect/>
          </a:stretch>
        </p:blipFill>
        <p:spPr>
          <a:xfrm>
            <a:off x="2005340" y="3313386"/>
            <a:ext cx="7401419" cy="381000"/>
          </a:xfrm>
          <a:prstGeom prst="rect">
            <a:avLst/>
          </a:prstGeom>
        </p:spPr>
      </p:pic>
      <p:pic>
        <p:nvPicPr>
          <p:cNvPr id="12" name="Picture 11">
            <a:extLst>
              <a:ext uri="{FF2B5EF4-FFF2-40B4-BE49-F238E27FC236}">
                <a16:creationId xmlns:a16="http://schemas.microsoft.com/office/drawing/2014/main" id="{1FE705A8-11FF-0EF5-2329-760373CEA0B0}"/>
              </a:ext>
            </a:extLst>
          </p:cNvPr>
          <p:cNvPicPr>
            <a:picLocks noChangeAspect="1"/>
          </p:cNvPicPr>
          <p:nvPr/>
        </p:nvPicPr>
        <p:blipFill>
          <a:blip r:embed="rId4"/>
          <a:stretch>
            <a:fillRect/>
          </a:stretch>
        </p:blipFill>
        <p:spPr>
          <a:xfrm>
            <a:off x="9048543" y="2627586"/>
            <a:ext cx="526382" cy="3026980"/>
          </a:xfrm>
          <a:prstGeom prst="rect">
            <a:avLst/>
          </a:prstGeom>
        </p:spPr>
      </p:pic>
    </p:spTree>
    <p:extLst>
      <p:ext uri="{BB962C8B-B14F-4D97-AF65-F5344CB8AC3E}">
        <p14:creationId xmlns:p14="http://schemas.microsoft.com/office/powerpoint/2010/main" val="108673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E867B960-B7D5-A21D-4D86-29E33740123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1884F5-F0E6-1574-35B5-A231AA2C4AD3}"/>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34C2D99E-FBC7-1DF4-D04C-1D2C291A7D62}"/>
              </a:ext>
            </a:extLst>
          </p:cNvPr>
          <p:cNvPicPr>
            <a:picLocks noChangeAspect="1"/>
          </p:cNvPicPr>
          <p:nvPr/>
        </p:nvPicPr>
        <p:blipFill>
          <a:blip r:embed="rId2"/>
          <a:stretch>
            <a:fillRect/>
          </a:stretch>
        </p:blipFill>
        <p:spPr>
          <a:xfrm>
            <a:off x="188364" y="136525"/>
            <a:ext cx="9291967" cy="1956649"/>
          </a:xfrm>
          <a:prstGeom prst="rect">
            <a:avLst/>
          </a:prstGeom>
        </p:spPr>
      </p:pic>
      <p:pic>
        <p:nvPicPr>
          <p:cNvPr id="6" name="Picture 5">
            <a:extLst>
              <a:ext uri="{FF2B5EF4-FFF2-40B4-BE49-F238E27FC236}">
                <a16:creationId xmlns:a16="http://schemas.microsoft.com/office/drawing/2014/main" id="{103B3B76-168C-355D-1EC7-968BC65B10A9}"/>
              </a:ext>
            </a:extLst>
          </p:cNvPr>
          <p:cNvPicPr>
            <a:picLocks noChangeAspect="1"/>
          </p:cNvPicPr>
          <p:nvPr/>
        </p:nvPicPr>
        <p:blipFill>
          <a:blip r:embed="rId3"/>
          <a:stretch>
            <a:fillRect/>
          </a:stretch>
        </p:blipFill>
        <p:spPr>
          <a:xfrm>
            <a:off x="377059" y="2264979"/>
            <a:ext cx="2467723" cy="2328041"/>
          </a:xfrm>
          <a:prstGeom prst="rect">
            <a:avLst/>
          </a:prstGeom>
        </p:spPr>
      </p:pic>
      <p:pic>
        <p:nvPicPr>
          <p:cNvPr id="8" name="Picture 7">
            <a:extLst>
              <a:ext uri="{FF2B5EF4-FFF2-40B4-BE49-F238E27FC236}">
                <a16:creationId xmlns:a16="http://schemas.microsoft.com/office/drawing/2014/main" id="{8F9D41F8-E55D-59A5-FEB8-1ECB4EA19EFD}"/>
              </a:ext>
            </a:extLst>
          </p:cNvPr>
          <p:cNvPicPr>
            <a:picLocks noChangeAspect="1"/>
          </p:cNvPicPr>
          <p:nvPr/>
        </p:nvPicPr>
        <p:blipFill>
          <a:blip r:embed="rId4"/>
          <a:stretch>
            <a:fillRect/>
          </a:stretch>
        </p:blipFill>
        <p:spPr>
          <a:xfrm>
            <a:off x="3539194" y="2264978"/>
            <a:ext cx="3312121" cy="970647"/>
          </a:xfrm>
          <a:prstGeom prst="rect">
            <a:avLst/>
          </a:prstGeom>
        </p:spPr>
      </p:pic>
      <p:pic>
        <p:nvPicPr>
          <p:cNvPr id="10" name="Picture 9">
            <a:extLst>
              <a:ext uri="{FF2B5EF4-FFF2-40B4-BE49-F238E27FC236}">
                <a16:creationId xmlns:a16="http://schemas.microsoft.com/office/drawing/2014/main" id="{E4B812EE-4E5E-C420-D1C5-46BADE5E28D9}"/>
              </a:ext>
            </a:extLst>
          </p:cNvPr>
          <p:cNvPicPr>
            <a:picLocks noChangeAspect="1"/>
          </p:cNvPicPr>
          <p:nvPr/>
        </p:nvPicPr>
        <p:blipFill>
          <a:blip r:embed="rId5"/>
          <a:stretch>
            <a:fillRect/>
          </a:stretch>
        </p:blipFill>
        <p:spPr>
          <a:xfrm>
            <a:off x="3305339" y="4180128"/>
            <a:ext cx="4467225" cy="866775"/>
          </a:xfrm>
          <a:prstGeom prst="rect">
            <a:avLst/>
          </a:prstGeom>
        </p:spPr>
      </p:pic>
      <p:pic>
        <p:nvPicPr>
          <p:cNvPr id="12" name="Picture 11">
            <a:extLst>
              <a:ext uri="{FF2B5EF4-FFF2-40B4-BE49-F238E27FC236}">
                <a16:creationId xmlns:a16="http://schemas.microsoft.com/office/drawing/2014/main" id="{2F359AC0-37BB-3D0F-03B5-F0F50411AB80}"/>
              </a:ext>
            </a:extLst>
          </p:cNvPr>
          <p:cNvPicPr>
            <a:picLocks noChangeAspect="1"/>
          </p:cNvPicPr>
          <p:nvPr/>
        </p:nvPicPr>
        <p:blipFill>
          <a:blip r:embed="rId6"/>
          <a:stretch>
            <a:fillRect/>
          </a:stretch>
        </p:blipFill>
        <p:spPr>
          <a:xfrm>
            <a:off x="3539194" y="3331639"/>
            <a:ext cx="3152775" cy="752475"/>
          </a:xfrm>
          <a:prstGeom prst="rect">
            <a:avLst/>
          </a:prstGeom>
        </p:spPr>
      </p:pic>
      <p:pic>
        <p:nvPicPr>
          <p:cNvPr id="14" name="Picture 13">
            <a:extLst>
              <a:ext uri="{FF2B5EF4-FFF2-40B4-BE49-F238E27FC236}">
                <a16:creationId xmlns:a16="http://schemas.microsoft.com/office/drawing/2014/main" id="{FC1B0BF3-78E9-A1BE-5E7A-81E2DEC01E35}"/>
              </a:ext>
            </a:extLst>
          </p:cNvPr>
          <p:cNvPicPr>
            <a:picLocks noChangeAspect="1"/>
          </p:cNvPicPr>
          <p:nvPr/>
        </p:nvPicPr>
        <p:blipFill>
          <a:blip r:embed="rId7"/>
          <a:stretch>
            <a:fillRect/>
          </a:stretch>
        </p:blipFill>
        <p:spPr>
          <a:xfrm>
            <a:off x="571336" y="5448379"/>
            <a:ext cx="1190625" cy="876300"/>
          </a:xfrm>
          <a:prstGeom prst="rect">
            <a:avLst/>
          </a:prstGeom>
        </p:spPr>
      </p:pic>
      <p:pic>
        <p:nvPicPr>
          <p:cNvPr id="16" name="Picture 15">
            <a:extLst>
              <a:ext uri="{FF2B5EF4-FFF2-40B4-BE49-F238E27FC236}">
                <a16:creationId xmlns:a16="http://schemas.microsoft.com/office/drawing/2014/main" id="{6A35EEA1-5DB3-62DC-4F4D-8945066A07FE}"/>
              </a:ext>
            </a:extLst>
          </p:cNvPr>
          <p:cNvPicPr>
            <a:picLocks noChangeAspect="1"/>
          </p:cNvPicPr>
          <p:nvPr/>
        </p:nvPicPr>
        <p:blipFill>
          <a:blip r:embed="rId8"/>
          <a:stretch>
            <a:fillRect/>
          </a:stretch>
        </p:blipFill>
        <p:spPr>
          <a:xfrm>
            <a:off x="5748994" y="5461000"/>
            <a:ext cx="942975" cy="895350"/>
          </a:xfrm>
          <a:prstGeom prst="rect">
            <a:avLst/>
          </a:prstGeom>
        </p:spPr>
      </p:pic>
    </p:spTree>
    <p:extLst>
      <p:ext uri="{BB962C8B-B14F-4D97-AF65-F5344CB8AC3E}">
        <p14:creationId xmlns:p14="http://schemas.microsoft.com/office/powerpoint/2010/main" val="261436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81A039-908D-B349-4178-B38D92F4EF18}"/>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3DEBDDAB-D13A-5705-4D91-94E31D4DAA90}"/>
              </a:ext>
            </a:extLst>
          </p:cNvPr>
          <p:cNvPicPr>
            <a:picLocks noChangeAspect="1"/>
          </p:cNvPicPr>
          <p:nvPr/>
        </p:nvPicPr>
        <p:blipFill>
          <a:blip r:embed="rId2"/>
          <a:stretch>
            <a:fillRect/>
          </a:stretch>
        </p:blipFill>
        <p:spPr>
          <a:xfrm>
            <a:off x="838200" y="2481262"/>
            <a:ext cx="10515600" cy="1895475"/>
          </a:xfrm>
          <a:prstGeom prst="rect">
            <a:avLst/>
          </a:prstGeom>
        </p:spPr>
      </p:pic>
    </p:spTree>
    <p:extLst>
      <p:ext uri="{BB962C8B-B14F-4D97-AF65-F5344CB8AC3E}">
        <p14:creationId xmlns:p14="http://schemas.microsoft.com/office/powerpoint/2010/main" val="215066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991C31B-A47B-1A32-27D8-1B92F7F1920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4257E0-C3CA-E61C-33D8-D0414EEC7889}"/>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78D01473-65CB-F496-E17F-8D1305C63C3E}"/>
              </a:ext>
            </a:extLst>
          </p:cNvPr>
          <p:cNvPicPr>
            <a:picLocks noChangeAspect="1"/>
          </p:cNvPicPr>
          <p:nvPr/>
        </p:nvPicPr>
        <p:blipFill>
          <a:blip r:embed="rId2"/>
          <a:stretch>
            <a:fillRect/>
          </a:stretch>
        </p:blipFill>
        <p:spPr>
          <a:xfrm>
            <a:off x="163374" y="136525"/>
            <a:ext cx="9288739" cy="2028969"/>
          </a:xfrm>
          <a:prstGeom prst="rect">
            <a:avLst/>
          </a:prstGeom>
        </p:spPr>
      </p:pic>
      <p:pic>
        <p:nvPicPr>
          <p:cNvPr id="6" name="Picture 5">
            <a:extLst>
              <a:ext uri="{FF2B5EF4-FFF2-40B4-BE49-F238E27FC236}">
                <a16:creationId xmlns:a16="http://schemas.microsoft.com/office/drawing/2014/main" id="{5CEACF04-0094-B85F-3E97-FE4EEEBCD351}"/>
              </a:ext>
            </a:extLst>
          </p:cNvPr>
          <p:cNvPicPr>
            <a:picLocks noChangeAspect="1"/>
          </p:cNvPicPr>
          <p:nvPr/>
        </p:nvPicPr>
        <p:blipFill>
          <a:blip r:embed="rId3"/>
          <a:stretch>
            <a:fillRect/>
          </a:stretch>
        </p:blipFill>
        <p:spPr>
          <a:xfrm>
            <a:off x="433595" y="2165063"/>
            <a:ext cx="2527444" cy="2527444"/>
          </a:xfrm>
          <a:prstGeom prst="rect">
            <a:avLst/>
          </a:prstGeom>
        </p:spPr>
      </p:pic>
    </p:spTree>
    <p:extLst>
      <p:ext uri="{BB962C8B-B14F-4D97-AF65-F5344CB8AC3E}">
        <p14:creationId xmlns:p14="http://schemas.microsoft.com/office/powerpoint/2010/main" val="2331890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6DD644-1A1E-6D19-6A3B-6F0C95648A90}"/>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9B044B9D-FDF5-1684-40C3-546C2C34FE9D}"/>
              </a:ext>
            </a:extLst>
          </p:cNvPr>
          <p:cNvPicPr>
            <a:picLocks noChangeAspect="1"/>
          </p:cNvPicPr>
          <p:nvPr/>
        </p:nvPicPr>
        <p:blipFill>
          <a:blip r:embed="rId2"/>
          <a:stretch>
            <a:fillRect/>
          </a:stretch>
        </p:blipFill>
        <p:spPr>
          <a:xfrm>
            <a:off x="576056" y="611049"/>
            <a:ext cx="10801350" cy="273367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0B2C01-8546-3F50-84A4-F720B98C8966}"/>
                  </a:ext>
                </a:extLst>
              </p:cNvPr>
              <p:cNvSpPr txBox="1"/>
              <p:nvPr/>
            </p:nvSpPr>
            <p:spPr>
              <a:xfrm>
                <a:off x="4353339" y="4293704"/>
                <a:ext cx="188186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𝑉</m:t>
                      </m:r>
                      <m:r>
                        <a:rPr lang="en-US" sz="3200" i="1" dirty="0" smtClean="0">
                          <a:latin typeface="Cambria Math" panose="02040503050406030204" pitchFamily="18" charset="0"/>
                        </a:rPr>
                        <m:t>=</m:t>
                      </m:r>
                      <m:r>
                        <a:rPr lang="en-US" sz="3200" i="1" dirty="0" smtClean="0">
                          <a:latin typeface="Cambria Math" panose="02040503050406030204" pitchFamily="18" charset="0"/>
                        </a:rPr>
                        <m:t>𝐴</m:t>
                      </m:r>
                      <m:r>
                        <a:rPr lang="en-US" sz="3200" i="1" dirty="0" smtClean="0">
                          <a:latin typeface="Cambria Math" panose="02040503050406030204" pitchFamily="18" charset="0"/>
                          <a:ea typeface="Cambria Math" panose="02040503050406030204" pitchFamily="18" charset="0"/>
                        </a:rPr>
                        <m:t>∙</m:t>
                      </m:r>
                      <m:r>
                        <a:rPr lang="en-US" sz="3200" i="1" dirty="0" smtClean="0">
                          <a:latin typeface="Cambria Math" panose="02040503050406030204" pitchFamily="18" charset="0"/>
                        </a:rPr>
                        <m:t>𝑑</m:t>
                      </m:r>
                    </m:oMath>
                  </m:oMathPara>
                </a14:m>
                <a:endParaRPr lang="en-US" sz="3200" dirty="0"/>
              </a:p>
            </p:txBody>
          </p:sp>
        </mc:Choice>
        <mc:Fallback xmlns="">
          <p:sp>
            <p:nvSpPr>
              <p:cNvPr id="5" name="TextBox 4">
                <a:extLst>
                  <a:ext uri="{FF2B5EF4-FFF2-40B4-BE49-F238E27FC236}">
                    <a16:creationId xmlns:a16="http://schemas.microsoft.com/office/drawing/2014/main" id="{CC0B2C01-8546-3F50-84A4-F720B98C8966}"/>
                  </a:ext>
                </a:extLst>
              </p:cNvPr>
              <p:cNvSpPr txBox="1">
                <a:spLocks noRot="1" noChangeAspect="1" noMove="1" noResize="1" noEditPoints="1" noAdjustHandles="1" noChangeArrowheads="1" noChangeShapeType="1" noTextEdit="1"/>
              </p:cNvSpPr>
              <p:nvPr/>
            </p:nvSpPr>
            <p:spPr>
              <a:xfrm>
                <a:off x="4353339" y="4293704"/>
                <a:ext cx="1881862" cy="58477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9931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9969DDE2-549D-37B3-2DD1-2D024175A07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9E1802-C714-DEE9-52D9-CFE81B9C9B12}"/>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6A144A43-A77D-470D-1958-8CEAD93B9440}"/>
              </a:ext>
            </a:extLst>
          </p:cNvPr>
          <p:cNvPicPr>
            <a:picLocks noChangeAspect="1"/>
          </p:cNvPicPr>
          <p:nvPr/>
        </p:nvPicPr>
        <p:blipFill>
          <a:blip r:embed="rId2"/>
          <a:stretch>
            <a:fillRect/>
          </a:stretch>
        </p:blipFill>
        <p:spPr>
          <a:xfrm>
            <a:off x="348284" y="136525"/>
            <a:ext cx="9431820" cy="2007507"/>
          </a:xfrm>
          <a:prstGeom prst="rect">
            <a:avLst/>
          </a:prstGeom>
        </p:spPr>
      </p:pic>
      <p:pic>
        <p:nvPicPr>
          <p:cNvPr id="7" name="Picture 6">
            <a:extLst>
              <a:ext uri="{FF2B5EF4-FFF2-40B4-BE49-F238E27FC236}">
                <a16:creationId xmlns:a16="http://schemas.microsoft.com/office/drawing/2014/main" id="{9263A3EA-7A5C-486A-C25F-9DEE3CF37B3B}"/>
              </a:ext>
            </a:extLst>
          </p:cNvPr>
          <p:cNvPicPr>
            <a:picLocks noChangeAspect="1"/>
          </p:cNvPicPr>
          <p:nvPr/>
        </p:nvPicPr>
        <p:blipFill>
          <a:blip r:embed="rId3"/>
          <a:stretch>
            <a:fillRect/>
          </a:stretch>
        </p:blipFill>
        <p:spPr>
          <a:xfrm>
            <a:off x="596348" y="2295185"/>
            <a:ext cx="4008990" cy="1986436"/>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59E516-37DC-D9AA-E242-C4FA2387A72A}"/>
                  </a:ext>
                </a:extLst>
              </p:cNvPr>
              <p:cNvSpPr txBox="1"/>
              <p:nvPr/>
            </p:nvSpPr>
            <p:spPr>
              <a:xfrm>
                <a:off x="5704802" y="2295185"/>
                <a:ext cx="188186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𝑉</m:t>
                      </m:r>
                      <m:r>
                        <a:rPr lang="en-US" sz="3200" i="1" dirty="0" smtClean="0">
                          <a:latin typeface="Cambria Math" panose="02040503050406030204" pitchFamily="18" charset="0"/>
                        </a:rPr>
                        <m:t>=</m:t>
                      </m:r>
                      <m:r>
                        <a:rPr lang="en-US" sz="3200" i="1" dirty="0" smtClean="0">
                          <a:latin typeface="Cambria Math" panose="02040503050406030204" pitchFamily="18" charset="0"/>
                        </a:rPr>
                        <m:t>𝐴</m:t>
                      </m:r>
                      <m:r>
                        <a:rPr lang="en-US" sz="3200" i="1" dirty="0" smtClean="0">
                          <a:latin typeface="Cambria Math" panose="02040503050406030204" pitchFamily="18" charset="0"/>
                          <a:ea typeface="Cambria Math" panose="02040503050406030204" pitchFamily="18" charset="0"/>
                        </a:rPr>
                        <m:t>∙</m:t>
                      </m:r>
                      <m:r>
                        <a:rPr lang="en-US" sz="3200" i="1" dirty="0" smtClean="0">
                          <a:latin typeface="Cambria Math" panose="02040503050406030204" pitchFamily="18" charset="0"/>
                        </a:rPr>
                        <m:t>𝑑</m:t>
                      </m:r>
                    </m:oMath>
                  </m:oMathPara>
                </a14:m>
                <a:endParaRPr lang="en-US" sz="3200" dirty="0"/>
              </a:p>
            </p:txBody>
          </p:sp>
        </mc:Choice>
        <mc:Fallback xmlns="">
          <p:sp>
            <p:nvSpPr>
              <p:cNvPr id="10" name="TextBox 9">
                <a:extLst>
                  <a:ext uri="{FF2B5EF4-FFF2-40B4-BE49-F238E27FC236}">
                    <a16:creationId xmlns:a16="http://schemas.microsoft.com/office/drawing/2014/main" id="{2F59E516-37DC-D9AA-E242-C4FA2387A72A}"/>
                  </a:ext>
                </a:extLst>
              </p:cNvPr>
              <p:cNvSpPr txBox="1">
                <a:spLocks noRot="1" noChangeAspect="1" noMove="1" noResize="1" noEditPoints="1" noAdjustHandles="1" noChangeArrowheads="1" noChangeShapeType="1" noTextEdit="1"/>
              </p:cNvSpPr>
              <p:nvPr/>
            </p:nvSpPr>
            <p:spPr>
              <a:xfrm>
                <a:off x="5704802" y="2295185"/>
                <a:ext cx="1881862" cy="58477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431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2B9987-960C-1E0C-1E92-D69AE276B07D}"/>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F8D6FD59-519A-E2E8-901F-8F098D193DE2}"/>
              </a:ext>
            </a:extLst>
          </p:cNvPr>
          <p:cNvPicPr>
            <a:picLocks noChangeAspect="1"/>
          </p:cNvPicPr>
          <p:nvPr/>
        </p:nvPicPr>
        <p:blipFill>
          <a:blip r:embed="rId3"/>
          <a:stretch>
            <a:fillRect/>
          </a:stretch>
        </p:blipFill>
        <p:spPr>
          <a:xfrm>
            <a:off x="748377" y="1217649"/>
            <a:ext cx="2409825" cy="438150"/>
          </a:xfrm>
          <a:prstGeom prst="rect">
            <a:avLst/>
          </a:prstGeom>
        </p:spPr>
      </p:pic>
      <p:pic>
        <p:nvPicPr>
          <p:cNvPr id="7" name="Picture 6">
            <a:extLst>
              <a:ext uri="{FF2B5EF4-FFF2-40B4-BE49-F238E27FC236}">
                <a16:creationId xmlns:a16="http://schemas.microsoft.com/office/drawing/2014/main" id="{D6737317-2122-974C-B3F9-48009B2B1E50}"/>
              </a:ext>
            </a:extLst>
          </p:cNvPr>
          <p:cNvPicPr>
            <a:picLocks noChangeAspect="1"/>
          </p:cNvPicPr>
          <p:nvPr/>
        </p:nvPicPr>
        <p:blipFill>
          <a:blip r:embed="rId4"/>
          <a:stretch>
            <a:fillRect/>
          </a:stretch>
        </p:blipFill>
        <p:spPr>
          <a:xfrm>
            <a:off x="748377" y="2924175"/>
            <a:ext cx="2857500" cy="476250"/>
          </a:xfrm>
          <a:prstGeom prst="rect">
            <a:avLst/>
          </a:prstGeom>
        </p:spPr>
      </p:pic>
      <p:pic>
        <p:nvPicPr>
          <p:cNvPr id="11" name="Picture 10">
            <a:extLst>
              <a:ext uri="{FF2B5EF4-FFF2-40B4-BE49-F238E27FC236}">
                <a16:creationId xmlns:a16="http://schemas.microsoft.com/office/drawing/2014/main" id="{51EC6A83-59C2-D093-8C85-B4334F3A2324}"/>
              </a:ext>
            </a:extLst>
          </p:cNvPr>
          <p:cNvPicPr>
            <a:picLocks noChangeAspect="1"/>
          </p:cNvPicPr>
          <p:nvPr/>
        </p:nvPicPr>
        <p:blipFill>
          <a:blip r:embed="rId5"/>
          <a:stretch>
            <a:fillRect/>
          </a:stretch>
        </p:blipFill>
        <p:spPr>
          <a:xfrm>
            <a:off x="748377" y="4110785"/>
            <a:ext cx="4000500" cy="419100"/>
          </a:xfrm>
          <a:prstGeom prst="rect">
            <a:avLst/>
          </a:prstGeom>
        </p:spPr>
      </p:pic>
      <p:sp>
        <p:nvSpPr>
          <p:cNvPr id="12" name="TextBox 11">
            <a:extLst>
              <a:ext uri="{FF2B5EF4-FFF2-40B4-BE49-F238E27FC236}">
                <a16:creationId xmlns:a16="http://schemas.microsoft.com/office/drawing/2014/main" id="{813BD473-F466-F65E-5F60-3E49295E6BF7}"/>
              </a:ext>
            </a:extLst>
          </p:cNvPr>
          <p:cNvSpPr txBox="1"/>
          <p:nvPr/>
        </p:nvSpPr>
        <p:spPr>
          <a:xfrm>
            <a:off x="4748878" y="938480"/>
            <a:ext cx="7128798" cy="4678204"/>
          </a:xfrm>
          <a:prstGeom prst="rect">
            <a:avLst/>
          </a:prstGeom>
          <a:noFill/>
        </p:spPr>
        <p:txBody>
          <a:bodyPr wrap="square" rtlCol="0">
            <a:spAutoFit/>
          </a:bodyPr>
          <a:lstStyle/>
          <a:p>
            <a:r>
              <a:rPr lang="en-US" sz="4000" b="1" dirty="0"/>
              <a:t>Mass = (constant linear density)(distance)</a:t>
            </a:r>
          </a:p>
          <a:p>
            <a:r>
              <a:rPr lang="en-US" sz="4000" b="1" dirty="0"/>
              <a:t>Mass = (constant radial density)(area)</a:t>
            </a:r>
          </a:p>
          <a:p>
            <a:endParaRPr lang="en-US" sz="4000" b="1" dirty="0"/>
          </a:p>
          <a:p>
            <a:r>
              <a:rPr lang="en-US" sz="4000" b="1" dirty="0"/>
              <a:t>Work = (constant force)(distance)</a:t>
            </a:r>
          </a:p>
          <a:p>
            <a:endParaRPr lang="en-US" sz="4000" b="1" dirty="0"/>
          </a:p>
          <a:p>
            <a:r>
              <a:rPr lang="en-US" sz="4000" b="1" dirty="0"/>
              <a:t>Hydrostatic Force = (constant weight density)(area)(depth)</a:t>
            </a:r>
          </a:p>
          <a:p>
            <a:r>
              <a:rPr lang="en-US" sz="4000" b="1" dirty="0"/>
              <a:t>Hydrostatic Pressure =(constant weight density)(depth)</a:t>
            </a:r>
          </a:p>
          <a:p>
            <a:endParaRPr lang="en-US" dirty="0"/>
          </a:p>
        </p:txBody>
      </p:sp>
    </p:spTree>
    <p:extLst>
      <p:ext uri="{BB962C8B-B14F-4D97-AF65-F5344CB8AC3E}">
        <p14:creationId xmlns:p14="http://schemas.microsoft.com/office/powerpoint/2010/main" val="3677614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B8A4C-5382-F007-8372-C2364FECEF63}"/>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9944AED-0E5F-2CAB-C589-A515DD86F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19" name="Picture 3" descr="Triangular abstract background">
            <a:extLst>
              <a:ext uri="{FF2B5EF4-FFF2-40B4-BE49-F238E27FC236}">
                <a16:creationId xmlns:a16="http://schemas.microsoft.com/office/drawing/2014/main" id="{4D29F271-A39A-04E5-52B8-31E3239CDCB0}"/>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C6F97781-A832-6EF3-7318-2CEC0B60869B}"/>
              </a:ext>
            </a:extLst>
          </p:cNvPr>
          <p:cNvSpPr>
            <a:spLocks noGrp="1"/>
          </p:cNvSpPr>
          <p:nvPr>
            <p:ph type="ctrTitle"/>
          </p:nvPr>
        </p:nvSpPr>
        <p:spPr>
          <a:xfrm>
            <a:off x="1524000" y="1122363"/>
            <a:ext cx="9144000" cy="3063240"/>
          </a:xfrm>
        </p:spPr>
        <p:txBody>
          <a:bodyPr>
            <a:normAutofit/>
          </a:bodyPr>
          <a:lstStyle/>
          <a:p>
            <a:pPr algn="ctr"/>
            <a:r>
              <a:rPr lang="en-US" sz="5400" dirty="0"/>
              <a:t>Chapter 3 </a:t>
            </a:r>
            <a:br>
              <a:rPr lang="en-US" dirty="0"/>
            </a:br>
            <a:r>
              <a:rPr lang="en-US" dirty="0"/>
              <a:t>techniques of integration</a:t>
            </a:r>
          </a:p>
        </p:txBody>
      </p:sp>
      <p:sp>
        <p:nvSpPr>
          <p:cNvPr id="38" name="Rectangle 6">
            <a:extLst>
              <a:ext uri="{FF2B5EF4-FFF2-40B4-BE49-F238E27FC236}">
                <a16:creationId xmlns:a16="http://schemas.microsoft.com/office/drawing/2014/main" id="{9C3FC084-5FFE-C3D7-0367-1EADF7D60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40" name="Rectangle 6">
            <a:extLst>
              <a:ext uri="{FF2B5EF4-FFF2-40B4-BE49-F238E27FC236}">
                <a16:creationId xmlns:a16="http://schemas.microsoft.com/office/drawing/2014/main" id="{E78F5B54-ECC4-22A0-541D-45A7E825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Footer Placeholder 2">
            <a:extLst>
              <a:ext uri="{FF2B5EF4-FFF2-40B4-BE49-F238E27FC236}">
                <a16:creationId xmlns:a16="http://schemas.microsoft.com/office/drawing/2014/main" id="{51FB5682-13C5-A5F1-B957-A990217BF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95454672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0C24-5279-893B-6C8D-378CB39B7228}"/>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2EA97AB1-B513-49DB-5072-09E81CF9A545}"/>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4A6D44EA-00D2-09E5-02F0-48480A16DC62}"/>
              </a:ext>
            </a:extLst>
          </p:cNvPr>
          <p:cNvSpPr>
            <a:spLocks noGrp="1"/>
          </p:cNvSpPr>
          <p:nvPr>
            <p:ph type="ctrTitle"/>
          </p:nvPr>
        </p:nvSpPr>
        <p:spPr>
          <a:xfrm>
            <a:off x="745684" y="1638168"/>
            <a:ext cx="9144000" cy="3063240"/>
          </a:xfrm>
        </p:spPr>
        <p:txBody>
          <a:bodyPr>
            <a:normAutofit/>
          </a:bodyPr>
          <a:lstStyle/>
          <a:p>
            <a:r>
              <a:rPr lang="en-US" sz="7200" dirty="0"/>
              <a:t>Integration by parts</a:t>
            </a:r>
          </a:p>
        </p:txBody>
      </p:sp>
      <p:sp>
        <p:nvSpPr>
          <p:cNvPr id="3" name="Subtitle 2">
            <a:extLst>
              <a:ext uri="{FF2B5EF4-FFF2-40B4-BE49-F238E27FC236}">
                <a16:creationId xmlns:a16="http://schemas.microsoft.com/office/drawing/2014/main" id="{AEC4CF61-FAF6-110B-7114-6F39881B1313}"/>
              </a:ext>
            </a:extLst>
          </p:cNvPr>
          <p:cNvSpPr>
            <a:spLocks noGrp="1"/>
          </p:cNvSpPr>
          <p:nvPr>
            <p:ph type="subTitle" idx="1"/>
          </p:nvPr>
        </p:nvSpPr>
        <p:spPr>
          <a:xfrm>
            <a:off x="-2298853" y="5167056"/>
            <a:ext cx="9144000" cy="1225296"/>
          </a:xfrm>
        </p:spPr>
        <p:txBody>
          <a:bodyPr>
            <a:normAutofit/>
          </a:bodyPr>
          <a:lstStyle/>
          <a:p>
            <a:pPr algn="ctr"/>
            <a:r>
              <a:rPr lang="en-US" sz="6600" b="1" dirty="0"/>
              <a:t>Section 3.1</a:t>
            </a:r>
          </a:p>
        </p:txBody>
      </p:sp>
      <p:sp>
        <p:nvSpPr>
          <p:cNvPr id="4" name="Footer Placeholder 3">
            <a:extLst>
              <a:ext uri="{FF2B5EF4-FFF2-40B4-BE49-F238E27FC236}">
                <a16:creationId xmlns:a16="http://schemas.microsoft.com/office/drawing/2014/main" id="{A77BF2F0-86E4-A73C-3BDA-AC6A488BE456}"/>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735475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2A5896-CB9E-1A00-A6AB-595009C18EA0}"/>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A001900D-66A3-8C72-7798-852C32ED08AB}"/>
              </a:ext>
            </a:extLst>
          </p:cNvPr>
          <p:cNvPicPr>
            <a:picLocks noChangeAspect="1"/>
          </p:cNvPicPr>
          <p:nvPr/>
        </p:nvPicPr>
        <p:blipFill>
          <a:blip r:embed="rId2"/>
          <a:stretch>
            <a:fillRect/>
          </a:stretch>
        </p:blipFill>
        <p:spPr>
          <a:xfrm>
            <a:off x="219075" y="371475"/>
            <a:ext cx="11753850" cy="4943475"/>
          </a:xfrm>
          <a:prstGeom prst="rect">
            <a:avLst/>
          </a:prstGeom>
        </p:spPr>
      </p:pic>
      <p:pic>
        <p:nvPicPr>
          <p:cNvPr id="6" name="Picture 5">
            <a:extLst>
              <a:ext uri="{FF2B5EF4-FFF2-40B4-BE49-F238E27FC236}">
                <a16:creationId xmlns:a16="http://schemas.microsoft.com/office/drawing/2014/main" id="{AB2F8AD6-C8C3-9231-0078-D6ECDABE61BC}"/>
              </a:ext>
            </a:extLst>
          </p:cNvPr>
          <p:cNvPicPr>
            <a:picLocks noChangeAspect="1"/>
          </p:cNvPicPr>
          <p:nvPr/>
        </p:nvPicPr>
        <p:blipFill>
          <a:blip r:embed="rId3"/>
          <a:stretch>
            <a:fillRect/>
          </a:stretch>
        </p:blipFill>
        <p:spPr>
          <a:xfrm>
            <a:off x="336988" y="5314950"/>
            <a:ext cx="10782300" cy="1543050"/>
          </a:xfrm>
          <a:prstGeom prst="rect">
            <a:avLst/>
          </a:prstGeom>
        </p:spPr>
      </p:pic>
    </p:spTree>
    <p:extLst>
      <p:ext uri="{BB962C8B-B14F-4D97-AF65-F5344CB8AC3E}">
        <p14:creationId xmlns:p14="http://schemas.microsoft.com/office/powerpoint/2010/main" val="408962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4BAE5-42DC-9B07-942A-FA2924769A14}"/>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5A0A292-64D7-8932-AA7C-B017D21BE615}"/>
              </a:ext>
            </a:extLst>
          </p:cNvPr>
          <p:cNvPicPr>
            <a:picLocks noChangeAspect="1"/>
          </p:cNvPicPr>
          <p:nvPr/>
        </p:nvPicPr>
        <p:blipFill>
          <a:blip r:embed="rId3"/>
          <a:stretch>
            <a:fillRect/>
          </a:stretch>
        </p:blipFill>
        <p:spPr>
          <a:xfrm>
            <a:off x="876300" y="1170125"/>
            <a:ext cx="10439400" cy="2847975"/>
          </a:xfrm>
          <a:prstGeom prst="rect">
            <a:avLst/>
          </a:prstGeom>
        </p:spPr>
      </p:pic>
      <p:pic>
        <p:nvPicPr>
          <p:cNvPr id="6" name="Picture 5">
            <a:extLst>
              <a:ext uri="{FF2B5EF4-FFF2-40B4-BE49-F238E27FC236}">
                <a16:creationId xmlns:a16="http://schemas.microsoft.com/office/drawing/2014/main" id="{8701870B-57D5-C95E-4D83-C538533AA1B8}"/>
              </a:ext>
            </a:extLst>
          </p:cNvPr>
          <p:cNvPicPr>
            <a:picLocks noChangeAspect="1"/>
          </p:cNvPicPr>
          <p:nvPr/>
        </p:nvPicPr>
        <p:blipFill>
          <a:blip r:embed="rId4"/>
          <a:stretch>
            <a:fillRect/>
          </a:stretch>
        </p:blipFill>
        <p:spPr>
          <a:xfrm>
            <a:off x="9489384" y="3309730"/>
            <a:ext cx="1562100" cy="566117"/>
          </a:xfrm>
          <a:prstGeom prst="rect">
            <a:avLst/>
          </a:prstGeom>
        </p:spPr>
      </p:pic>
    </p:spTree>
    <p:extLst>
      <p:ext uri="{BB962C8B-B14F-4D97-AF65-F5344CB8AC3E}">
        <p14:creationId xmlns:p14="http://schemas.microsoft.com/office/powerpoint/2010/main" val="3479981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61E174C-51BC-729E-8F58-0E4EE4C3556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338B4E-9CF4-4C33-DF47-C7545B7E3FED}"/>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8107E07E-65F7-6ABA-7A92-DEF2B52FCB44}"/>
              </a:ext>
            </a:extLst>
          </p:cNvPr>
          <p:cNvPicPr>
            <a:picLocks noChangeAspect="1"/>
          </p:cNvPicPr>
          <p:nvPr/>
        </p:nvPicPr>
        <p:blipFill>
          <a:blip r:embed="rId2"/>
          <a:stretch>
            <a:fillRect/>
          </a:stretch>
        </p:blipFill>
        <p:spPr>
          <a:xfrm>
            <a:off x="116643" y="136525"/>
            <a:ext cx="10363200" cy="2181225"/>
          </a:xfrm>
          <a:prstGeom prst="rect">
            <a:avLst/>
          </a:prstGeom>
        </p:spPr>
      </p:pic>
    </p:spTree>
    <p:extLst>
      <p:ext uri="{BB962C8B-B14F-4D97-AF65-F5344CB8AC3E}">
        <p14:creationId xmlns:p14="http://schemas.microsoft.com/office/powerpoint/2010/main" val="989933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FFBD72-61CD-517F-C5D1-2117FE5D2FB7}"/>
              </a:ext>
            </a:extLst>
          </p:cNvPr>
          <p:cNvSpPr>
            <a:spLocks noGrp="1"/>
          </p:cNvSpPr>
          <p:nvPr>
            <p:ph type="ftr" sz="quarter" idx="11"/>
          </p:nvPr>
        </p:nvSpPr>
        <p:spPr/>
        <p:txBody>
          <a:bodyPr/>
          <a:lstStyle/>
          <a:p>
            <a:r>
              <a:rPr lang="en-US"/>
              <a:t>https://openstax.org/details/books/calculus-volume-1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CB5EDA-04CF-6D60-C9CF-147D5C898A56}"/>
                  </a:ext>
                </a:extLst>
              </p:cNvPr>
              <p:cNvSpPr txBox="1"/>
              <p:nvPr/>
            </p:nvSpPr>
            <p:spPr>
              <a:xfrm>
                <a:off x="887895" y="735497"/>
                <a:ext cx="10416209" cy="3570208"/>
              </a:xfrm>
              <a:prstGeom prst="rect">
                <a:avLst/>
              </a:prstGeom>
              <a:noFill/>
            </p:spPr>
            <p:txBody>
              <a:bodyPr wrap="square" rtlCol="0">
                <a:spAutoFit/>
              </a:bodyPr>
              <a:lstStyle/>
              <a:p>
                <a:r>
                  <a:rPr lang="en-US" sz="3200" b="1" i="0" dirty="0">
                    <a:solidFill>
                      <a:srgbClr val="424242"/>
                    </a:solidFill>
                    <a:effectLst/>
                    <a:latin typeface="Neue Helvetica W01"/>
                  </a:rPr>
                  <a:t>LIATE </a:t>
                </a:r>
                <a:r>
                  <a:rPr lang="en-US" sz="3200" i="0" dirty="0">
                    <a:solidFill>
                      <a:srgbClr val="424242"/>
                    </a:solidFill>
                    <a:effectLst/>
                    <a:latin typeface="Neue Helvetica W01"/>
                  </a:rPr>
                  <a:t>for determining an appropriate choice for </a:t>
                </a:r>
                <a14:m>
                  <m:oMath xmlns:m="http://schemas.openxmlformats.org/officeDocument/2006/math">
                    <m:r>
                      <a:rPr lang="en-US" sz="3200" b="1" i="1" dirty="0" smtClean="0">
                        <a:solidFill>
                          <a:srgbClr val="424242"/>
                        </a:solidFill>
                        <a:effectLst/>
                        <a:latin typeface="Cambria Math" panose="02040503050406030204" pitchFamily="18" charset="0"/>
                      </a:rPr>
                      <m:t>𝒖</m:t>
                    </m:r>
                  </m:oMath>
                </a14:m>
                <a:endParaRPr lang="en-US" sz="3200" b="1" i="0" dirty="0">
                  <a:solidFill>
                    <a:srgbClr val="424242"/>
                  </a:solidFill>
                  <a:effectLst/>
                  <a:latin typeface="Neue Helvetica W01"/>
                </a:endParaRPr>
              </a:p>
              <a:p>
                <a:endParaRPr lang="en-US" b="1" dirty="0">
                  <a:solidFill>
                    <a:srgbClr val="424242"/>
                  </a:solidFill>
                  <a:latin typeface="Neue Helvetica W01"/>
                </a:endParaRPr>
              </a:p>
              <a:p>
                <a:endParaRPr lang="en-US" b="1" dirty="0">
                  <a:solidFill>
                    <a:srgbClr val="424242"/>
                  </a:solidFill>
                  <a:latin typeface="Neue Helvetica W01"/>
                </a:endParaRPr>
              </a:p>
              <a:p>
                <a:endParaRPr lang="en-US" b="1" dirty="0">
                  <a:solidFill>
                    <a:srgbClr val="424242"/>
                  </a:solidFill>
                  <a:latin typeface="Neue Helvetica W01"/>
                </a:endParaRPr>
              </a:p>
              <a:p>
                <a:pPr lvl="2"/>
                <a:r>
                  <a:rPr lang="en-US" sz="2800" b="1" i="0" dirty="0">
                    <a:solidFill>
                      <a:srgbClr val="424242"/>
                    </a:solidFill>
                    <a:effectLst/>
                    <a:latin typeface="Neue Helvetica W01"/>
                  </a:rPr>
                  <a:t>L</a:t>
                </a:r>
                <a:r>
                  <a:rPr lang="en-US" sz="2800" b="0" i="0" dirty="0">
                    <a:solidFill>
                      <a:srgbClr val="424242"/>
                    </a:solidFill>
                    <a:effectLst/>
                    <a:latin typeface="Neue Helvetica W01"/>
                  </a:rPr>
                  <a:t>ogarithmic Functions</a:t>
                </a:r>
              </a:p>
              <a:p>
                <a:pPr lvl="2"/>
                <a:r>
                  <a:rPr lang="en-US" sz="2800" b="1" i="0" dirty="0">
                    <a:solidFill>
                      <a:srgbClr val="424242"/>
                    </a:solidFill>
                    <a:effectLst/>
                    <a:latin typeface="Neue Helvetica W01"/>
                  </a:rPr>
                  <a:t>I</a:t>
                </a:r>
                <a:r>
                  <a:rPr lang="en-US" sz="2800" b="0" i="0" dirty="0">
                    <a:solidFill>
                      <a:srgbClr val="424242"/>
                    </a:solidFill>
                    <a:effectLst/>
                    <a:latin typeface="Neue Helvetica W01"/>
                  </a:rPr>
                  <a:t>nverse Trigonometric Functions</a:t>
                </a:r>
              </a:p>
              <a:p>
                <a:pPr lvl="2"/>
                <a:r>
                  <a:rPr lang="en-US" sz="2800" b="1" i="0" dirty="0">
                    <a:solidFill>
                      <a:srgbClr val="424242"/>
                    </a:solidFill>
                    <a:effectLst/>
                    <a:latin typeface="Neue Helvetica W01"/>
                  </a:rPr>
                  <a:t>A</a:t>
                </a:r>
                <a:r>
                  <a:rPr lang="en-US" sz="2800" b="0" i="0" dirty="0">
                    <a:solidFill>
                      <a:srgbClr val="424242"/>
                    </a:solidFill>
                    <a:effectLst/>
                    <a:latin typeface="Neue Helvetica W01"/>
                  </a:rPr>
                  <a:t>lgebraic Functions</a:t>
                </a:r>
              </a:p>
              <a:p>
                <a:pPr lvl="2"/>
                <a:r>
                  <a:rPr lang="en-US" sz="2800" b="1" i="0" dirty="0">
                    <a:solidFill>
                      <a:srgbClr val="424242"/>
                    </a:solidFill>
                    <a:effectLst/>
                    <a:latin typeface="Neue Helvetica W01"/>
                  </a:rPr>
                  <a:t>T</a:t>
                </a:r>
                <a:r>
                  <a:rPr lang="en-US" sz="2800" b="0" i="0" dirty="0">
                    <a:solidFill>
                      <a:srgbClr val="424242"/>
                    </a:solidFill>
                    <a:effectLst/>
                    <a:latin typeface="Neue Helvetica W01"/>
                  </a:rPr>
                  <a:t>rigonometric Functions</a:t>
                </a:r>
              </a:p>
              <a:p>
                <a:pPr lvl="2"/>
                <a:r>
                  <a:rPr lang="en-US" sz="2800" b="1" i="0" dirty="0">
                    <a:solidFill>
                      <a:srgbClr val="424242"/>
                    </a:solidFill>
                    <a:effectLst/>
                    <a:latin typeface="Neue Helvetica W01"/>
                  </a:rPr>
                  <a:t>E</a:t>
                </a:r>
                <a:r>
                  <a:rPr lang="en-US" sz="2800" b="0" i="0" dirty="0">
                    <a:solidFill>
                      <a:srgbClr val="424242"/>
                    </a:solidFill>
                    <a:effectLst/>
                    <a:latin typeface="Neue Helvetica W01"/>
                  </a:rPr>
                  <a:t>xponential Functions.</a:t>
                </a:r>
                <a:endParaRPr lang="en-US" sz="2800" dirty="0"/>
              </a:p>
            </p:txBody>
          </p:sp>
        </mc:Choice>
        <mc:Fallback xmlns="">
          <p:sp>
            <p:nvSpPr>
              <p:cNvPr id="5" name="TextBox 4">
                <a:extLst>
                  <a:ext uri="{FF2B5EF4-FFF2-40B4-BE49-F238E27FC236}">
                    <a16:creationId xmlns:a16="http://schemas.microsoft.com/office/drawing/2014/main" id="{DFCB5EDA-04CF-6D60-C9CF-147D5C898A56}"/>
                  </a:ext>
                </a:extLst>
              </p:cNvPr>
              <p:cNvSpPr txBox="1">
                <a:spLocks noRot="1" noChangeAspect="1" noMove="1" noResize="1" noEditPoints="1" noAdjustHandles="1" noChangeArrowheads="1" noChangeShapeType="1" noTextEdit="1"/>
              </p:cNvSpPr>
              <p:nvPr/>
            </p:nvSpPr>
            <p:spPr>
              <a:xfrm>
                <a:off x="887895" y="735497"/>
                <a:ext cx="10416209" cy="3570208"/>
              </a:xfrm>
              <a:prstGeom prst="rect">
                <a:avLst/>
              </a:prstGeom>
              <a:blipFill>
                <a:blip r:embed="rId2"/>
                <a:stretch>
                  <a:fillRect l="-1522" t="-2051" b="-4103"/>
                </a:stretch>
              </a:blipFill>
            </p:spPr>
            <p:txBody>
              <a:bodyPr/>
              <a:lstStyle/>
              <a:p>
                <a:r>
                  <a:rPr lang="en-US">
                    <a:noFill/>
                  </a:rPr>
                  <a:t> </a:t>
                </a:r>
              </a:p>
            </p:txBody>
          </p:sp>
        </mc:Fallback>
      </mc:AlternateContent>
    </p:spTree>
    <p:extLst>
      <p:ext uri="{BB962C8B-B14F-4D97-AF65-F5344CB8AC3E}">
        <p14:creationId xmlns:p14="http://schemas.microsoft.com/office/powerpoint/2010/main" val="1957395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6065D5A-8AAA-4ABB-EA06-6F0F753D695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F787E8-59B5-8E42-2E0C-03E1DDA10FF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70310F6-4BF0-8CCF-9F18-E1F6006F3283}"/>
              </a:ext>
            </a:extLst>
          </p:cNvPr>
          <p:cNvPicPr>
            <a:picLocks noChangeAspect="1"/>
          </p:cNvPicPr>
          <p:nvPr/>
        </p:nvPicPr>
        <p:blipFill>
          <a:blip r:embed="rId2"/>
          <a:stretch>
            <a:fillRect/>
          </a:stretch>
        </p:blipFill>
        <p:spPr>
          <a:xfrm>
            <a:off x="126310" y="136525"/>
            <a:ext cx="10382250" cy="2238375"/>
          </a:xfrm>
          <a:prstGeom prst="rect">
            <a:avLst/>
          </a:prstGeom>
        </p:spPr>
      </p:pic>
    </p:spTree>
    <p:extLst>
      <p:ext uri="{BB962C8B-B14F-4D97-AF65-F5344CB8AC3E}">
        <p14:creationId xmlns:p14="http://schemas.microsoft.com/office/powerpoint/2010/main" val="3032603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7D8671B9-B549-A906-CFE8-35F021A5165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BF889E-3EFE-A18D-A733-F4C3DBE72A8F}"/>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16E1655C-3D4A-6D9C-342A-7F10544E918D}"/>
              </a:ext>
            </a:extLst>
          </p:cNvPr>
          <p:cNvPicPr>
            <a:picLocks noChangeAspect="1"/>
          </p:cNvPicPr>
          <p:nvPr/>
        </p:nvPicPr>
        <p:blipFill>
          <a:blip r:embed="rId2"/>
          <a:stretch>
            <a:fillRect/>
          </a:stretch>
        </p:blipFill>
        <p:spPr>
          <a:xfrm>
            <a:off x="152050" y="136525"/>
            <a:ext cx="10391775" cy="2257425"/>
          </a:xfrm>
          <a:prstGeom prst="rect">
            <a:avLst/>
          </a:prstGeom>
        </p:spPr>
      </p:pic>
    </p:spTree>
    <p:extLst>
      <p:ext uri="{BB962C8B-B14F-4D97-AF65-F5344CB8AC3E}">
        <p14:creationId xmlns:p14="http://schemas.microsoft.com/office/powerpoint/2010/main" val="2388157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40C6A6B8-2869-162F-41E1-0B392943A1F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709233-8274-CF21-874D-9B89A7855346}"/>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40DD687-9C3B-2C43-D262-DE4EE7906DEF}"/>
              </a:ext>
            </a:extLst>
          </p:cNvPr>
          <p:cNvPicPr>
            <a:picLocks noChangeAspect="1"/>
          </p:cNvPicPr>
          <p:nvPr/>
        </p:nvPicPr>
        <p:blipFill>
          <a:blip r:embed="rId2"/>
          <a:stretch>
            <a:fillRect/>
          </a:stretch>
        </p:blipFill>
        <p:spPr>
          <a:xfrm>
            <a:off x="115749" y="136525"/>
            <a:ext cx="10429875" cy="2219325"/>
          </a:xfrm>
          <a:prstGeom prst="rect">
            <a:avLst/>
          </a:prstGeom>
        </p:spPr>
      </p:pic>
    </p:spTree>
    <p:extLst>
      <p:ext uri="{BB962C8B-B14F-4D97-AF65-F5344CB8AC3E}">
        <p14:creationId xmlns:p14="http://schemas.microsoft.com/office/powerpoint/2010/main" val="3726214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5E7554A8-82F8-9200-0961-FA0A618B538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BA4A36-91E2-A975-44EE-1DECF00C36D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16D38B3-9FA7-6E29-4D2A-41C67A771665}"/>
              </a:ext>
            </a:extLst>
          </p:cNvPr>
          <p:cNvPicPr>
            <a:picLocks noChangeAspect="1"/>
          </p:cNvPicPr>
          <p:nvPr/>
        </p:nvPicPr>
        <p:blipFill>
          <a:blip r:embed="rId2"/>
          <a:stretch>
            <a:fillRect/>
          </a:stretch>
        </p:blipFill>
        <p:spPr>
          <a:xfrm>
            <a:off x="125274" y="136525"/>
            <a:ext cx="10410825" cy="2257425"/>
          </a:xfrm>
          <a:prstGeom prst="rect">
            <a:avLst/>
          </a:prstGeom>
        </p:spPr>
      </p:pic>
    </p:spTree>
    <p:extLst>
      <p:ext uri="{BB962C8B-B14F-4D97-AF65-F5344CB8AC3E}">
        <p14:creationId xmlns:p14="http://schemas.microsoft.com/office/powerpoint/2010/main" val="145529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751337-CC63-80C7-C3D7-EC653AC8AB7A}"/>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2D6A74CC-74DB-3407-1A70-0D179C22B9F8}"/>
              </a:ext>
            </a:extLst>
          </p:cNvPr>
          <p:cNvPicPr>
            <a:picLocks noChangeAspect="1"/>
          </p:cNvPicPr>
          <p:nvPr/>
        </p:nvPicPr>
        <p:blipFill>
          <a:blip r:embed="rId3"/>
          <a:stretch>
            <a:fillRect/>
          </a:stretch>
        </p:blipFill>
        <p:spPr>
          <a:xfrm>
            <a:off x="1934910" y="3769881"/>
            <a:ext cx="3743325" cy="2076450"/>
          </a:xfrm>
          <a:prstGeom prst="rect">
            <a:avLst/>
          </a:prstGeom>
        </p:spPr>
      </p:pic>
      <p:pic>
        <p:nvPicPr>
          <p:cNvPr id="5" name="Picture 4">
            <a:extLst>
              <a:ext uri="{FF2B5EF4-FFF2-40B4-BE49-F238E27FC236}">
                <a16:creationId xmlns:a16="http://schemas.microsoft.com/office/drawing/2014/main" id="{4F698BE2-60A2-F544-C57F-9698BF2A9838}"/>
              </a:ext>
            </a:extLst>
          </p:cNvPr>
          <p:cNvPicPr>
            <a:picLocks noChangeAspect="1"/>
          </p:cNvPicPr>
          <p:nvPr/>
        </p:nvPicPr>
        <p:blipFill>
          <a:blip r:embed="rId4"/>
          <a:stretch>
            <a:fillRect/>
          </a:stretch>
        </p:blipFill>
        <p:spPr>
          <a:xfrm>
            <a:off x="1089086" y="573924"/>
            <a:ext cx="9525000" cy="305603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869EAB-9564-D67E-DEF7-064A624C4BE6}"/>
                  </a:ext>
                </a:extLst>
              </p14:cNvPr>
              <p14:cNvContentPartPr/>
              <p14:nvPr/>
            </p14:nvContentPartPr>
            <p14:xfrm>
              <a:off x="3733849" y="4768298"/>
              <a:ext cx="9360" cy="219240"/>
            </p14:xfrm>
          </p:contentPart>
        </mc:Choice>
        <mc:Fallback xmlns="">
          <p:pic>
            <p:nvPicPr>
              <p:cNvPr id="4" name="Ink 3">
                <a:extLst>
                  <a:ext uri="{FF2B5EF4-FFF2-40B4-BE49-F238E27FC236}">
                    <a16:creationId xmlns:a16="http://schemas.microsoft.com/office/drawing/2014/main" id="{82869EAB-9564-D67E-DEF7-064A624C4BE6}"/>
                  </a:ext>
                </a:extLst>
              </p:cNvPr>
              <p:cNvPicPr/>
              <p:nvPr/>
            </p:nvPicPr>
            <p:blipFill>
              <a:blip r:embed="rId8"/>
              <a:stretch>
                <a:fillRect/>
              </a:stretch>
            </p:blipFill>
            <p:spPr>
              <a:xfrm>
                <a:off x="3727729" y="4762178"/>
                <a:ext cx="21600" cy="231480"/>
              </a:xfrm>
              <a:prstGeom prst="rect">
                <a:avLst/>
              </a:prstGeom>
            </p:spPr>
          </p:pic>
        </mc:Fallback>
      </mc:AlternateContent>
    </p:spTree>
    <p:extLst>
      <p:ext uri="{BB962C8B-B14F-4D97-AF65-F5344CB8AC3E}">
        <p14:creationId xmlns:p14="http://schemas.microsoft.com/office/powerpoint/2010/main" val="3709652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E2A2D7-A1DB-8AEB-BFB3-2E1E0EC3F84B}"/>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A22B21DC-AF73-35F8-4941-16DD7E19211D}"/>
              </a:ext>
            </a:extLst>
          </p:cNvPr>
          <p:cNvPicPr>
            <a:picLocks noChangeAspect="1"/>
          </p:cNvPicPr>
          <p:nvPr/>
        </p:nvPicPr>
        <p:blipFill>
          <a:blip r:embed="rId2"/>
          <a:stretch>
            <a:fillRect/>
          </a:stretch>
        </p:blipFill>
        <p:spPr>
          <a:xfrm>
            <a:off x="1196008" y="1115046"/>
            <a:ext cx="9601200" cy="2600325"/>
          </a:xfrm>
          <a:prstGeom prst="rect">
            <a:avLst/>
          </a:prstGeom>
        </p:spPr>
      </p:pic>
    </p:spTree>
    <p:extLst>
      <p:ext uri="{BB962C8B-B14F-4D97-AF65-F5344CB8AC3E}">
        <p14:creationId xmlns:p14="http://schemas.microsoft.com/office/powerpoint/2010/main" val="3525536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FD978FF-6EA2-AF41-CEC1-2FB0F5BECC9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BEA0B4-DAD6-4230-6848-96F0401F13F8}"/>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8A3B2909-2641-2BEE-D63B-80CDE6786224}"/>
              </a:ext>
            </a:extLst>
          </p:cNvPr>
          <p:cNvPicPr>
            <a:picLocks noChangeAspect="1"/>
          </p:cNvPicPr>
          <p:nvPr/>
        </p:nvPicPr>
        <p:blipFill>
          <a:blip r:embed="rId2"/>
          <a:stretch>
            <a:fillRect/>
          </a:stretch>
        </p:blipFill>
        <p:spPr>
          <a:xfrm>
            <a:off x="70403" y="136525"/>
            <a:ext cx="10401300" cy="2238375"/>
          </a:xfrm>
          <a:prstGeom prst="rect">
            <a:avLst/>
          </a:prstGeom>
        </p:spPr>
      </p:pic>
    </p:spTree>
    <p:extLst>
      <p:ext uri="{BB962C8B-B14F-4D97-AF65-F5344CB8AC3E}">
        <p14:creationId xmlns:p14="http://schemas.microsoft.com/office/powerpoint/2010/main" val="3618714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B53A03E7-B4A0-EC0F-571F-7251B725785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50FE44-5ABC-8E72-4578-74412AA68299}"/>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C0C0F399-793D-E00A-4989-1502A1BF5812}"/>
              </a:ext>
            </a:extLst>
          </p:cNvPr>
          <p:cNvPicPr>
            <a:picLocks noChangeAspect="1"/>
          </p:cNvPicPr>
          <p:nvPr/>
        </p:nvPicPr>
        <p:blipFill>
          <a:blip r:embed="rId2"/>
          <a:stretch>
            <a:fillRect/>
          </a:stretch>
        </p:blipFill>
        <p:spPr>
          <a:xfrm>
            <a:off x="199197" y="136525"/>
            <a:ext cx="10382250" cy="2209800"/>
          </a:xfrm>
          <a:prstGeom prst="rect">
            <a:avLst/>
          </a:prstGeom>
        </p:spPr>
      </p:pic>
    </p:spTree>
    <p:extLst>
      <p:ext uri="{BB962C8B-B14F-4D97-AF65-F5344CB8AC3E}">
        <p14:creationId xmlns:p14="http://schemas.microsoft.com/office/powerpoint/2010/main" val="3354621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1A8A36-14F3-E342-633E-E932BBCE50ED}"/>
              </a:ext>
            </a:extLst>
          </p:cNvPr>
          <p:cNvSpPr>
            <a:spLocks noGrp="1"/>
          </p:cNvSpPr>
          <p:nvPr>
            <p:ph type="ftr" sz="quarter" idx="11"/>
          </p:nvPr>
        </p:nvSpPr>
        <p:spPr/>
        <p:txBody>
          <a:bodyPr/>
          <a:lstStyle/>
          <a:p>
            <a:r>
              <a:rPr lang="en-US"/>
              <a:t>https://openstax.org/details/books/calculus-volume-1</a:t>
            </a:r>
          </a:p>
        </p:txBody>
      </p:sp>
      <p:pic>
        <p:nvPicPr>
          <p:cNvPr id="3" name="Picture 2">
            <a:extLst>
              <a:ext uri="{FF2B5EF4-FFF2-40B4-BE49-F238E27FC236}">
                <a16:creationId xmlns:a16="http://schemas.microsoft.com/office/drawing/2014/main" id="{35BF69AE-54FF-E077-33E3-36C9780E6D75}"/>
              </a:ext>
            </a:extLst>
          </p:cNvPr>
          <p:cNvPicPr>
            <a:picLocks noChangeAspect="1"/>
          </p:cNvPicPr>
          <p:nvPr/>
        </p:nvPicPr>
        <p:blipFill>
          <a:blip r:embed="rId2"/>
          <a:stretch>
            <a:fillRect/>
          </a:stretch>
        </p:blipFill>
        <p:spPr>
          <a:xfrm>
            <a:off x="2980674" y="2493183"/>
            <a:ext cx="6230652" cy="1871634"/>
          </a:xfrm>
          <a:prstGeom prst="rect">
            <a:avLst/>
          </a:prstGeom>
        </p:spPr>
      </p:pic>
    </p:spTree>
    <p:extLst>
      <p:ext uri="{BB962C8B-B14F-4D97-AF65-F5344CB8AC3E}">
        <p14:creationId xmlns:p14="http://schemas.microsoft.com/office/powerpoint/2010/main" val="59738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C30A4D-F633-233D-4850-AC06480F13FA}"/>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5F18C30-DE97-8348-6A9A-4F53C2A0EA55}"/>
              </a:ext>
            </a:extLst>
          </p:cNvPr>
          <p:cNvPicPr>
            <a:picLocks noChangeAspect="1"/>
          </p:cNvPicPr>
          <p:nvPr/>
        </p:nvPicPr>
        <p:blipFill>
          <a:blip r:embed="rId2"/>
          <a:stretch>
            <a:fillRect/>
          </a:stretch>
        </p:blipFill>
        <p:spPr>
          <a:xfrm>
            <a:off x="955477" y="1644970"/>
            <a:ext cx="4572000" cy="2447925"/>
          </a:xfrm>
          <a:prstGeom prst="rect">
            <a:avLst/>
          </a:prstGeom>
        </p:spPr>
      </p:pic>
      <p:pic>
        <p:nvPicPr>
          <p:cNvPr id="6" name="Picture 5">
            <a:extLst>
              <a:ext uri="{FF2B5EF4-FFF2-40B4-BE49-F238E27FC236}">
                <a16:creationId xmlns:a16="http://schemas.microsoft.com/office/drawing/2014/main" id="{BF37F497-847C-A793-1D87-56C8827D98C3}"/>
              </a:ext>
            </a:extLst>
          </p:cNvPr>
          <p:cNvPicPr>
            <a:picLocks noChangeAspect="1"/>
          </p:cNvPicPr>
          <p:nvPr/>
        </p:nvPicPr>
        <p:blipFill>
          <a:blip r:embed="rId3"/>
          <a:stretch>
            <a:fillRect/>
          </a:stretch>
        </p:blipFill>
        <p:spPr>
          <a:xfrm>
            <a:off x="6261481" y="1875105"/>
            <a:ext cx="3951153" cy="592673"/>
          </a:xfrm>
          <a:prstGeom prst="rect">
            <a:avLst/>
          </a:prstGeom>
        </p:spPr>
      </p:pic>
      <p:pic>
        <p:nvPicPr>
          <p:cNvPr id="8" name="Picture 7">
            <a:extLst>
              <a:ext uri="{FF2B5EF4-FFF2-40B4-BE49-F238E27FC236}">
                <a16:creationId xmlns:a16="http://schemas.microsoft.com/office/drawing/2014/main" id="{82E172B1-7B77-D864-C70F-2ABBBFDC2B40}"/>
              </a:ext>
            </a:extLst>
          </p:cNvPr>
          <p:cNvPicPr>
            <a:picLocks noChangeAspect="1"/>
          </p:cNvPicPr>
          <p:nvPr/>
        </p:nvPicPr>
        <p:blipFill>
          <a:blip r:embed="rId4"/>
          <a:stretch>
            <a:fillRect/>
          </a:stretch>
        </p:blipFill>
        <p:spPr>
          <a:xfrm>
            <a:off x="6265153" y="3028950"/>
            <a:ext cx="2900881" cy="948148"/>
          </a:xfrm>
          <a:prstGeom prst="rect">
            <a:avLst/>
          </a:prstGeom>
        </p:spPr>
      </p:pic>
      <p:pic>
        <p:nvPicPr>
          <p:cNvPr id="10" name="Picture 9">
            <a:extLst>
              <a:ext uri="{FF2B5EF4-FFF2-40B4-BE49-F238E27FC236}">
                <a16:creationId xmlns:a16="http://schemas.microsoft.com/office/drawing/2014/main" id="{5810695A-07DA-BC03-DFFB-428C70CA267B}"/>
              </a:ext>
            </a:extLst>
          </p:cNvPr>
          <p:cNvPicPr>
            <a:picLocks noChangeAspect="1"/>
          </p:cNvPicPr>
          <p:nvPr/>
        </p:nvPicPr>
        <p:blipFill>
          <a:blip r:embed="rId5"/>
          <a:stretch>
            <a:fillRect/>
          </a:stretch>
        </p:blipFill>
        <p:spPr>
          <a:xfrm>
            <a:off x="6236457" y="4413642"/>
            <a:ext cx="3761334" cy="948148"/>
          </a:xfrm>
          <a:prstGeom prst="rect">
            <a:avLst/>
          </a:prstGeom>
        </p:spPr>
      </p:pic>
      <p:pic>
        <p:nvPicPr>
          <p:cNvPr id="12" name="Picture 11">
            <a:extLst>
              <a:ext uri="{FF2B5EF4-FFF2-40B4-BE49-F238E27FC236}">
                <a16:creationId xmlns:a16="http://schemas.microsoft.com/office/drawing/2014/main" id="{4401348A-24B9-DF4E-4F9F-AEA81622458D}"/>
              </a:ext>
            </a:extLst>
          </p:cNvPr>
          <p:cNvPicPr>
            <a:picLocks noChangeAspect="1"/>
          </p:cNvPicPr>
          <p:nvPr/>
        </p:nvPicPr>
        <p:blipFill>
          <a:blip r:embed="rId6"/>
          <a:stretch>
            <a:fillRect/>
          </a:stretch>
        </p:blipFill>
        <p:spPr>
          <a:xfrm>
            <a:off x="831652" y="721906"/>
            <a:ext cx="2409825" cy="438150"/>
          </a:xfrm>
          <a:prstGeom prst="rect">
            <a:avLst/>
          </a:prstGeom>
        </p:spPr>
      </p:pic>
    </p:spTree>
    <p:extLst>
      <p:ext uri="{BB962C8B-B14F-4D97-AF65-F5344CB8AC3E}">
        <p14:creationId xmlns:p14="http://schemas.microsoft.com/office/powerpoint/2010/main" val="294888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6C740D-F2F6-442D-A52B-2AE8882EEA6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7A4CAD2F-A08A-2657-BAF5-689FDBC4587C}"/>
              </a:ext>
            </a:extLst>
          </p:cNvPr>
          <p:cNvPicPr>
            <a:picLocks noChangeAspect="1"/>
          </p:cNvPicPr>
          <p:nvPr/>
        </p:nvPicPr>
        <p:blipFill>
          <a:blip r:embed="rId2"/>
          <a:stretch>
            <a:fillRect/>
          </a:stretch>
        </p:blipFill>
        <p:spPr>
          <a:xfrm>
            <a:off x="476249" y="479683"/>
            <a:ext cx="10060615" cy="2184377"/>
          </a:xfrm>
          <a:prstGeom prst="rect">
            <a:avLst/>
          </a:prstGeom>
        </p:spPr>
      </p:pic>
    </p:spTree>
    <p:extLst>
      <p:ext uri="{BB962C8B-B14F-4D97-AF65-F5344CB8AC3E}">
        <p14:creationId xmlns:p14="http://schemas.microsoft.com/office/powerpoint/2010/main" val="325568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CEBE61-5CD6-FADF-65EA-1DA18F7AAE4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597E5EF-FC5D-24CD-5DE4-F2B80A86420F}"/>
              </a:ext>
            </a:extLst>
          </p:cNvPr>
          <p:cNvPicPr>
            <a:picLocks noChangeAspect="1"/>
          </p:cNvPicPr>
          <p:nvPr/>
        </p:nvPicPr>
        <p:blipFill>
          <a:blip r:embed="rId2"/>
          <a:stretch>
            <a:fillRect/>
          </a:stretch>
        </p:blipFill>
        <p:spPr>
          <a:xfrm>
            <a:off x="1111101" y="737412"/>
            <a:ext cx="9393865" cy="2946660"/>
          </a:xfrm>
          <a:prstGeom prst="rect">
            <a:avLst/>
          </a:prstGeom>
        </p:spPr>
      </p:pic>
      <p:pic>
        <p:nvPicPr>
          <p:cNvPr id="6" name="Picture 5">
            <a:extLst>
              <a:ext uri="{FF2B5EF4-FFF2-40B4-BE49-F238E27FC236}">
                <a16:creationId xmlns:a16="http://schemas.microsoft.com/office/drawing/2014/main" id="{4FE2890F-5CCE-501C-F983-341A0EF9ABCC}"/>
              </a:ext>
            </a:extLst>
          </p:cNvPr>
          <p:cNvPicPr>
            <a:picLocks noChangeAspect="1"/>
          </p:cNvPicPr>
          <p:nvPr/>
        </p:nvPicPr>
        <p:blipFill>
          <a:blip r:embed="rId3"/>
          <a:stretch>
            <a:fillRect/>
          </a:stretch>
        </p:blipFill>
        <p:spPr>
          <a:xfrm>
            <a:off x="2883084" y="4037233"/>
            <a:ext cx="2539521" cy="2074056"/>
          </a:xfrm>
          <a:prstGeom prst="rect">
            <a:avLst/>
          </a:prstGeom>
        </p:spPr>
      </p:pic>
    </p:spTree>
    <p:extLst>
      <p:ext uri="{BB962C8B-B14F-4D97-AF65-F5344CB8AC3E}">
        <p14:creationId xmlns:p14="http://schemas.microsoft.com/office/powerpoint/2010/main" val="243917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3603CD-FF62-1182-6FEB-0AE5AB72413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81AED44-B4C1-26B1-CD4A-FDEBE18D1DDF}"/>
              </a:ext>
            </a:extLst>
          </p:cNvPr>
          <p:cNvPicPr>
            <a:picLocks noChangeAspect="1"/>
          </p:cNvPicPr>
          <p:nvPr/>
        </p:nvPicPr>
        <p:blipFill>
          <a:blip r:embed="rId2"/>
          <a:stretch>
            <a:fillRect/>
          </a:stretch>
        </p:blipFill>
        <p:spPr>
          <a:xfrm>
            <a:off x="1242902" y="967563"/>
            <a:ext cx="2661652" cy="2577952"/>
          </a:xfrm>
          <a:prstGeom prst="rect">
            <a:avLst/>
          </a:prstGeom>
        </p:spPr>
      </p:pic>
      <p:pic>
        <p:nvPicPr>
          <p:cNvPr id="6" name="Picture 5">
            <a:extLst>
              <a:ext uri="{FF2B5EF4-FFF2-40B4-BE49-F238E27FC236}">
                <a16:creationId xmlns:a16="http://schemas.microsoft.com/office/drawing/2014/main" id="{FBD1C306-D3D4-2254-B9C0-1A306F635CD8}"/>
              </a:ext>
            </a:extLst>
          </p:cNvPr>
          <p:cNvPicPr>
            <a:picLocks noChangeAspect="1"/>
          </p:cNvPicPr>
          <p:nvPr/>
        </p:nvPicPr>
        <p:blipFill>
          <a:blip r:embed="rId3"/>
          <a:stretch>
            <a:fillRect/>
          </a:stretch>
        </p:blipFill>
        <p:spPr>
          <a:xfrm>
            <a:off x="812876" y="3686175"/>
            <a:ext cx="3521703" cy="1693362"/>
          </a:xfrm>
          <a:prstGeom prst="rect">
            <a:avLst/>
          </a:prstGeom>
        </p:spPr>
      </p:pic>
      <p:pic>
        <p:nvPicPr>
          <p:cNvPr id="8" name="Picture 7">
            <a:extLst>
              <a:ext uri="{FF2B5EF4-FFF2-40B4-BE49-F238E27FC236}">
                <a16:creationId xmlns:a16="http://schemas.microsoft.com/office/drawing/2014/main" id="{FB890798-7CFB-641E-A052-5CBD44E1E5F5}"/>
              </a:ext>
            </a:extLst>
          </p:cNvPr>
          <p:cNvPicPr>
            <a:picLocks noChangeAspect="1"/>
          </p:cNvPicPr>
          <p:nvPr/>
        </p:nvPicPr>
        <p:blipFill>
          <a:blip r:embed="rId4"/>
          <a:stretch>
            <a:fillRect/>
          </a:stretch>
        </p:blipFill>
        <p:spPr>
          <a:xfrm>
            <a:off x="1479144" y="5694832"/>
            <a:ext cx="1864593" cy="386991"/>
          </a:xfrm>
          <a:prstGeom prst="rect">
            <a:avLst/>
          </a:prstGeom>
        </p:spPr>
      </p:pic>
      <p:pic>
        <p:nvPicPr>
          <p:cNvPr id="10" name="Picture 9">
            <a:extLst>
              <a:ext uri="{FF2B5EF4-FFF2-40B4-BE49-F238E27FC236}">
                <a16:creationId xmlns:a16="http://schemas.microsoft.com/office/drawing/2014/main" id="{B5CA49B5-11AE-780D-7823-E56BAA11FE0B}"/>
              </a:ext>
            </a:extLst>
          </p:cNvPr>
          <p:cNvPicPr>
            <a:picLocks noChangeAspect="1"/>
          </p:cNvPicPr>
          <p:nvPr/>
        </p:nvPicPr>
        <p:blipFill>
          <a:blip r:embed="rId5"/>
          <a:stretch>
            <a:fillRect/>
          </a:stretch>
        </p:blipFill>
        <p:spPr>
          <a:xfrm>
            <a:off x="5398016" y="967563"/>
            <a:ext cx="4019975" cy="627321"/>
          </a:xfrm>
          <a:prstGeom prst="rect">
            <a:avLst/>
          </a:prstGeom>
        </p:spPr>
      </p:pic>
      <p:pic>
        <p:nvPicPr>
          <p:cNvPr id="12" name="Picture 11">
            <a:extLst>
              <a:ext uri="{FF2B5EF4-FFF2-40B4-BE49-F238E27FC236}">
                <a16:creationId xmlns:a16="http://schemas.microsoft.com/office/drawing/2014/main" id="{5464BF31-B92B-7FC8-B14A-00827EC29EC4}"/>
              </a:ext>
            </a:extLst>
          </p:cNvPr>
          <p:cNvPicPr>
            <a:picLocks noChangeAspect="1"/>
          </p:cNvPicPr>
          <p:nvPr/>
        </p:nvPicPr>
        <p:blipFill>
          <a:blip r:embed="rId6"/>
          <a:stretch>
            <a:fillRect/>
          </a:stretch>
        </p:blipFill>
        <p:spPr>
          <a:xfrm>
            <a:off x="5528677" y="2328809"/>
            <a:ext cx="3019900" cy="681482"/>
          </a:xfrm>
          <a:prstGeom prst="rect">
            <a:avLst/>
          </a:prstGeom>
        </p:spPr>
      </p:pic>
      <p:pic>
        <p:nvPicPr>
          <p:cNvPr id="14" name="Picture 13">
            <a:extLst>
              <a:ext uri="{FF2B5EF4-FFF2-40B4-BE49-F238E27FC236}">
                <a16:creationId xmlns:a16="http://schemas.microsoft.com/office/drawing/2014/main" id="{30F172F7-98E6-1FD6-CA19-DFF6DB824968}"/>
              </a:ext>
            </a:extLst>
          </p:cNvPr>
          <p:cNvPicPr>
            <a:picLocks noChangeAspect="1"/>
          </p:cNvPicPr>
          <p:nvPr/>
        </p:nvPicPr>
        <p:blipFill>
          <a:blip r:embed="rId7"/>
          <a:stretch>
            <a:fillRect/>
          </a:stretch>
        </p:blipFill>
        <p:spPr>
          <a:xfrm>
            <a:off x="5709652" y="3429000"/>
            <a:ext cx="3785222" cy="922648"/>
          </a:xfrm>
          <a:prstGeom prst="rect">
            <a:avLst/>
          </a:prstGeom>
        </p:spPr>
      </p:pic>
      <p:pic>
        <p:nvPicPr>
          <p:cNvPr id="16" name="Picture 15">
            <a:extLst>
              <a:ext uri="{FF2B5EF4-FFF2-40B4-BE49-F238E27FC236}">
                <a16:creationId xmlns:a16="http://schemas.microsoft.com/office/drawing/2014/main" id="{BC579D2F-3C94-764B-E7C2-C77E94400195}"/>
              </a:ext>
            </a:extLst>
          </p:cNvPr>
          <p:cNvPicPr>
            <a:picLocks noChangeAspect="1"/>
          </p:cNvPicPr>
          <p:nvPr/>
        </p:nvPicPr>
        <p:blipFill>
          <a:blip r:embed="rId8"/>
          <a:stretch>
            <a:fillRect/>
          </a:stretch>
        </p:blipFill>
        <p:spPr>
          <a:xfrm>
            <a:off x="5818297" y="4580313"/>
            <a:ext cx="4867424" cy="1062196"/>
          </a:xfrm>
          <a:prstGeom prst="rect">
            <a:avLst/>
          </a:prstGeom>
        </p:spPr>
      </p:pic>
      <p:pic>
        <p:nvPicPr>
          <p:cNvPr id="17" name="Picture 16">
            <a:extLst>
              <a:ext uri="{FF2B5EF4-FFF2-40B4-BE49-F238E27FC236}">
                <a16:creationId xmlns:a16="http://schemas.microsoft.com/office/drawing/2014/main" id="{86A3A07A-79C1-B231-220C-E482A9116881}"/>
              </a:ext>
            </a:extLst>
          </p:cNvPr>
          <p:cNvPicPr>
            <a:picLocks noChangeAspect="1"/>
          </p:cNvPicPr>
          <p:nvPr/>
        </p:nvPicPr>
        <p:blipFill>
          <a:blip r:embed="rId9"/>
          <a:stretch>
            <a:fillRect/>
          </a:stretch>
        </p:blipFill>
        <p:spPr>
          <a:xfrm>
            <a:off x="444478" y="350739"/>
            <a:ext cx="2414225" cy="438950"/>
          </a:xfrm>
          <a:prstGeom prst="rect">
            <a:avLst/>
          </a:prstGeom>
        </p:spPr>
      </p:pic>
      <p:grpSp>
        <p:nvGrpSpPr>
          <p:cNvPr id="50" name="Group 49">
            <a:extLst>
              <a:ext uri="{FF2B5EF4-FFF2-40B4-BE49-F238E27FC236}">
                <a16:creationId xmlns:a16="http://schemas.microsoft.com/office/drawing/2014/main" id="{D921694A-794C-5239-D6C8-3C990A8C7C6E}"/>
              </a:ext>
            </a:extLst>
          </p:cNvPr>
          <p:cNvGrpSpPr/>
          <p:nvPr/>
        </p:nvGrpSpPr>
        <p:grpSpPr>
          <a:xfrm>
            <a:off x="8232540" y="1418490"/>
            <a:ext cx="407160" cy="39240"/>
            <a:chOff x="8232540" y="1418490"/>
            <a:chExt cx="407160" cy="39240"/>
          </a:xfrm>
        </p:grpSpPr>
        <mc:AlternateContent xmlns:mc="http://schemas.openxmlformats.org/markup-compatibility/2006" xmlns:p14="http://schemas.microsoft.com/office/powerpoint/2010/main">
          <mc:Choice Requires="p14">
            <p:contentPart p14:bwMode="auto" r:id="rId10">
              <p14:nvContentPartPr>
                <p14:cNvPr id="48" name="Ink 47">
                  <a:extLst>
                    <a:ext uri="{FF2B5EF4-FFF2-40B4-BE49-F238E27FC236}">
                      <a16:creationId xmlns:a16="http://schemas.microsoft.com/office/drawing/2014/main" id="{5910E0A4-DE03-FE2E-4D52-7A74F5DEDB06}"/>
                    </a:ext>
                  </a:extLst>
                </p14:cNvPr>
                <p14:cNvContentPartPr/>
                <p14:nvPr/>
              </p14:nvContentPartPr>
              <p14:xfrm>
                <a:off x="8232540" y="1418490"/>
                <a:ext cx="118800" cy="10440"/>
              </p14:xfrm>
            </p:contentPart>
          </mc:Choice>
          <mc:Fallback xmlns="">
            <p:pic>
              <p:nvPicPr>
                <p:cNvPr id="48" name="Ink 47">
                  <a:extLst>
                    <a:ext uri="{FF2B5EF4-FFF2-40B4-BE49-F238E27FC236}">
                      <a16:creationId xmlns:a16="http://schemas.microsoft.com/office/drawing/2014/main" id="{5910E0A4-DE03-FE2E-4D52-7A74F5DEDB06}"/>
                    </a:ext>
                  </a:extLst>
                </p:cNvPr>
                <p:cNvPicPr/>
                <p:nvPr/>
              </p:nvPicPr>
              <p:blipFill>
                <a:blip r:embed="rId77"/>
                <a:stretch>
                  <a:fillRect/>
                </a:stretch>
              </p:blipFill>
              <p:spPr>
                <a:xfrm>
                  <a:off x="8226420" y="1412370"/>
                  <a:ext cx="131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B9E38B59-B6B6-35FF-A792-15113A1037C8}"/>
                    </a:ext>
                  </a:extLst>
                </p14:cNvPr>
                <p14:cNvContentPartPr/>
                <p14:nvPr/>
              </p14:nvContentPartPr>
              <p14:xfrm>
                <a:off x="8524500" y="1457370"/>
                <a:ext cx="115200" cy="360"/>
              </p14:xfrm>
            </p:contentPart>
          </mc:Choice>
          <mc:Fallback xmlns="">
            <p:pic>
              <p:nvPicPr>
                <p:cNvPr id="49" name="Ink 48">
                  <a:extLst>
                    <a:ext uri="{FF2B5EF4-FFF2-40B4-BE49-F238E27FC236}">
                      <a16:creationId xmlns:a16="http://schemas.microsoft.com/office/drawing/2014/main" id="{B9E38B59-B6B6-35FF-A792-15113A1037C8}"/>
                    </a:ext>
                  </a:extLst>
                </p:cNvPr>
                <p:cNvPicPr/>
                <p:nvPr/>
              </p:nvPicPr>
              <p:blipFill>
                <a:blip r:embed="rId79"/>
                <a:stretch>
                  <a:fillRect/>
                </a:stretch>
              </p:blipFill>
              <p:spPr>
                <a:xfrm>
                  <a:off x="8518380" y="1451250"/>
                  <a:ext cx="127440" cy="12600"/>
                </a:xfrm>
                <a:prstGeom prst="rect">
                  <a:avLst/>
                </a:prstGeom>
              </p:spPr>
            </p:pic>
          </mc:Fallback>
        </mc:AlternateContent>
      </p:grpSp>
    </p:spTree>
    <p:extLst>
      <p:ext uri="{BB962C8B-B14F-4D97-AF65-F5344CB8AC3E}">
        <p14:creationId xmlns:p14="http://schemas.microsoft.com/office/powerpoint/2010/main" val="291994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457D62-948D-0393-C99F-CB5A22E641EA}"/>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93438BE-7C53-F376-7047-6F9D3D6F152B}"/>
              </a:ext>
            </a:extLst>
          </p:cNvPr>
          <p:cNvPicPr>
            <a:picLocks noChangeAspect="1"/>
          </p:cNvPicPr>
          <p:nvPr/>
        </p:nvPicPr>
        <p:blipFill>
          <a:blip r:embed="rId2"/>
          <a:stretch>
            <a:fillRect/>
          </a:stretch>
        </p:blipFill>
        <p:spPr>
          <a:xfrm>
            <a:off x="428625" y="368153"/>
            <a:ext cx="9087515" cy="1748030"/>
          </a:xfrm>
          <a:prstGeom prst="rect">
            <a:avLst/>
          </a:prstGeom>
        </p:spPr>
      </p:pic>
    </p:spTree>
    <p:extLst>
      <p:ext uri="{BB962C8B-B14F-4D97-AF65-F5344CB8AC3E}">
        <p14:creationId xmlns:p14="http://schemas.microsoft.com/office/powerpoint/2010/main" val="2739725913"/>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13847</TotalTime>
  <Words>1343</Words>
  <Application>Microsoft Office PowerPoint</Application>
  <PresentationFormat>Widescreen</PresentationFormat>
  <Paragraphs>109</Paragraphs>
  <Slides>43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Cambria Math</vt:lpstr>
      <vt:lpstr>MathJax_Main</vt:lpstr>
      <vt:lpstr>MathJax_Math-italic</vt:lpstr>
      <vt:lpstr>MathJax_Size1</vt:lpstr>
      <vt:lpstr>Neue Helvetica W01</vt:lpstr>
      <vt:lpstr>The Hand Bold</vt:lpstr>
      <vt:lpstr>The Serif Hand Black</vt:lpstr>
      <vt:lpstr>SketchyVTI</vt:lpstr>
      <vt:lpstr>Chapter 2  applications of integration</vt:lpstr>
      <vt:lpstr>Physical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Moments and centers of mass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3  techniques of integration</vt:lpstr>
      <vt:lpstr>Integration by parts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derivatives</dc:title>
  <dc:creator>Susan Aydelotte</dc:creator>
  <cp:lastModifiedBy>Susan Aydelotte</cp:lastModifiedBy>
  <cp:revision>89</cp:revision>
  <dcterms:created xsi:type="dcterms:W3CDTF">2023-02-06T15:40:48Z</dcterms:created>
  <dcterms:modified xsi:type="dcterms:W3CDTF">2025-01-31T22:28:27Z</dcterms:modified>
</cp:coreProperties>
</file>