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1"/>
  </p:notesMasterIdLst>
  <p:sldIdLst>
    <p:sldId id="256" r:id="rId2"/>
    <p:sldId id="263" r:id="rId3"/>
    <p:sldId id="366" r:id="rId4"/>
    <p:sldId id="323" r:id="rId5"/>
    <p:sldId id="367" r:id="rId6"/>
    <p:sldId id="371" r:id="rId7"/>
    <p:sldId id="370" r:id="rId8"/>
    <p:sldId id="372" r:id="rId9"/>
    <p:sldId id="373" r:id="rId10"/>
    <p:sldId id="325" r:id="rId11"/>
    <p:sldId id="368" r:id="rId12"/>
    <p:sldId id="327" r:id="rId13"/>
    <p:sldId id="326" r:id="rId14"/>
    <p:sldId id="328" r:id="rId15"/>
    <p:sldId id="329" r:id="rId16"/>
    <p:sldId id="369" r:id="rId17"/>
    <p:sldId id="374" r:id="rId18"/>
    <p:sldId id="375" r:id="rId19"/>
    <p:sldId id="269"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F29024F-9F26-F749-7B81-AE3097A1FB4B}" name="Christina Gawlik" initials="CG" userId="6d05c88443befd9f"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64846"/>
    <a:srgbClr val="52832B"/>
    <a:srgbClr val="EBF1E9"/>
    <a:srgbClr val="BA4C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7" autoAdjust="0"/>
    <p:restoredTop sz="94704" autoAdjust="0"/>
  </p:normalViewPr>
  <p:slideViewPr>
    <p:cSldViewPr snapToGrid="0" snapToObjects="1">
      <p:cViewPr varScale="1">
        <p:scale>
          <a:sx n="61" d="100"/>
          <a:sy n="61" d="100"/>
        </p:scale>
        <p:origin x="408" y="55"/>
      </p:cViewPr>
      <p:guideLst/>
    </p:cSldViewPr>
  </p:slideViewPr>
  <p:outlineViewPr>
    <p:cViewPr>
      <p:scale>
        <a:sx n="33" d="100"/>
        <a:sy n="33" d="100"/>
      </p:scale>
      <p:origin x="0" y="-6156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8/10/relationships/authors" Target="author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D44D93-1523-42A8-86E2-E9FB89E7CB30}" type="datetimeFigureOut">
              <a:rPr lang="en-IN" smtClean="0"/>
              <a:t>01-07-2024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08BBCC-1614-42B3-BBAC-01F04A36A362}" type="slidenum">
              <a:rPr lang="en-IN" smtClean="0"/>
              <a:t>‹#›</a:t>
            </a:fld>
            <a:endParaRPr lang="en-IN"/>
          </a:p>
        </p:txBody>
      </p:sp>
    </p:spTree>
    <p:extLst>
      <p:ext uri="{BB962C8B-B14F-4D97-AF65-F5344CB8AC3E}">
        <p14:creationId xmlns:p14="http://schemas.microsoft.com/office/powerpoint/2010/main" val="159330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C708BBCC-1614-42B3-BBAC-01F04A36A362}" type="slidenum">
              <a:rPr lang="en-IN" smtClean="0"/>
              <a:t>1</a:t>
            </a:fld>
            <a:endParaRPr lang="en-IN"/>
          </a:p>
        </p:txBody>
      </p:sp>
    </p:spTree>
    <p:extLst>
      <p:ext uri="{BB962C8B-B14F-4D97-AF65-F5344CB8AC3E}">
        <p14:creationId xmlns:p14="http://schemas.microsoft.com/office/powerpoint/2010/main" val="14476145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mj-lt"/>
              <a:buAutoNum type="arabicPeriod"/>
            </a:pPr>
            <a:r>
              <a:rPr lang="en-US" b="0" i="0" dirty="0">
                <a:solidFill>
                  <a:srgbClr val="424242"/>
                </a:solidFill>
                <a:effectLst/>
                <a:latin typeface="Neue Helvetica W01"/>
              </a:rPr>
              <a:t>No matter what happens on the first flip, the second flip has the same sample space: {H, T} (You’ll sometimes hear the phrase “The coin has no memory”). So, these stages are independent.</a:t>
            </a:r>
          </a:p>
          <a:p>
            <a:pPr algn="l">
              <a:buFont typeface="+mj-lt"/>
              <a:buAutoNum type="arabicPeriod"/>
            </a:pPr>
            <a:r>
              <a:rPr lang="en-US" b="0" i="0" dirty="0">
                <a:solidFill>
                  <a:srgbClr val="424242"/>
                </a:solidFill>
                <a:effectLst/>
                <a:latin typeface="Neue Helvetica W01"/>
              </a:rPr>
              <a:t>Let’s say that the first card you draw is A</a:t>
            </a:r>
            <a:r>
              <a:rPr lang="en-US" b="0" i="0" u="none" strike="noStrike" dirty="0">
                <a:solidFill>
                  <a:srgbClr val="424242"/>
                </a:solidFill>
                <a:effectLst/>
                <a:latin typeface="MathJax_Main"/>
              </a:rPr>
              <a:t>♠</a:t>
            </a:r>
            <a:r>
              <a:rPr lang="en-US" b="0" i="0" u="none" strike="noStrike" dirty="0">
                <a:solidFill>
                  <a:srgbClr val="424242"/>
                </a:solidFill>
                <a:effectLst/>
                <a:latin typeface="Neue Helvetica W01"/>
              </a:rPr>
              <a:t>♠</a:t>
            </a:r>
            <a:r>
              <a:rPr lang="en-US" b="0" i="0" dirty="0">
                <a:solidFill>
                  <a:srgbClr val="424242"/>
                </a:solidFill>
                <a:effectLst/>
                <a:latin typeface="Neue Helvetica W01"/>
              </a:rPr>
              <a:t>. The sample space for the second draw consists of all the cards </a:t>
            </a:r>
            <a:r>
              <a:rPr lang="en-US" b="0" i="1" dirty="0">
                <a:solidFill>
                  <a:srgbClr val="424242"/>
                </a:solidFill>
                <a:effectLst/>
                <a:latin typeface="Neue Helvetica W01"/>
              </a:rPr>
              <a:t>except</a:t>
            </a:r>
            <a:r>
              <a:rPr lang="en-US" b="0" i="0" dirty="0">
                <a:solidFill>
                  <a:srgbClr val="424242"/>
                </a:solidFill>
                <a:effectLst/>
                <a:latin typeface="Neue Helvetica W01"/>
              </a:rPr>
              <a:t> A</a:t>
            </a:r>
            <a:r>
              <a:rPr lang="en-US" b="0" i="0" u="none" strike="noStrike" dirty="0">
                <a:solidFill>
                  <a:srgbClr val="424242"/>
                </a:solidFill>
                <a:effectLst/>
                <a:latin typeface="MathJax_Main"/>
              </a:rPr>
              <a:t>♠</a:t>
            </a:r>
            <a:r>
              <a:rPr lang="en-US" b="0" i="0" u="none" strike="noStrike" dirty="0">
                <a:solidFill>
                  <a:srgbClr val="424242"/>
                </a:solidFill>
                <a:effectLst/>
                <a:latin typeface="Neue Helvetica W01"/>
              </a:rPr>
              <a:t>♠</a:t>
            </a:r>
            <a:r>
              <a:rPr lang="en-US" b="0" i="0" dirty="0">
                <a:solidFill>
                  <a:srgbClr val="424242"/>
                </a:solidFill>
                <a:effectLst/>
                <a:latin typeface="Neue Helvetica W01"/>
              </a:rPr>
              <a:t> (since that card is no longer in the deck, you can’t draw it again). If instead that first card was 2</a:t>
            </a:r>
            <a:r>
              <a:rPr lang="en-US" b="0" i="0" u="none" strike="noStrike" dirty="0">
                <a:solidFill>
                  <a:srgbClr val="424242"/>
                </a:solidFill>
                <a:effectLst/>
                <a:latin typeface="MathJax_Main"/>
              </a:rPr>
              <a:t>♡</a:t>
            </a:r>
            <a:r>
              <a:rPr lang="en-US" b="0" i="0" u="none" strike="noStrike" dirty="0">
                <a:solidFill>
                  <a:srgbClr val="424242"/>
                </a:solidFill>
                <a:effectLst/>
                <a:latin typeface="Neue Helvetica W01"/>
              </a:rPr>
              <a:t>♡</a:t>
            </a:r>
            <a:r>
              <a:rPr lang="en-US" b="0" i="0" dirty="0">
                <a:solidFill>
                  <a:srgbClr val="424242"/>
                </a:solidFill>
                <a:effectLst/>
                <a:latin typeface="Neue Helvetica W01"/>
              </a:rPr>
              <a:t>, the sample space for the second draw is different: it’s every card except 2</a:t>
            </a:r>
            <a:r>
              <a:rPr lang="en-US" b="0" i="0" u="none" strike="noStrike" dirty="0">
                <a:solidFill>
                  <a:srgbClr val="424242"/>
                </a:solidFill>
                <a:effectLst/>
                <a:latin typeface="MathJax_Main"/>
              </a:rPr>
              <a:t>♡</a:t>
            </a:r>
            <a:r>
              <a:rPr lang="en-US" b="0" i="0" u="none" strike="noStrike" dirty="0">
                <a:solidFill>
                  <a:srgbClr val="424242"/>
                </a:solidFill>
                <a:effectLst/>
                <a:latin typeface="Neue Helvetica W01"/>
              </a:rPr>
              <a:t>♡</a:t>
            </a:r>
            <a:r>
              <a:rPr lang="en-US" b="0" i="0" dirty="0">
                <a:solidFill>
                  <a:srgbClr val="424242"/>
                </a:solidFill>
                <a:effectLst/>
                <a:latin typeface="Neue Helvetica W01"/>
              </a:rPr>
              <a:t>. Since the sample space for the second card changes based on the result of the first draw, these stages are dependent.</a:t>
            </a:r>
          </a:p>
          <a:p>
            <a:endParaRPr lang="en-US" dirty="0"/>
          </a:p>
        </p:txBody>
      </p:sp>
      <p:sp>
        <p:nvSpPr>
          <p:cNvPr id="4" name="Slide Number Placeholder 3"/>
          <p:cNvSpPr>
            <a:spLocks noGrp="1"/>
          </p:cNvSpPr>
          <p:nvPr>
            <p:ph type="sldNum" sz="quarter" idx="5"/>
          </p:nvPr>
        </p:nvSpPr>
        <p:spPr/>
        <p:txBody>
          <a:bodyPr/>
          <a:lstStyle/>
          <a:p>
            <a:fld id="{C708BBCC-1614-42B3-BBAC-01F04A36A362}" type="slidenum">
              <a:rPr lang="en-IN" smtClean="0"/>
              <a:t>6</a:t>
            </a:fld>
            <a:endParaRPr lang="en-IN"/>
          </a:p>
        </p:txBody>
      </p:sp>
    </p:spTree>
    <p:extLst>
      <p:ext uri="{BB962C8B-B14F-4D97-AF65-F5344CB8AC3E}">
        <p14:creationId xmlns:p14="http://schemas.microsoft.com/office/powerpoint/2010/main" val="6338144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t>There are 52 cards in the deck, so the sample space for each of these experiments has 52 elements. That will be the denominator for each of our probabilities.</a:t>
            </a:r>
          </a:p>
          <a:p>
            <a:pPr marL="0" indent="0">
              <a:buNone/>
            </a:pPr>
            <a:r>
              <a:rPr lang="en-US" dirty="0"/>
              <a:t>There is only one 10 of spades in the deck, so this event only has one outcome in it. </a:t>
            </a:r>
            <a:endParaRPr lang="en-IN" dirty="0"/>
          </a:p>
          <a:p>
            <a:endParaRPr lang="en-US" dirty="0"/>
          </a:p>
        </p:txBody>
      </p:sp>
      <p:sp>
        <p:nvSpPr>
          <p:cNvPr id="4" name="Slide Number Placeholder 3"/>
          <p:cNvSpPr>
            <a:spLocks noGrp="1"/>
          </p:cNvSpPr>
          <p:nvPr>
            <p:ph type="sldNum" sz="quarter" idx="5"/>
          </p:nvPr>
        </p:nvSpPr>
        <p:spPr/>
        <p:txBody>
          <a:bodyPr/>
          <a:lstStyle/>
          <a:p>
            <a:fld id="{C708BBCC-1614-42B3-BBAC-01F04A36A362}" type="slidenum">
              <a:rPr lang="en-IN" smtClean="0"/>
              <a:t>14</a:t>
            </a:fld>
            <a:endParaRPr lang="en-IN"/>
          </a:p>
        </p:txBody>
      </p:sp>
    </p:spTree>
    <p:extLst>
      <p:ext uri="{BB962C8B-B14F-4D97-AF65-F5344CB8AC3E}">
        <p14:creationId xmlns:p14="http://schemas.microsoft.com/office/powerpoint/2010/main" val="13360117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It’s easy enough to see that the probability in question is  5/6, because there are 5 outcomes that fall into the event “roll a number greater than 1.” </a:t>
            </a:r>
          </a:p>
          <a:p>
            <a:endParaRPr lang="en-US" dirty="0"/>
          </a:p>
        </p:txBody>
      </p:sp>
      <p:sp>
        <p:nvSpPr>
          <p:cNvPr id="4" name="Slide Number Placeholder 3"/>
          <p:cNvSpPr>
            <a:spLocks noGrp="1"/>
          </p:cNvSpPr>
          <p:nvPr>
            <p:ph type="sldNum" sz="quarter" idx="5"/>
          </p:nvPr>
        </p:nvSpPr>
        <p:spPr/>
        <p:txBody>
          <a:bodyPr/>
          <a:lstStyle/>
          <a:p>
            <a:fld id="{C708BBCC-1614-42B3-BBAC-01F04A36A362}" type="slidenum">
              <a:rPr lang="en-IN" smtClean="0"/>
              <a:t>18</a:t>
            </a:fld>
            <a:endParaRPr lang="en-IN"/>
          </a:p>
        </p:txBody>
      </p:sp>
    </p:spTree>
    <p:extLst>
      <p:ext uri="{BB962C8B-B14F-4D97-AF65-F5344CB8AC3E}">
        <p14:creationId xmlns:p14="http://schemas.microsoft.com/office/powerpoint/2010/main" val="27422141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498249"/>
            <a:ext cx="9144000" cy="1011237"/>
          </a:xfrm>
        </p:spPr>
        <p:txBody>
          <a:bodyPr anchor="b"/>
          <a:lstStyle>
            <a:lvl1pPr algn="ctr">
              <a:defRPr sz="6000"/>
            </a:lvl1pPr>
          </a:lstStyle>
          <a:p>
            <a:r>
              <a:rPr lang="en-US" dirty="0"/>
              <a:t>Title of the Book</a:t>
            </a:r>
          </a:p>
        </p:txBody>
      </p:sp>
      <p:sp>
        <p:nvSpPr>
          <p:cNvPr id="5" name="Footer Placeholder 4"/>
          <p:cNvSpPr>
            <a:spLocks noGrp="1"/>
          </p:cNvSpPr>
          <p:nvPr>
            <p:ph type="ftr" sz="quarter" idx="11"/>
          </p:nvPr>
        </p:nvSpPr>
        <p:spPr>
          <a:xfrm>
            <a:off x="1523999" y="6356350"/>
            <a:ext cx="8549898" cy="354416"/>
          </a:xfrm>
        </p:spPr>
        <p:txBody>
          <a:bodyPr/>
          <a:lstStyle/>
          <a:p>
            <a:endParaRPr lang="en-US" dirty="0"/>
          </a:p>
        </p:txBody>
      </p:sp>
      <p:sp>
        <p:nvSpPr>
          <p:cNvPr id="9" name="Picture Placeholder 8"/>
          <p:cNvSpPr>
            <a:spLocks noGrp="1"/>
          </p:cNvSpPr>
          <p:nvPr>
            <p:ph type="pic" sz="quarter" idx="13"/>
          </p:nvPr>
        </p:nvSpPr>
        <p:spPr>
          <a:xfrm>
            <a:off x="3983831" y="2390620"/>
            <a:ext cx="4224337" cy="3851130"/>
          </a:xfrm>
        </p:spPr>
        <p:txBody>
          <a:bodyPr>
            <a:normAutofit/>
          </a:bodyPr>
          <a:lstStyle>
            <a:lvl1pPr marL="0" indent="0">
              <a:buNone/>
              <a:defRPr sz="1200"/>
            </a:lvl1pPr>
          </a:lstStyle>
          <a:p>
            <a:endParaRPr lang="en-US" dirty="0"/>
          </a:p>
        </p:txBody>
      </p:sp>
      <p:sp>
        <p:nvSpPr>
          <p:cNvPr id="10" name="Title 1"/>
          <p:cNvSpPr txBox="1">
            <a:spLocks/>
          </p:cNvSpPr>
          <p:nvPr userDrawn="1"/>
        </p:nvSpPr>
        <p:spPr>
          <a:xfrm>
            <a:off x="1523999" y="1509485"/>
            <a:ext cx="9144000" cy="672883"/>
          </a:xfrm>
          <a:prstGeom prst="rect">
            <a:avLst/>
          </a:prstGeom>
        </p:spPr>
        <p:txBody>
          <a:bodyPr vert="horz" lIns="91440" tIns="45720" rIns="91440" bIns="45720" rtlCol="0" anchor="b">
            <a:normAutofit fontScale="77500" lnSpcReduction="20000"/>
          </a:bodyPr>
          <a:lstStyle>
            <a:lvl1pPr algn="ctr" defTabSz="914400" rtl="0" eaLnBrk="1" latinLnBrk="0" hangingPunct="1">
              <a:lnSpc>
                <a:spcPct val="90000"/>
              </a:lnSpc>
              <a:spcBef>
                <a:spcPct val="0"/>
              </a:spcBef>
              <a:buNone/>
              <a:defRPr sz="6000" kern="1200">
                <a:solidFill>
                  <a:schemeClr val="accent6"/>
                </a:solidFill>
                <a:latin typeface="+mj-lt"/>
                <a:ea typeface="+mj-ea"/>
                <a:cs typeface="+mj-cs"/>
              </a:defRPr>
            </a:lvl1pPr>
          </a:lstStyle>
          <a:p>
            <a:endParaRPr lang="en-US" sz="6400" dirty="0">
              <a:solidFill>
                <a:schemeClr val="accent5"/>
              </a:solidFill>
            </a:endParaRPr>
          </a:p>
        </p:txBody>
      </p:sp>
      <p:sp>
        <p:nvSpPr>
          <p:cNvPr id="11" name="Text Placeholder 10"/>
          <p:cNvSpPr>
            <a:spLocks noGrp="1"/>
          </p:cNvSpPr>
          <p:nvPr>
            <p:ph type="body" sz="quarter" idx="14" hasCustomPrompt="1"/>
          </p:nvPr>
        </p:nvSpPr>
        <p:spPr>
          <a:xfrm>
            <a:off x="1524000" y="1509713"/>
            <a:ext cx="9144000" cy="443778"/>
          </a:xfrm>
        </p:spPr>
        <p:txBody>
          <a:bodyPr/>
          <a:lstStyle>
            <a:lvl1pPr marL="0" indent="0" algn="ctr">
              <a:buNone/>
              <a:defRPr baseline="0">
                <a:solidFill>
                  <a:schemeClr val="accent5"/>
                </a:solidFill>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Chapter # CHAPTER TITLE</a:t>
            </a:r>
          </a:p>
        </p:txBody>
      </p:sp>
    </p:spTree>
    <p:extLst>
      <p:ext uri="{BB962C8B-B14F-4D97-AF65-F5344CB8AC3E}">
        <p14:creationId xmlns:p14="http://schemas.microsoft.com/office/powerpoint/2010/main" val="100249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4"/>
            <a:ext cx="8961120" cy="457200"/>
          </a:xfrm>
        </p:spPr>
        <p:txBody>
          <a:bodyPr/>
          <a:lstStyle>
            <a:lvl1pPr>
              <a:defRPr b="1"/>
            </a:lvl1pPr>
          </a:lstStyle>
          <a:p>
            <a:r>
              <a:rPr lang="en-US" dirty="0"/>
              <a:t>Title (optional)</a:t>
            </a:r>
          </a:p>
        </p:txBody>
      </p:sp>
      <p:sp>
        <p:nvSpPr>
          <p:cNvPr id="3" name="Footer Placeholder 2"/>
          <p:cNvSpPr>
            <a:spLocks noGrp="1"/>
          </p:cNvSpPr>
          <p:nvPr>
            <p:ph type="ftr" sz="quarter" idx="10"/>
          </p:nvPr>
        </p:nvSpPr>
        <p:spPr/>
        <p:txBody>
          <a:bodyPr>
            <a:noAutofit/>
          </a:bodyPr>
          <a:lstStyle/>
          <a:p>
            <a:endParaRPr lang="en-US" dirty="0"/>
          </a:p>
        </p:txBody>
      </p:sp>
      <p:sp>
        <p:nvSpPr>
          <p:cNvPr id="5" name="Content Placeholder 4"/>
          <p:cNvSpPr>
            <a:spLocks noGrp="1"/>
          </p:cNvSpPr>
          <p:nvPr>
            <p:ph sz="quarter" idx="11" hasCustomPrompt="1"/>
          </p:nvPr>
        </p:nvSpPr>
        <p:spPr>
          <a:xfrm>
            <a:off x="838200" y="1010661"/>
            <a:ext cx="10515600" cy="5155579"/>
          </a:xfrm>
        </p:spPr>
        <p:txBody>
          <a:bodyPr>
            <a:noAutofit/>
          </a:bodyPr>
          <a:lstStyle>
            <a:lvl1pPr marL="514350" indent="-514350">
              <a:buFont typeface="+mj-lt"/>
              <a:buAutoNum type="arabicPeriod"/>
              <a:defRPr/>
            </a:lvl1pPr>
            <a:lvl2pPr marL="914400" marR="0" indent="-457200" algn="l" defTabSz="914400" rtl="0" eaLnBrk="1" fontAlgn="auto" latinLnBrk="0" hangingPunct="1">
              <a:lnSpc>
                <a:spcPct val="90000"/>
              </a:lnSpc>
              <a:spcBef>
                <a:spcPts val="500"/>
              </a:spcBef>
              <a:spcAft>
                <a:spcPts val="0"/>
              </a:spcAft>
              <a:buClrTx/>
              <a:buSzTx/>
              <a:buFont typeface="+mj-lt"/>
              <a:buAutoNum type="alphaLcPeriod"/>
              <a:tabLst/>
              <a:defRPr/>
            </a:lvl2pPr>
          </a:lstStyle>
          <a:p>
            <a:pPr lvl="0"/>
            <a:r>
              <a:rPr lang="en-US" dirty="0"/>
              <a:t>Discussion question 1</a:t>
            </a:r>
          </a:p>
          <a:p>
            <a:pPr lvl="1"/>
            <a:r>
              <a:rPr lang="en-US" dirty="0"/>
              <a:t>Distractor (optional)</a:t>
            </a:r>
          </a:p>
          <a:p>
            <a:pPr lvl="1"/>
            <a:r>
              <a:rPr lang="en-US" dirty="0"/>
              <a:t>Distractor (optional)</a:t>
            </a:r>
          </a:p>
          <a:p>
            <a:pPr lvl="1"/>
            <a:r>
              <a:rPr lang="en-US" dirty="0"/>
              <a:t>Distractor (optional)</a:t>
            </a:r>
          </a:p>
          <a:p>
            <a:pPr lvl="1"/>
            <a:r>
              <a:rPr lang="en-US" dirty="0"/>
              <a:t>Distractor (optional)</a:t>
            </a:r>
          </a:p>
          <a:p>
            <a:pPr lvl="0"/>
            <a:r>
              <a:rPr lang="en-US" dirty="0"/>
              <a:t>Discussion question 2</a:t>
            </a:r>
          </a:p>
          <a:p>
            <a:pPr lvl="1"/>
            <a:r>
              <a:rPr lang="en-US" dirty="0"/>
              <a:t>Distractor (optional)</a:t>
            </a:r>
          </a:p>
          <a:p>
            <a:pPr lvl="1"/>
            <a:r>
              <a:rPr lang="en-US" dirty="0"/>
              <a:t>Distractor (optional)</a:t>
            </a:r>
          </a:p>
          <a:p>
            <a:pPr marL="914400" marR="0" lvl="1" indent="-457200" algn="l" defTabSz="914400" rtl="0" eaLnBrk="1" fontAlgn="auto" latinLnBrk="0" hangingPunct="1">
              <a:lnSpc>
                <a:spcPct val="90000"/>
              </a:lnSpc>
              <a:spcBef>
                <a:spcPts val="500"/>
              </a:spcBef>
              <a:spcAft>
                <a:spcPts val="0"/>
              </a:spcAft>
              <a:buClrTx/>
              <a:buSzTx/>
              <a:buFont typeface="+mj-lt"/>
              <a:buAutoNum type="alphaLcPeriod"/>
              <a:tabLst/>
              <a:defRPr/>
            </a:pPr>
            <a:r>
              <a:rPr lang="en-US" dirty="0"/>
              <a:t>Distractor (optional)</a:t>
            </a:r>
          </a:p>
          <a:p>
            <a:pPr lvl="1"/>
            <a:r>
              <a:rPr lang="en-US" dirty="0"/>
              <a:t>Distractor (optional)</a:t>
            </a:r>
          </a:p>
        </p:txBody>
      </p:sp>
    </p:spTree>
    <p:extLst>
      <p:ext uri="{BB962C8B-B14F-4D97-AF65-F5344CB8AC3E}">
        <p14:creationId xmlns:p14="http://schemas.microsoft.com/office/powerpoint/2010/main" val="1648461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D2334A-736E-D4CA-BB75-3DEB4B770B56}"/>
              </a:ext>
            </a:extLst>
          </p:cNvPr>
          <p:cNvSpPr>
            <a:spLocks noGrp="1"/>
          </p:cNvSpPr>
          <p:nvPr>
            <p:ph type="dt" sz="half" idx="10"/>
          </p:nvPr>
        </p:nvSpPr>
        <p:spPr/>
        <p:txBody>
          <a:bodyPr/>
          <a:lstStyle/>
          <a:p>
            <a:fld id="{C0D7D29C-5448-44B8-8095-E574016D84EF}" type="datetime1">
              <a:rPr lang="en-US" smtClean="0"/>
              <a:t>7/1/2024</a:t>
            </a:fld>
            <a:endParaRPr lang="en-US"/>
          </a:p>
        </p:txBody>
      </p:sp>
      <p:sp>
        <p:nvSpPr>
          <p:cNvPr id="3" name="Footer Placeholder 2">
            <a:extLst>
              <a:ext uri="{FF2B5EF4-FFF2-40B4-BE49-F238E27FC236}">
                <a16:creationId xmlns:a16="http://schemas.microsoft.com/office/drawing/2014/main" id="{63DB769B-BDD5-7799-E929-B7B7EF3B335D}"/>
              </a:ext>
            </a:extLst>
          </p:cNvPr>
          <p:cNvSpPr>
            <a:spLocks noGrp="1"/>
          </p:cNvSpPr>
          <p:nvPr>
            <p:ph type="ftr" sz="quarter" idx="11"/>
          </p:nvPr>
        </p:nvSpPr>
        <p:spPr/>
        <p:txBody>
          <a:bodyPr/>
          <a:lstStyle/>
          <a:p>
            <a:r>
              <a:rPr lang="en-US"/>
              <a:t>https://openstax.org/details/books/calculus-volume-1</a:t>
            </a:r>
          </a:p>
        </p:txBody>
      </p:sp>
      <p:sp>
        <p:nvSpPr>
          <p:cNvPr id="4" name="Slide Number Placeholder 3">
            <a:extLst>
              <a:ext uri="{FF2B5EF4-FFF2-40B4-BE49-F238E27FC236}">
                <a16:creationId xmlns:a16="http://schemas.microsoft.com/office/drawing/2014/main" id="{B2A3097B-5570-F1F3-A69C-0E1179C5A091}"/>
              </a:ext>
            </a:extLst>
          </p:cNvPr>
          <p:cNvSpPr>
            <a:spLocks noGrp="1"/>
          </p:cNvSpPr>
          <p:nvPr>
            <p:ph type="sldNum" sz="quarter" idx="12"/>
          </p:nvPr>
        </p:nvSpPr>
        <p:spPr/>
        <p:txBody>
          <a:bodyPr/>
          <a:lstStyle/>
          <a:p>
            <a:fld id="{7D22EFD6-40EC-4925-8FC2-563567919777}" type="slidenum">
              <a:rPr lang="en-US" smtClean="0"/>
              <a:t>‹#›</a:t>
            </a:fld>
            <a:endParaRPr lang="en-US"/>
          </a:p>
        </p:txBody>
      </p:sp>
    </p:spTree>
    <p:extLst>
      <p:ext uri="{BB962C8B-B14F-4D97-AF65-F5344CB8AC3E}">
        <p14:creationId xmlns:p14="http://schemas.microsoft.com/office/powerpoint/2010/main" val="190255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5"/>
            <a:ext cx="8961120" cy="457200"/>
          </a:xfrm>
        </p:spPr>
        <p:txBody>
          <a:bodyPr wrap="square" anchor="ctr" anchorCtr="0">
            <a:noAutofit/>
          </a:bodyPr>
          <a:lstStyle>
            <a:lvl1pPr>
              <a:defRPr sz="2800" b="1"/>
            </a:lvl1pPr>
          </a:lstStyle>
          <a:p>
            <a:r>
              <a:rPr lang="en-US" dirty="0"/>
              <a:t>Title</a:t>
            </a:r>
          </a:p>
        </p:txBody>
      </p:sp>
      <p:sp>
        <p:nvSpPr>
          <p:cNvPr id="3" name="Content Placeholder 2"/>
          <p:cNvSpPr>
            <a:spLocks noGrp="1"/>
          </p:cNvSpPr>
          <p:nvPr>
            <p:ph idx="1" hasCustomPrompt="1"/>
          </p:nvPr>
        </p:nvSpPr>
        <p:spPr>
          <a:xfrm>
            <a:off x="838200" y="1010661"/>
            <a:ext cx="10515600" cy="3796145"/>
          </a:xfrm>
        </p:spPr>
        <p:txBody>
          <a:bodyPr wrap="square" anchor="t" anchorCtr="0">
            <a:noAutofit/>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a:xfrm>
            <a:off x="838200" y="6356350"/>
            <a:ext cx="9428018" cy="365125"/>
          </a:xfrm>
        </p:spPr>
        <p:txBody>
          <a:bodyPr wrap="square" anchor="t" anchorCtr="0">
            <a:noAutofit/>
          </a:bodyPr>
          <a:lstStyle/>
          <a:p>
            <a:endParaRPr lang="en-US" dirty="0"/>
          </a:p>
        </p:txBody>
      </p:sp>
      <p:sp>
        <p:nvSpPr>
          <p:cNvPr id="7" name="Content Placeholder 2"/>
          <p:cNvSpPr>
            <a:spLocks noGrp="1"/>
          </p:cNvSpPr>
          <p:nvPr>
            <p:ph idx="13" hasCustomPrompt="1"/>
          </p:nvPr>
        </p:nvSpPr>
        <p:spPr>
          <a:xfrm>
            <a:off x="838200" y="4918364"/>
            <a:ext cx="10515600" cy="1271731"/>
          </a:xfrm>
        </p:spPr>
        <p:txBody>
          <a:bodyPr wrap="square" anchor="t" anchorCtr="0">
            <a:noAutofit/>
          </a:bodyPr>
          <a:lstStyle>
            <a:lvl1pPr marL="0" indent="0">
              <a:buNone/>
              <a:defRPr sz="1600"/>
            </a:lvl1pPr>
          </a:lstStyle>
          <a:p>
            <a:pPr lvl="0"/>
            <a:r>
              <a:rPr lang="en-US" dirty="0"/>
              <a:t>Caption</a:t>
            </a:r>
          </a:p>
        </p:txBody>
      </p:sp>
    </p:spTree>
    <p:extLst>
      <p:ext uri="{BB962C8B-B14F-4D97-AF65-F5344CB8AC3E}">
        <p14:creationId xmlns:p14="http://schemas.microsoft.com/office/powerpoint/2010/main" val="1927627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6"/>
            <a:ext cx="8961120" cy="457200"/>
          </a:xfrm>
        </p:spPr>
        <p:txBody>
          <a:bodyPr>
            <a:noAutofit/>
          </a:bodyPr>
          <a:lstStyle>
            <a:lvl1pPr>
              <a:defRPr sz="2800" b="1"/>
            </a:lvl1pPr>
          </a:lstStyle>
          <a:p>
            <a:r>
              <a:rPr lang="en-US" dirty="0"/>
              <a:t>Title</a:t>
            </a:r>
          </a:p>
        </p:txBody>
      </p:sp>
      <p:sp>
        <p:nvSpPr>
          <p:cNvPr id="3" name="Content Placeholder 2"/>
          <p:cNvSpPr>
            <a:spLocks noGrp="1"/>
          </p:cNvSpPr>
          <p:nvPr>
            <p:ph sz="half" idx="1" hasCustomPrompt="1"/>
          </p:nvPr>
        </p:nvSpPr>
        <p:spPr>
          <a:xfrm>
            <a:off x="838200" y="1010661"/>
            <a:ext cx="5181600" cy="5166302"/>
          </a:xfrm>
        </p:spPr>
        <p:txBody>
          <a:bodyPr>
            <a:noAutofit/>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172200" y="1010661"/>
            <a:ext cx="5181600" cy="5166302"/>
          </a:xfrm>
        </p:spPr>
        <p:txBody>
          <a:bodyPr>
            <a:noAutofit/>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a:xfrm>
            <a:off x="838200" y="6356350"/>
            <a:ext cx="9414164" cy="365125"/>
          </a:xfrm>
        </p:spPr>
        <p:txBody>
          <a:bodyPr>
            <a:noAutofit/>
          </a:bodyPr>
          <a:lstStyle/>
          <a:p>
            <a:endParaRPr lang="en-US" dirty="0"/>
          </a:p>
        </p:txBody>
      </p:sp>
    </p:spTree>
    <p:extLst>
      <p:ext uri="{BB962C8B-B14F-4D97-AF65-F5344CB8AC3E}">
        <p14:creationId xmlns:p14="http://schemas.microsoft.com/office/powerpoint/2010/main" val="3454374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6"/>
            <a:ext cx="8961120" cy="457200"/>
          </a:xfrm>
        </p:spPr>
        <p:txBody>
          <a:bodyPr>
            <a:noAutofit/>
          </a:bodyPr>
          <a:lstStyle>
            <a:lvl1pPr>
              <a:defRPr sz="2800" b="1"/>
            </a:lvl1pPr>
          </a:lstStyle>
          <a:p>
            <a:r>
              <a:rPr lang="en-US" dirty="0"/>
              <a:t>Title</a:t>
            </a:r>
          </a:p>
        </p:txBody>
      </p:sp>
      <p:sp>
        <p:nvSpPr>
          <p:cNvPr id="3" name="Content Placeholder 2"/>
          <p:cNvSpPr>
            <a:spLocks noGrp="1"/>
          </p:cNvSpPr>
          <p:nvPr>
            <p:ph sz="half" idx="1" hasCustomPrompt="1"/>
          </p:nvPr>
        </p:nvSpPr>
        <p:spPr>
          <a:xfrm>
            <a:off x="838200" y="1010661"/>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172200" y="1010661"/>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3">
            <a:extLst>
              <a:ext uri="{FF2B5EF4-FFF2-40B4-BE49-F238E27FC236}">
                <a16:creationId xmlns:a16="http://schemas.microsoft.com/office/drawing/2014/main" id="{61557EE6-8CF1-4007-8FDB-892BBD707794}"/>
              </a:ext>
            </a:extLst>
          </p:cNvPr>
          <p:cNvSpPr>
            <a:spLocks noGrp="1"/>
          </p:cNvSpPr>
          <p:nvPr>
            <p:ph sz="half" idx="12" hasCustomPrompt="1"/>
          </p:nvPr>
        </p:nvSpPr>
        <p:spPr>
          <a:xfrm>
            <a:off x="838200" y="2741700"/>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3">
            <a:extLst>
              <a:ext uri="{FF2B5EF4-FFF2-40B4-BE49-F238E27FC236}">
                <a16:creationId xmlns:a16="http://schemas.microsoft.com/office/drawing/2014/main" id="{418EE9C9-54D5-4D68-8392-B8EB26D106A9}"/>
              </a:ext>
            </a:extLst>
          </p:cNvPr>
          <p:cNvSpPr>
            <a:spLocks noGrp="1"/>
          </p:cNvSpPr>
          <p:nvPr>
            <p:ph sz="half" idx="13" hasCustomPrompt="1"/>
          </p:nvPr>
        </p:nvSpPr>
        <p:spPr>
          <a:xfrm>
            <a:off x="6172200" y="2740200"/>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3">
            <a:extLst>
              <a:ext uri="{FF2B5EF4-FFF2-40B4-BE49-F238E27FC236}">
                <a16:creationId xmlns:a16="http://schemas.microsoft.com/office/drawing/2014/main" id="{1BC8CB9A-92D4-4406-80E1-43A29D5D172B}"/>
              </a:ext>
            </a:extLst>
          </p:cNvPr>
          <p:cNvSpPr>
            <a:spLocks noGrp="1"/>
          </p:cNvSpPr>
          <p:nvPr>
            <p:ph sz="half" idx="14" hasCustomPrompt="1"/>
          </p:nvPr>
        </p:nvSpPr>
        <p:spPr>
          <a:xfrm>
            <a:off x="838200" y="4531636"/>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3">
            <a:extLst>
              <a:ext uri="{FF2B5EF4-FFF2-40B4-BE49-F238E27FC236}">
                <a16:creationId xmlns:a16="http://schemas.microsoft.com/office/drawing/2014/main" id="{200658C2-2253-4D25-9343-2B08CD1237C6}"/>
              </a:ext>
            </a:extLst>
          </p:cNvPr>
          <p:cNvSpPr>
            <a:spLocks noGrp="1"/>
          </p:cNvSpPr>
          <p:nvPr>
            <p:ph sz="half" idx="15" hasCustomPrompt="1"/>
          </p:nvPr>
        </p:nvSpPr>
        <p:spPr>
          <a:xfrm>
            <a:off x="6172200" y="4531636"/>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a:xfrm>
            <a:off x="838200" y="6356350"/>
            <a:ext cx="9414164" cy="365125"/>
          </a:xfrm>
        </p:spPr>
        <p:txBody>
          <a:bodyPr>
            <a:noAutofit/>
          </a:bodyPr>
          <a:lstStyle/>
          <a:p>
            <a:endParaRPr lang="en-US" dirty="0"/>
          </a:p>
        </p:txBody>
      </p:sp>
    </p:spTree>
    <p:extLst>
      <p:ext uri="{BB962C8B-B14F-4D97-AF65-F5344CB8AC3E}">
        <p14:creationId xmlns:p14="http://schemas.microsoft.com/office/powerpoint/2010/main" val="719863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6"/>
            <a:ext cx="8961120" cy="457200"/>
          </a:xfrm>
        </p:spPr>
        <p:txBody>
          <a:bodyPr>
            <a:noAutofit/>
          </a:bodyPr>
          <a:lstStyle>
            <a:lvl1pPr>
              <a:defRPr sz="2800" b="1"/>
            </a:lvl1pPr>
          </a:lstStyle>
          <a:p>
            <a:r>
              <a:rPr lang="en-US" dirty="0"/>
              <a:t>Title</a:t>
            </a:r>
          </a:p>
        </p:txBody>
      </p:sp>
      <p:sp>
        <p:nvSpPr>
          <p:cNvPr id="3" name="Content Placeholder 2"/>
          <p:cNvSpPr>
            <a:spLocks noGrp="1"/>
          </p:cNvSpPr>
          <p:nvPr>
            <p:ph sz="half" idx="1" hasCustomPrompt="1"/>
          </p:nvPr>
        </p:nvSpPr>
        <p:spPr>
          <a:xfrm>
            <a:off x="838200" y="1010661"/>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172200" y="1010661"/>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3">
            <a:extLst>
              <a:ext uri="{FF2B5EF4-FFF2-40B4-BE49-F238E27FC236}">
                <a16:creationId xmlns:a16="http://schemas.microsoft.com/office/drawing/2014/main" id="{61557EE6-8CF1-4007-8FDB-892BBD707794}"/>
              </a:ext>
            </a:extLst>
          </p:cNvPr>
          <p:cNvSpPr>
            <a:spLocks noGrp="1"/>
          </p:cNvSpPr>
          <p:nvPr>
            <p:ph sz="half" idx="12" hasCustomPrompt="1"/>
          </p:nvPr>
        </p:nvSpPr>
        <p:spPr>
          <a:xfrm>
            <a:off x="838200" y="2284506"/>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3">
            <a:extLst>
              <a:ext uri="{FF2B5EF4-FFF2-40B4-BE49-F238E27FC236}">
                <a16:creationId xmlns:a16="http://schemas.microsoft.com/office/drawing/2014/main" id="{418EE9C9-54D5-4D68-8392-B8EB26D106A9}"/>
              </a:ext>
            </a:extLst>
          </p:cNvPr>
          <p:cNvSpPr>
            <a:spLocks noGrp="1"/>
          </p:cNvSpPr>
          <p:nvPr>
            <p:ph sz="half" idx="13" hasCustomPrompt="1"/>
          </p:nvPr>
        </p:nvSpPr>
        <p:spPr>
          <a:xfrm>
            <a:off x="6172200" y="2283006"/>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3">
            <a:extLst>
              <a:ext uri="{FF2B5EF4-FFF2-40B4-BE49-F238E27FC236}">
                <a16:creationId xmlns:a16="http://schemas.microsoft.com/office/drawing/2014/main" id="{1BC8CB9A-92D4-4406-80E1-43A29D5D172B}"/>
              </a:ext>
            </a:extLst>
          </p:cNvPr>
          <p:cNvSpPr>
            <a:spLocks noGrp="1"/>
          </p:cNvSpPr>
          <p:nvPr>
            <p:ph sz="half" idx="14" hasCustomPrompt="1"/>
          </p:nvPr>
        </p:nvSpPr>
        <p:spPr>
          <a:xfrm>
            <a:off x="838200" y="3558253"/>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3">
            <a:extLst>
              <a:ext uri="{FF2B5EF4-FFF2-40B4-BE49-F238E27FC236}">
                <a16:creationId xmlns:a16="http://schemas.microsoft.com/office/drawing/2014/main" id="{200658C2-2253-4D25-9343-2B08CD1237C6}"/>
              </a:ext>
            </a:extLst>
          </p:cNvPr>
          <p:cNvSpPr>
            <a:spLocks noGrp="1"/>
          </p:cNvSpPr>
          <p:nvPr>
            <p:ph sz="half" idx="15" hasCustomPrompt="1"/>
          </p:nvPr>
        </p:nvSpPr>
        <p:spPr>
          <a:xfrm>
            <a:off x="6172200" y="3558253"/>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3">
            <a:extLst>
              <a:ext uri="{FF2B5EF4-FFF2-40B4-BE49-F238E27FC236}">
                <a16:creationId xmlns:a16="http://schemas.microsoft.com/office/drawing/2014/main" id="{136DFB47-9895-4BB7-A747-1AC99C40F96C}"/>
              </a:ext>
            </a:extLst>
          </p:cNvPr>
          <p:cNvSpPr>
            <a:spLocks noGrp="1"/>
          </p:cNvSpPr>
          <p:nvPr>
            <p:ph sz="half" idx="16" hasCustomPrompt="1"/>
          </p:nvPr>
        </p:nvSpPr>
        <p:spPr>
          <a:xfrm>
            <a:off x="838200" y="4942554"/>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3">
            <a:extLst>
              <a:ext uri="{FF2B5EF4-FFF2-40B4-BE49-F238E27FC236}">
                <a16:creationId xmlns:a16="http://schemas.microsoft.com/office/drawing/2014/main" id="{01BECF16-0E14-429A-86F0-E967B82BB3C7}"/>
              </a:ext>
            </a:extLst>
          </p:cNvPr>
          <p:cNvSpPr>
            <a:spLocks noGrp="1"/>
          </p:cNvSpPr>
          <p:nvPr>
            <p:ph sz="half" idx="17" hasCustomPrompt="1"/>
          </p:nvPr>
        </p:nvSpPr>
        <p:spPr>
          <a:xfrm>
            <a:off x="6172200" y="4942554"/>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a:xfrm>
            <a:off x="838200" y="6356350"/>
            <a:ext cx="9414164" cy="365125"/>
          </a:xfrm>
        </p:spPr>
        <p:txBody>
          <a:bodyPr>
            <a:noAutofit/>
          </a:bodyPr>
          <a:lstStyle/>
          <a:p>
            <a:endParaRPr lang="en-US" dirty="0"/>
          </a:p>
        </p:txBody>
      </p:sp>
    </p:spTree>
    <p:extLst>
      <p:ext uri="{BB962C8B-B14F-4D97-AF65-F5344CB8AC3E}">
        <p14:creationId xmlns:p14="http://schemas.microsoft.com/office/powerpoint/2010/main" val="3745421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6"/>
            <a:ext cx="8961120" cy="457200"/>
          </a:xfrm>
        </p:spPr>
        <p:txBody>
          <a:bodyPr>
            <a:noAutofit/>
          </a:bodyPr>
          <a:lstStyle>
            <a:lvl1pPr>
              <a:defRPr sz="2800" b="1"/>
            </a:lvl1pPr>
          </a:lstStyle>
          <a:p>
            <a:r>
              <a:rPr lang="en-US" dirty="0"/>
              <a:t>Title</a:t>
            </a:r>
          </a:p>
        </p:txBody>
      </p:sp>
      <p:sp>
        <p:nvSpPr>
          <p:cNvPr id="3" name="Content Placeholder 2"/>
          <p:cNvSpPr>
            <a:spLocks noGrp="1"/>
          </p:cNvSpPr>
          <p:nvPr>
            <p:ph sz="half" idx="1" hasCustomPrompt="1"/>
          </p:nvPr>
        </p:nvSpPr>
        <p:spPr>
          <a:xfrm>
            <a:off x="838200" y="1010661"/>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172200" y="1010661"/>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3">
            <a:extLst>
              <a:ext uri="{FF2B5EF4-FFF2-40B4-BE49-F238E27FC236}">
                <a16:creationId xmlns:a16="http://schemas.microsoft.com/office/drawing/2014/main" id="{61557EE6-8CF1-4007-8FDB-892BBD707794}"/>
              </a:ext>
            </a:extLst>
          </p:cNvPr>
          <p:cNvSpPr>
            <a:spLocks noGrp="1"/>
          </p:cNvSpPr>
          <p:nvPr>
            <p:ph sz="half" idx="12" hasCustomPrompt="1"/>
          </p:nvPr>
        </p:nvSpPr>
        <p:spPr>
          <a:xfrm>
            <a:off x="838200" y="2284506"/>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3">
            <a:extLst>
              <a:ext uri="{FF2B5EF4-FFF2-40B4-BE49-F238E27FC236}">
                <a16:creationId xmlns:a16="http://schemas.microsoft.com/office/drawing/2014/main" id="{418EE9C9-54D5-4D68-8392-B8EB26D106A9}"/>
              </a:ext>
            </a:extLst>
          </p:cNvPr>
          <p:cNvSpPr>
            <a:spLocks noGrp="1"/>
          </p:cNvSpPr>
          <p:nvPr>
            <p:ph sz="half" idx="13" hasCustomPrompt="1"/>
          </p:nvPr>
        </p:nvSpPr>
        <p:spPr>
          <a:xfrm>
            <a:off x="6172200" y="2283006"/>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3">
            <a:extLst>
              <a:ext uri="{FF2B5EF4-FFF2-40B4-BE49-F238E27FC236}">
                <a16:creationId xmlns:a16="http://schemas.microsoft.com/office/drawing/2014/main" id="{1BC8CB9A-92D4-4406-80E1-43A29D5D172B}"/>
              </a:ext>
            </a:extLst>
          </p:cNvPr>
          <p:cNvSpPr>
            <a:spLocks noGrp="1"/>
          </p:cNvSpPr>
          <p:nvPr>
            <p:ph sz="half" idx="14" hasCustomPrompt="1"/>
          </p:nvPr>
        </p:nvSpPr>
        <p:spPr>
          <a:xfrm>
            <a:off x="838200" y="3558253"/>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3">
            <a:extLst>
              <a:ext uri="{FF2B5EF4-FFF2-40B4-BE49-F238E27FC236}">
                <a16:creationId xmlns:a16="http://schemas.microsoft.com/office/drawing/2014/main" id="{200658C2-2253-4D25-9343-2B08CD1237C6}"/>
              </a:ext>
            </a:extLst>
          </p:cNvPr>
          <p:cNvSpPr>
            <a:spLocks noGrp="1"/>
          </p:cNvSpPr>
          <p:nvPr>
            <p:ph sz="half" idx="15" hasCustomPrompt="1"/>
          </p:nvPr>
        </p:nvSpPr>
        <p:spPr>
          <a:xfrm>
            <a:off x="6172200" y="3558253"/>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3">
            <a:extLst>
              <a:ext uri="{FF2B5EF4-FFF2-40B4-BE49-F238E27FC236}">
                <a16:creationId xmlns:a16="http://schemas.microsoft.com/office/drawing/2014/main" id="{136DFB47-9895-4BB7-A747-1AC99C40F96C}"/>
              </a:ext>
            </a:extLst>
          </p:cNvPr>
          <p:cNvSpPr>
            <a:spLocks noGrp="1"/>
          </p:cNvSpPr>
          <p:nvPr>
            <p:ph sz="half" idx="16" hasCustomPrompt="1"/>
          </p:nvPr>
        </p:nvSpPr>
        <p:spPr>
          <a:xfrm>
            <a:off x="838200" y="4942554"/>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3">
            <a:extLst>
              <a:ext uri="{FF2B5EF4-FFF2-40B4-BE49-F238E27FC236}">
                <a16:creationId xmlns:a16="http://schemas.microsoft.com/office/drawing/2014/main" id="{01BECF16-0E14-429A-86F0-E967B82BB3C7}"/>
              </a:ext>
            </a:extLst>
          </p:cNvPr>
          <p:cNvSpPr>
            <a:spLocks noGrp="1"/>
          </p:cNvSpPr>
          <p:nvPr>
            <p:ph sz="half" idx="17" hasCustomPrompt="1"/>
          </p:nvPr>
        </p:nvSpPr>
        <p:spPr>
          <a:xfrm>
            <a:off x="6172200" y="4942554"/>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Footer Placeholder 2">
            <a:extLst>
              <a:ext uri="{FF2B5EF4-FFF2-40B4-BE49-F238E27FC236}">
                <a16:creationId xmlns:a16="http://schemas.microsoft.com/office/drawing/2014/main" id="{13FA4642-D63E-4A20-80B1-86E000DCC96E}"/>
              </a:ext>
            </a:extLst>
          </p:cNvPr>
          <p:cNvSpPr>
            <a:spLocks noGrp="1"/>
          </p:cNvSpPr>
          <p:nvPr>
            <p:ph type="ftr" sz="quarter" idx="10"/>
          </p:nvPr>
        </p:nvSpPr>
        <p:spPr>
          <a:xfrm>
            <a:off x="838200" y="6356350"/>
            <a:ext cx="10515600" cy="365125"/>
          </a:xfrm>
        </p:spPr>
        <p:txBody>
          <a:bodyPr>
            <a:noAutofit/>
          </a:bodyPr>
          <a:lstStyle/>
          <a:p>
            <a:endParaRPr lang="en-US" dirty="0"/>
          </a:p>
        </p:txBody>
      </p:sp>
    </p:spTree>
    <p:extLst>
      <p:ext uri="{BB962C8B-B14F-4D97-AF65-F5344CB8AC3E}">
        <p14:creationId xmlns:p14="http://schemas.microsoft.com/office/powerpoint/2010/main" val="9743998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6"/>
            <a:ext cx="8961120" cy="457200"/>
          </a:xfrm>
        </p:spPr>
        <p:txBody>
          <a:bodyPr>
            <a:noAutofit/>
          </a:bodyPr>
          <a:lstStyle>
            <a:lvl1pPr>
              <a:defRPr sz="2800" b="1"/>
            </a:lvl1pPr>
          </a:lstStyle>
          <a:p>
            <a:r>
              <a:rPr lang="en-US" dirty="0"/>
              <a:t>Title</a:t>
            </a:r>
          </a:p>
        </p:txBody>
      </p:sp>
      <p:sp>
        <p:nvSpPr>
          <p:cNvPr id="3" name="Content Placeholder 2"/>
          <p:cNvSpPr>
            <a:spLocks noGrp="1"/>
          </p:cNvSpPr>
          <p:nvPr>
            <p:ph sz="half" idx="1" hasCustomPrompt="1"/>
          </p:nvPr>
        </p:nvSpPr>
        <p:spPr>
          <a:xfrm>
            <a:off x="838200" y="1010661"/>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172200" y="1010661"/>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3">
            <a:extLst>
              <a:ext uri="{FF2B5EF4-FFF2-40B4-BE49-F238E27FC236}">
                <a16:creationId xmlns:a16="http://schemas.microsoft.com/office/drawing/2014/main" id="{61557EE6-8CF1-4007-8FDB-892BBD707794}"/>
              </a:ext>
            </a:extLst>
          </p:cNvPr>
          <p:cNvSpPr>
            <a:spLocks noGrp="1"/>
          </p:cNvSpPr>
          <p:nvPr>
            <p:ph sz="half" idx="12" hasCustomPrompt="1"/>
          </p:nvPr>
        </p:nvSpPr>
        <p:spPr>
          <a:xfrm>
            <a:off x="838200" y="2741700"/>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3">
            <a:extLst>
              <a:ext uri="{FF2B5EF4-FFF2-40B4-BE49-F238E27FC236}">
                <a16:creationId xmlns:a16="http://schemas.microsoft.com/office/drawing/2014/main" id="{418EE9C9-54D5-4D68-8392-B8EB26D106A9}"/>
              </a:ext>
            </a:extLst>
          </p:cNvPr>
          <p:cNvSpPr>
            <a:spLocks noGrp="1"/>
          </p:cNvSpPr>
          <p:nvPr>
            <p:ph sz="half" idx="13" hasCustomPrompt="1"/>
          </p:nvPr>
        </p:nvSpPr>
        <p:spPr>
          <a:xfrm>
            <a:off x="6172200" y="2740200"/>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3">
            <a:extLst>
              <a:ext uri="{FF2B5EF4-FFF2-40B4-BE49-F238E27FC236}">
                <a16:creationId xmlns:a16="http://schemas.microsoft.com/office/drawing/2014/main" id="{1BC8CB9A-92D4-4406-80E1-43A29D5D172B}"/>
              </a:ext>
            </a:extLst>
          </p:cNvPr>
          <p:cNvSpPr>
            <a:spLocks noGrp="1"/>
          </p:cNvSpPr>
          <p:nvPr>
            <p:ph sz="half" idx="14" hasCustomPrompt="1"/>
          </p:nvPr>
        </p:nvSpPr>
        <p:spPr>
          <a:xfrm>
            <a:off x="838200" y="4531636"/>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3">
            <a:extLst>
              <a:ext uri="{FF2B5EF4-FFF2-40B4-BE49-F238E27FC236}">
                <a16:creationId xmlns:a16="http://schemas.microsoft.com/office/drawing/2014/main" id="{200658C2-2253-4D25-9343-2B08CD1237C6}"/>
              </a:ext>
            </a:extLst>
          </p:cNvPr>
          <p:cNvSpPr>
            <a:spLocks noGrp="1"/>
          </p:cNvSpPr>
          <p:nvPr>
            <p:ph sz="half" idx="15" hasCustomPrompt="1"/>
          </p:nvPr>
        </p:nvSpPr>
        <p:spPr>
          <a:xfrm>
            <a:off x="6172200" y="4531636"/>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5">
            <a:extLst>
              <a:ext uri="{FF2B5EF4-FFF2-40B4-BE49-F238E27FC236}">
                <a16:creationId xmlns:a16="http://schemas.microsoft.com/office/drawing/2014/main" id="{B3A1F791-C97D-4F30-85DC-EEC2CE30F101}"/>
              </a:ext>
            </a:extLst>
          </p:cNvPr>
          <p:cNvSpPr>
            <a:spLocks noGrp="1"/>
          </p:cNvSpPr>
          <p:nvPr>
            <p:ph type="body" sz="quarter" idx="16" hasCustomPrompt="1"/>
          </p:nvPr>
        </p:nvSpPr>
        <p:spPr>
          <a:xfrm>
            <a:off x="838200" y="6271576"/>
            <a:ext cx="10515600" cy="442595"/>
          </a:xfrm>
        </p:spPr>
        <p:txBody>
          <a:bodyPr>
            <a:noAutofit/>
          </a:bodyPr>
          <a:lstStyle>
            <a:lvl1pPr marL="0" indent="0" algn="l">
              <a:buNone/>
              <a:defRPr sz="1200">
                <a:solidFill>
                  <a:schemeClr val="tx1"/>
                </a:solidFill>
              </a:defRPr>
            </a:lvl1pPr>
          </a:lstStyle>
          <a:p>
            <a:pPr algn="l"/>
            <a:r>
              <a:rPr lang="en-US" dirty="0"/>
              <a:t>This OpenStax ancillary resource is © Rice University under a CC BY 4.0 International license; it may be reproduced or modified but must be attributed to OpenStax, Rice University and any changes must be noted.</a:t>
            </a:r>
          </a:p>
        </p:txBody>
      </p:sp>
    </p:spTree>
    <p:extLst>
      <p:ext uri="{BB962C8B-B14F-4D97-AF65-F5344CB8AC3E}">
        <p14:creationId xmlns:p14="http://schemas.microsoft.com/office/powerpoint/2010/main" val="1341968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as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6"/>
            <a:ext cx="8961120" cy="457200"/>
          </a:xfrm>
        </p:spPr>
        <p:txBody>
          <a:bodyPr>
            <a:normAutofit/>
          </a:bodyPr>
          <a:lstStyle>
            <a:lvl1pPr>
              <a:defRPr sz="2800" b="1" baseline="0"/>
            </a:lvl1pPr>
          </a:lstStyle>
          <a:p>
            <a:r>
              <a:rPr lang="en-US" dirty="0"/>
              <a:t>Title</a:t>
            </a:r>
          </a:p>
        </p:txBody>
      </p:sp>
      <p:sp>
        <p:nvSpPr>
          <p:cNvPr id="7" name="Content Placeholder 6"/>
          <p:cNvSpPr>
            <a:spLocks noGrp="1"/>
          </p:cNvSpPr>
          <p:nvPr>
            <p:ph sz="quarter" idx="12" hasCustomPrompt="1"/>
          </p:nvPr>
        </p:nvSpPr>
        <p:spPr>
          <a:xfrm>
            <a:off x="838200" y="1011383"/>
            <a:ext cx="10515600" cy="3255818"/>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6"/>
          <p:cNvSpPr>
            <a:spLocks noGrp="1"/>
          </p:cNvSpPr>
          <p:nvPr>
            <p:ph sz="quarter" idx="13" hasCustomPrompt="1"/>
          </p:nvPr>
        </p:nvSpPr>
        <p:spPr>
          <a:xfrm>
            <a:off x="838200" y="4378037"/>
            <a:ext cx="10515600" cy="1627909"/>
          </a:xfrm>
        </p:spPr>
        <p:txBody>
          <a:bodyPr>
            <a:noAutofit/>
          </a:bodyPr>
          <a:lstStyle>
            <a:lvl1pPr marL="0" indent="0">
              <a:buNone/>
              <a:defRPr sz="1600"/>
            </a:lvl1pPr>
          </a:lstStyle>
          <a:p>
            <a:pPr lvl="0"/>
            <a:r>
              <a:rPr lang="en-US" dirty="0"/>
              <a:t>Caption</a:t>
            </a:r>
          </a:p>
        </p:txBody>
      </p:sp>
      <p:sp>
        <p:nvSpPr>
          <p:cNvPr id="6" name="Text Placeholder 5">
            <a:extLst>
              <a:ext uri="{FF2B5EF4-FFF2-40B4-BE49-F238E27FC236}">
                <a16:creationId xmlns:a16="http://schemas.microsoft.com/office/drawing/2014/main" id="{6E14F94F-1E52-2B42-BC75-C0C106E8BEC0}"/>
              </a:ext>
            </a:extLst>
          </p:cNvPr>
          <p:cNvSpPr>
            <a:spLocks noGrp="1"/>
          </p:cNvSpPr>
          <p:nvPr>
            <p:ph type="body" sz="quarter" idx="14" hasCustomPrompt="1"/>
          </p:nvPr>
        </p:nvSpPr>
        <p:spPr>
          <a:xfrm>
            <a:off x="838200" y="6271576"/>
            <a:ext cx="10515600" cy="442595"/>
          </a:xfrm>
        </p:spPr>
        <p:txBody>
          <a:bodyPr>
            <a:noAutofit/>
          </a:bodyPr>
          <a:lstStyle>
            <a:lvl1pPr marL="0" indent="0" algn="l">
              <a:buNone/>
              <a:defRPr sz="1200">
                <a:solidFill>
                  <a:schemeClr val="tx1"/>
                </a:solidFill>
              </a:defRPr>
            </a:lvl1pPr>
          </a:lstStyle>
          <a:p>
            <a:pPr algn="l"/>
            <a:r>
              <a:rPr lang="en-US" dirty="0"/>
              <a:t>This OpenStax ancillary resource is © Rice University under a CC BY 4.0 International license; it may be reproduced or modified but must be attributed to OpenStax, Rice University and any changes must be noted.</a:t>
            </a:r>
          </a:p>
        </p:txBody>
      </p:sp>
    </p:spTree>
    <p:extLst>
      <p:ext uri="{BB962C8B-B14F-4D97-AF65-F5344CB8AC3E}">
        <p14:creationId xmlns:p14="http://schemas.microsoft.com/office/powerpoint/2010/main" val="1686173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4"/>
            <a:ext cx="8961120" cy="457200"/>
          </a:xfrm>
        </p:spPr>
        <p:txBody>
          <a:bodyPr>
            <a:noAutofit/>
          </a:bodyPr>
          <a:lstStyle>
            <a:lvl1pPr>
              <a:defRPr b="1"/>
            </a:lvl1pPr>
          </a:lstStyle>
          <a:p>
            <a:r>
              <a:rPr lang="en-US" dirty="0"/>
              <a:t>Title (optional)</a:t>
            </a:r>
          </a:p>
        </p:txBody>
      </p:sp>
      <p:sp>
        <p:nvSpPr>
          <p:cNvPr id="3" name="Footer Placeholder 2"/>
          <p:cNvSpPr>
            <a:spLocks noGrp="1"/>
          </p:cNvSpPr>
          <p:nvPr>
            <p:ph type="ftr" sz="quarter" idx="10"/>
          </p:nvPr>
        </p:nvSpPr>
        <p:spPr/>
        <p:txBody>
          <a:bodyPr>
            <a:noAutofit/>
          </a:bodyPr>
          <a:lstStyle/>
          <a:p>
            <a:endParaRPr lang="en-US" dirty="0"/>
          </a:p>
        </p:txBody>
      </p:sp>
      <p:sp>
        <p:nvSpPr>
          <p:cNvPr id="5" name="Content Placeholder 4"/>
          <p:cNvSpPr>
            <a:spLocks noGrp="1"/>
          </p:cNvSpPr>
          <p:nvPr>
            <p:ph sz="quarter" idx="11" hasCustomPrompt="1"/>
          </p:nvPr>
        </p:nvSpPr>
        <p:spPr>
          <a:xfrm>
            <a:off x="838200" y="1010661"/>
            <a:ext cx="10515600" cy="5155580"/>
          </a:xfrm>
        </p:spPr>
        <p:txBody>
          <a:bodyPr>
            <a:noAutofit/>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82568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434975"/>
          </a:xfrm>
          <a:prstGeom prst="rect">
            <a:avLst/>
          </a:prstGeom>
        </p:spPr>
        <p:txBody>
          <a:bodyPr vert="horz" lIns="91440" tIns="45720" rIns="91440" bIns="45720" rtlCol="0" anchor="ctr">
            <a:normAutofit/>
          </a:bodyPr>
          <a:lstStyle/>
          <a:p>
            <a:r>
              <a:rPr lang="en-US" dirty="0"/>
              <a:t>Title (optional)</a:t>
            </a:r>
          </a:p>
        </p:txBody>
      </p:sp>
      <p:sp>
        <p:nvSpPr>
          <p:cNvPr id="3" name="Text Placeholder 2"/>
          <p:cNvSpPr>
            <a:spLocks noGrp="1"/>
          </p:cNvSpPr>
          <p:nvPr>
            <p:ph type="body" idx="1"/>
          </p:nvPr>
        </p:nvSpPr>
        <p:spPr>
          <a:xfrm>
            <a:off x="838200" y="990601"/>
            <a:ext cx="10515600" cy="521913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838200" y="6356350"/>
            <a:ext cx="1051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4" name="Slide Number Placeholder 3">
            <a:extLst>
              <a:ext uri="{FF2B5EF4-FFF2-40B4-BE49-F238E27FC236}">
                <a16:creationId xmlns:a16="http://schemas.microsoft.com/office/drawing/2014/main" id="{95599AE0-B13C-E741-A969-DCDFA4F7E3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8677BF-C91A-CA46-9BF6-A28F3D13AFBD}" type="slidenum">
              <a:rPr lang="en-US" smtClean="0"/>
              <a:t>‹#›</a:t>
            </a:fld>
            <a:endParaRPr lang="en-US" dirty="0"/>
          </a:p>
        </p:txBody>
      </p:sp>
    </p:spTree>
    <p:extLst>
      <p:ext uri="{BB962C8B-B14F-4D97-AF65-F5344CB8AC3E}">
        <p14:creationId xmlns:p14="http://schemas.microsoft.com/office/powerpoint/2010/main" val="15161623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63" r:id="rId4"/>
    <p:sldLayoutId id="2147483664" r:id="rId5"/>
    <p:sldLayoutId id="2147483666" r:id="rId6"/>
    <p:sldLayoutId id="2147483665" r:id="rId7"/>
    <p:sldLayoutId id="2147483660" r:id="rId8"/>
    <p:sldLayoutId id="2147483661" r:id="rId9"/>
    <p:sldLayoutId id="2147483662" r:id="rId10"/>
    <p:sldLayoutId id="2147483667" r:id="rId11"/>
  </p:sldLayoutIdLst>
  <p:txStyles>
    <p:titleStyle>
      <a:lvl1pPr algn="l" defTabSz="914400" rtl="0" eaLnBrk="1" latinLnBrk="0" hangingPunct="1">
        <a:lnSpc>
          <a:spcPct val="90000"/>
        </a:lnSpc>
        <a:spcBef>
          <a:spcPct val="0"/>
        </a:spcBef>
        <a:buNone/>
        <a:defRPr sz="2800" b="1" kern="1200">
          <a:solidFill>
            <a:schemeClr val="accent6">
              <a:lumMod val="7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accent3"/>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accent5"/>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rgbClr val="BA4C2D"/>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accent3"/>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oleObject" Target="../embeddings/oleObject1.bin"/><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6.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oleObject" Target="../embeddings/oleObject3.bin"/><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1">
            <a:extLst>
              <a:ext uri="{FF2B5EF4-FFF2-40B4-BE49-F238E27FC236}">
                <a16:creationId xmlns:a16="http://schemas.microsoft.com/office/drawing/2014/main" id="{96D634E8-4422-6744-BAAE-52C9030B199D}"/>
              </a:ext>
            </a:extLst>
          </p:cNvPr>
          <p:cNvSpPr>
            <a:spLocks noGrp="1"/>
          </p:cNvSpPr>
          <p:nvPr>
            <p:ph type="ctrTitle"/>
          </p:nvPr>
        </p:nvSpPr>
        <p:spPr/>
        <p:txBody>
          <a:bodyPr>
            <a:normAutofit/>
          </a:bodyPr>
          <a:lstStyle/>
          <a:p>
            <a:r>
              <a:rPr lang="en-US" sz="4800" noProof="0" dirty="0"/>
              <a:t>Contemporary Mathematics</a:t>
            </a:r>
          </a:p>
        </p:txBody>
      </p:sp>
      <p:sp>
        <p:nvSpPr>
          <p:cNvPr id="24" name="Text Placeholder 2">
            <a:extLst>
              <a:ext uri="{FF2B5EF4-FFF2-40B4-BE49-F238E27FC236}">
                <a16:creationId xmlns:a16="http://schemas.microsoft.com/office/drawing/2014/main" id="{0F1E18ED-FDAD-4C46-A2CD-D2ED77832A05}"/>
              </a:ext>
            </a:extLst>
          </p:cNvPr>
          <p:cNvSpPr>
            <a:spLocks noGrp="1"/>
          </p:cNvSpPr>
          <p:nvPr>
            <p:ph type="body" sz="quarter" idx="14"/>
          </p:nvPr>
        </p:nvSpPr>
        <p:spPr/>
        <p:txBody>
          <a:bodyPr>
            <a:normAutofit lnSpcReduction="10000"/>
          </a:bodyPr>
          <a:lstStyle/>
          <a:p>
            <a:r>
              <a:rPr lang="en-US" dirty="0"/>
              <a:t>Chapter 7 PROBABILITY</a:t>
            </a:r>
          </a:p>
        </p:txBody>
      </p:sp>
      <p:pic>
        <p:nvPicPr>
          <p:cNvPr id="2" name="Picture 1">
            <a:extLst>
              <a:ext uri="{FF2B5EF4-FFF2-40B4-BE49-F238E27FC236}">
                <a16:creationId xmlns:a16="http://schemas.microsoft.com/office/drawing/2014/main" id="{78BED58D-4823-8C77-DE6D-00D1C6941476}"/>
              </a:ext>
            </a:extLst>
          </p:cNvPr>
          <p:cNvPicPr>
            <a:picLocks noChangeAspect="1"/>
          </p:cNvPicPr>
          <p:nvPr/>
        </p:nvPicPr>
        <p:blipFill>
          <a:blip r:embed="rId3"/>
          <a:stretch>
            <a:fillRect/>
          </a:stretch>
        </p:blipFill>
        <p:spPr>
          <a:xfrm>
            <a:off x="4862599" y="2757120"/>
            <a:ext cx="2466802" cy="3192332"/>
          </a:xfrm>
          <a:prstGeom prst="rect">
            <a:avLst/>
          </a:prstGeom>
          <a:effectLst>
            <a:outerShdw blurRad="362356" dist="150926" dir="1740000" sx="105794" sy="105794" algn="ctr" rotWithShape="0">
              <a:srgbClr val="000000">
                <a:alpha val="51241"/>
              </a:srgbClr>
            </a:outerShdw>
          </a:effectLst>
        </p:spPr>
      </p:pic>
    </p:spTree>
    <p:extLst>
      <p:ext uri="{BB962C8B-B14F-4D97-AF65-F5344CB8AC3E}">
        <p14:creationId xmlns:p14="http://schemas.microsoft.com/office/powerpoint/2010/main" val="21191152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025BE-A478-4A46-803E-D2098337FEA7}"/>
              </a:ext>
            </a:extLst>
          </p:cNvPr>
          <p:cNvSpPr>
            <a:spLocks noGrp="1"/>
          </p:cNvSpPr>
          <p:nvPr>
            <p:ph type="title"/>
          </p:nvPr>
        </p:nvSpPr>
        <p:spPr/>
        <p:txBody>
          <a:bodyPr>
            <a:noAutofit/>
          </a:bodyPr>
          <a:lstStyle/>
          <a:p>
            <a:r>
              <a:rPr lang="en-US" dirty="0"/>
              <a:t>7.5 Basic Concepts of Probability </a:t>
            </a:r>
            <a:endParaRPr lang="en-US" noProof="0" dirty="0"/>
          </a:p>
        </p:txBody>
      </p:sp>
      <p:sp>
        <p:nvSpPr>
          <p:cNvPr id="3" name="Content Placeholder 2">
            <a:extLst>
              <a:ext uri="{FF2B5EF4-FFF2-40B4-BE49-F238E27FC236}">
                <a16:creationId xmlns:a16="http://schemas.microsoft.com/office/drawing/2014/main" id="{A79AA842-862F-4E4B-ACA1-B48F2116B364}"/>
              </a:ext>
            </a:extLst>
          </p:cNvPr>
          <p:cNvSpPr>
            <a:spLocks noGrp="1"/>
          </p:cNvSpPr>
          <p:nvPr>
            <p:ph sz="quarter" idx="11"/>
          </p:nvPr>
        </p:nvSpPr>
        <p:spPr/>
        <p:txBody>
          <a:bodyPr/>
          <a:lstStyle/>
          <a:p>
            <a:pPr marL="0" indent="0">
              <a:buNone/>
            </a:pPr>
            <a:r>
              <a:rPr lang="en-US" dirty="0"/>
              <a:t>Learning Objectives:</a:t>
            </a:r>
          </a:p>
          <a:p>
            <a:pPr marL="514350" lvl="0" indent="-514350">
              <a:buFont typeface="+mj-lt"/>
              <a:buAutoNum type="arabicPeriod"/>
            </a:pPr>
            <a:r>
              <a:rPr lang="en-US" dirty="0"/>
              <a:t>Define probability including impossible and certain events.</a:t>
            </a:r>
          </a:p>
          <a:p>
            <a:pPr marL="514350" lvl="0" indent="-514350">
              <a:buFont typeface="+mj-lt"/>
              <a:buAutoNum type="arabicPeriod"/>
            </a:pPr>
            <a:r>
              <a:rPr lang="en-US" dirty="0"/>
              <a:t>Calculate basic theoretical probabilities.</a:t>
            </a:r>
          </a:p>
          <a:p>
            <a:pPr marL="514350" lvl="0" indent="-514350">
              <a:buFont typeface="+mj-lt"/>
              <a:buAutoNum type="arabicPeriod"/>
            </a:pPr>
            <a:r>
              <a:rPr lang="en-US" dirty="0"/>
              <a:t>Calculate basic empirical probabilities.</a:t>
            </a:r>
          </a:p>
          <a:p>
            <a:pPr marL="514350" indent="-514350">
              <a:buFont typeface="+mj-lt"/>
              <a:buAutoNum type="arabicPeriod"/>
            </a:pPr>
            <a:r>
              <a:rPr lang="en-US" dirty="0"/>
              <a:t>Calculate the probability of the complement of an event. </a:t>
            </a:r>
          </a:p>
        </p:txBody>
      </p:sp>
    </p:spTree>
    <p:extLst>
      <p:ext uri="{BB962C8B-B14F-4D97-AF65-F5344CB8AC3E}">
        <p14:creationId xmlns:p14="http://schemas.microsoft.com/office/powerpoint/2010/main" val="6677885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025BE-A478-4A46-803E-D2098337FEA7}"/>
              </a:ext>
            </a:extLst>
          </p:cNvPr>
          <p:cNvSpPr>
            <a:spLocks noGrp="1"/>
          </p:cNvSpPr>
          <p:nvPr>
            <p:ph type="title"/>
          </p:nvPr>
        </p:nvSpPr>
        <p:spPr/>
        <p:txBody>
          <a:bodyPr>
            <a:noAutofit/>
          </a:bodyPr>
          <a:lstStyle/>
          <a:p>
            <a:r>
              <a:rPr lang="en-US" dirty="0"/>
              <a:t>7.5 Introducing Probability</a:t>
            </a:r>
            <a:endParaRPr lang="en-US" noProof="0" dirty="0"/>
          </a:p>
        </p:txBody>
      </p:sp>
      <p:sp>
        <p:nvSpPr>
          <p:cNvPr id="3" name="Content Placeholder 2">
            <a:extLst>
              <a:ext uri="{FF2B5EF4-FFF2-40B4-BE49-F238E27FC236}">
                <a16:creationId xmlns:a16="http://schemas.microsoft.com/office/drawing/2014/main" id="{A79AA842-862F-4E4B-ACA1-B48F2116B364}"/>
              </a:ext>
            </a:extLst>
          </p:cNvPr>
          <p:cNvSpPr>
            <a:spLocks noGrp="1"/>
          </p:cNvSpPr>
          <p:nvPr>
            <p:ph sz="quarter" idx="11"/>
          </p:nvPr>
        </p:nvSpPr>
        <p:spPr>
          <a:xfrm>
            <a:off x="838200" y="1010660"/>
            <a:ext cx="10515600" cy="5375625"/>
          </a:xfrm>
        </p:spPr>
        <p:txBody>
          <a:bodyPr/>
          <a:lstStyle/>
          <a:p>
            <a:pPr marL="0" indent="0">
              <a:buNone/>
            </a:pPr>
            <a:r>
              <a:rPr lang="en-US" dirty="0"/>
              <a:t>An </a:t>
            </a:r>
            <a:r>
              <a:rPr lang="en-US" b="1" dirty="0"/>
              <a:t>event</a:t>
            </a:r>
            <a:r>
              <a:rPr lang="en-US" dirty="0"/>
              <a:t> is a subset of the sample space of an experiment. </a:t>
            </a:r>
          </a:p>
          <a:p>
            <a:pPr marL="0" indent="0">
              <a:buNone/>
            </a:pPr>
            <a:r>
              <a:rPr lang="en-US" dirty="0"/>
              <a:t>The </a:t>
            </a:r>
            <a:r>
              <a:rPr lang="en-US" b="1" dirty="0"/>
              <a:t>probability</a:t>
            </a:r>
            <a:r>
              <a:rPr lang="en-US" dirty="0"/>
              <a:t> of an event is the likelihood that event occurs. </a:t>
            </a:r>
          </a:p>
          <a:p>
            <a:pPr marL="0" indent="0">
              <a:buNone/>
            </a:pPr>
            <a:endParaRPr lang="en-US" dirty="0"/>
          </a:p>
          <a:p>
            <a:pPr marL="0" indent="0">
              <a:buNone/>
            </a:pPr>
            <a:r>
              <a:rPr lang="en-US" dirty="0"/>
              <a:t>We denote the event by </a:t>
            </a:r>
            <a:r>
              <a:rPr lang="en-US" i="0" dirty="0">
                <a:latin typeface="Cambria" panose="02040503050406030204" pitchFamily="18" charset="0"/>
                <a:ea typeface="Cambria" panose="02040503050406030204" pitchFamily="18" charset="0"/>
              </a:rPr>
              <a:t>𝐸</a:t>
            </a:r>
            <a:r>
              <a:rPr lang="en-US" dirty="0">
                <a:latin typeface="Cambria" panose="02040503050406030204" pitchFamily="18" charset="0"/>
                <a:ea typeface="Cambria" panose="02040503050406030204" pitchFamily="18" charset="0"/>
              </a:rPr>
              <a:t> </a:t>
            </a:r>
            <a:r>
              <a:rPr lang="en-US" dirty="0"/>
              <a:t>and call the </a:t>
            </a:r>
            <a:r>
              <a:rPr lang="en-US" b="1" dirty="0"/>
              <a:t>probability</a:t>
            </a:r>
            <a:r>
              <a:rPr lang="en-US" dirty="0"/>
              <a:t> of that event </a:t>
            </a:r>
            <a:r>
              <a:rPr lang="en-US" i="0" dirty="0">
                <a:latin typeface="Cambria" panose="02040503050406030204" pitchFamily="18" charset="0"/>
                <a:ea typeface="Cambria" panose="02040503050406030204" pitchFamily="18" charset="0"/>
              </a:rPr>
              <a:t>𝑃(𝐸)</a:t>
            </a:r>
            <a:r>
              <a:rPr lang="en-US" dirty="0"/>
              <a:t>.</a:t>
            </a:r>
          </a:p>
          <a:p>
            <a:pPr marL="0" indent="0">
              <a:buNone/>
            </a:pPr>
            <a:r>
              <a:rPr lang="en-US" dirty="0"/>
              <a:t>The probability of an event is a number between 0 and 1 (inclusive).</a:t>
            </a:r>
          </a:p>
          <a:p>
            <a:pPr marL="0" indent="0">
              <a:buNone/>
            </a:pPr>
            <a:endParaRPr lang="en-US" sz="1000" dirty="0"/>
          </a:p>
          <a:p>
            <a:pPr marL="457200" lvl="1" indent="0">
              <a:buNone/>
            </a:pPr>
            <a:r>
              <a:rPr lang="en-US" dirty="0"/>
              <a:t>If </a:t>
            </a:r>
            <a:r>
              <a:rPr lang="en-US" i="0" dirty="0">
                <a:latin typeface="Cambria" panose="02040503050406030204" pitchFamily="18" charset="0"/>
                <a:ea typeface="Cambria" panose="02040503050406030204" pitchFamily="18" charset="0"/>
              </a:rPr>
              <a:t>𝑃(𝐸) = </a:t>
            </a:r>
            <a:r>
              <a:rPr lang="en-US" dirty="0"/>
              <a:t>0, then the event is impossible. </a:t>
            </a:r>
          </a:p>
          <a:p>
            <a:pPr marL="457200" lvl="1" indent="0">
              <a:buNone/>
            </a:pPr>
            <a:r>
              <a:rPr lang="en-US" dirty="0"/>
              <a:t>If </a:t>
            </a:r>
            <a:r>
              <a:rPr lang="en-US" i="0" dirty="0">
                <a:latin typeface="Cambria" panose="02040503050406030204" pitchFamily="18" charset="0"/>
                <a:ea typeface="Cambria" panose="02040503050406030204" pitchFamily="18" charset="0"/>
              </a:rPr>
              <a:t>𝑃(𝐸) =</a:t>
            </a:r>
            <a:r>
              <a:rPr lang="en-US" dirty="0"/>
              <a:t> 1, then the event is certain to occur. </a:t>
            </a:r>
          </a:p>
          <a:p>
            <a:pPr marL="457200" lvl="1" indent="0">
              <a:buNone/>
            </a:pPr>
            <a:endParaRPr lang="en-US" sz="1000" dirty="0"/>
          </a:p>
          <a:p>
            <a:pPr marL="0" indent="0">
              <a:buNone/>
            </a:pPr>
            <a:r>
              <a:rPr lang="en-US" dirty="0"/>
              <a:t>In general, the higher the probability of an event, the more likely it is that the event will occur. </a:t>
            </a:r>
          </a:p>
        </p:txBody>
      </p:sp>
    </p:spTree>
    <p:extLst>
      <p:ext uri="{BB962C8B-B14F-4D97-AF65-F5344CB8AC3E}">
        <p14:creationId xmlns:p14="http://schemas.microsoft.com/office/powerpoint/2010/main" val="12306709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61DBB-EE79-4824-9451-8A3EA3BF0796}"/>
              </a:ext>
            </a:extLst>
          </p:cNvPr>
          <p:cNvSpPr>
            <a:spLocks noGrp="1"/>
          </p:cNvSpPr>
          <p:nvPr>
            <p:ph type="title"/>
          </p:nvPr>
        </p:nvSpPr>
        <p:spPr/>
        <p:txBody>
          <a:bodyPr/>
          <a:lstStyle/>
          <a:p>
            <a:r>
              <a:rPr lang="en-US" dirty="0"/>
              <a:t>EXAMPLE – Determining Certain and Impossible Events</a:t>
            </a:r>
            <a:endParaRPr lang="en-IN" dirty="0"/>
          </a:p>
        </p:txBody>
      </p:sp>
      <p:sp>
        <p:nvSpPr>
          <p:cNvPr id="3" name="Content Placeholder 2">
            <a:extLst>
              <a:ext uri="{FF2B5EF4-FFF2-40B4-BE49-F238E27FC236}">
                <a16:creationId xmlns:a16="http://schemas.microsoft.com/office/drawing/2014/main" id="{C8DA0AD9-212E-4855-AAD5-1BC3FF448EBB}"/>
              </a:ext>
            </a:extLst>
          </p:cNvPr>
          <p:cNvSpPr>
            <a:spLocks noGrp="1"/>
          </p:cNvSpPr>
          <p:nvPr>
            <p:ph sz="half" idx="1"/>
          </p:nvPr>
        </p:nvSpPr>
        <p:spPr>
          <a:xfrm>
            <a:off x="838201" y="1010661"/>
            <a:ext cx="10818090" cy="5166302"/>
          </a:xfrm>
        </p:spPr>
        <p:txBody>
          <a:bodyPr/>
          <a:lstStyle/>
          <a:p>
            <a:pPr marL="0" indent="0">
              <a:buNone/>
            </a:pPr>
            <a:r>
              <a:rPr lang="en-US" dirty="0"/>
              <a:t>Consider an experiment that consists of rolling a single standard six-sided die (with faces numbered 1-6). Decide if these probabilities are equal to zero, equal to one, or somewhere in between.</a:t>
            </a:r>
          </a:p>
          <a:p>
            <a:pPr marL="0" indent="0">
              <a:buNone/>
            </a:pPr>
            <a:r>
              <a:rPr lang="en-US" dirty="0"/>
              <a:t>	 The sample space is {1, 2, 3, 4, 5, 6}. </a:t>
            </a:r>
          </a:p>
          <a:p>
            <a:pPr marL="514350" lvl="0" indent="-514350">
              <a:buFont typeface="+mj-lt"/>
              <a:buAutoNum type="arabicPeriod"/>
            </a:pPr>
            <a:r>
              <a:rPr lang="en-US" dirty="0"/>
              <a:t> </a:t>
            </a:r>
            <a:r>
              <a:rPr lang="en-US" i="0" dirty="0">
                <a:latin typeface="Cambria" panose="02040503050406030204" pitchFamily="18" charset="0"/>
                <a:ea typeface="Cambria" panose="02040503050406030204" pitchFamily="18" charset="0"/>
              </a:rPr>
              <a:t>𝑃(roll a 4)</a:t>
            </a:r>
          </a:p>
          <a:p>
            <a:pPr marL="457200" lvl="1" indent="0">
              <a:buNone/>
            </a:pPr>
            <a:r>
              <a:rPr lang="en-US" dirty="0"/>
              <a:t>        Note that 4 is the sample space, so </a:t>
            </a:r>
            <a:r>
              <a:rPr lang="en-US" i="0" dirty="0">
                <a:latin typeface="Cambria" panose="02040503050406030204" pitchFamily="18" charset="0"/>
                <a:ea typeface="Cambria" panose="02040503050406030204" pitchFamily="18" charset="0"/>
              </a:rPr>
              <a:t>0 &lt; 𝑃(roll a 4) &lt; 1</a:t>
            </a:r>
            <a:r>
              <a:rPr lang="en-US" dirty="0"/>
              <a:t>.</a:t>
            </a:r>
            <a:endParaRPr lang="en-US" dirty="0">
              <a:latin typeface="Cambria" panose="02040503050406030204" pitchFamily="18" charset="0"/>
              <a:ea typeface="Cambria" panose="02040503050406030204" pitchFamily="18" charset="0"/>
            </a:endParaRPr>
          </a:p>
          <a:p>
            <a:pPr marL="514350" lvl="0" indent="-514350">
              <a:buFont typeface="+mj-lt"/>
              <a:buAutoNum type="arabicPeriod"/>
            </a:pPr>
            <a:endParaRPr lang="en-US" dirty="0">
              <a:latin typeface="Cambria" panose="02040503050406030204" pitchFamily="18" charset="0"/>
              <a:ea typeface="Cambria" panose="02040503050406030204" pitchFamily="18" charset="0"/>
            </a:endParaRPr>
          </a:p>
          <a:p>
            <a:pPr marL="514350" lvl="0" indent="-514350">
              <a:buFont typeface="+mj-lt"/>
              <a:buAutoNum type="arabicPeriod"/>
            </a:pPr>
            <a:r>
              <a:rPr lang="en-US" dirty="0"/>
              <a:t> </a:t>
            </a:r>
            <a:r>
              <a:rPr lang="en-US" i="0" dirty="0">
                <a:latin typeface="Cambria" panose="02040503050406030204" pitchFamily="18" charset="0"/>
                <a:ea typeface="Cambria" panose="02040503050406030204" pitchFamily="18" charset="0"/>
              </a:rPr>
              <a:t>𝑃(roll a 7)</a:t>
            </a:r>
          </a:p>
          <a:p>
            <a:pPr marL="457200" lvl="1" indent="0">
              <a:buNone/>
            </a:pPr>
            <a:r>
              <a:rPr lang="en-US" dirty="0"/>
              <a:t>        Notice that 7 is not in the sample space, </a:t>
            </a:r>
            <a:r>
              <a:rPr lang="en-US" i="0" dirty="0">
                <a:latin typeface="Cambria" panose="02040503050406030204" pitchFamily="18" charset="0"/>
                <a:ea typeface="Cambria" panose="02040503050406030204" pitchFamily="18" charset="0"/>
              </a:rPr>
              <a:t>𝑃(roll a 7) = 0</a:t>
            </a:r>
            <a:endParaRPr lang="en-US"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5946776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025BE-A478-4A46-803E-D2098337FEA7}"/>
              </a:ext>
            </a:extLst>
          </p:cNvPr>
          <p:cNvSpPr>
            <a:spLocks noGrp="1"/>
          </p:cNvSpPr>
          <p:nvPr>
            <p:ph type="title"/>
          </p:nvPr>
        </p:nvSpPr>
        <p:spPr/>
        <p:txBody>
          <a:bodyPr>
            <a:noAutofit/>
          </a:bodyPr>
          <a:lstStyle/>
          <a:p>
            <a:r>
              <a:rPr lang="en-US" dirty="0"/>
              <a:t>7.5 Three Ways to Assign Probabilities (1 of 2)</a:t>
            </a:r>
            <a:endParaRPr lang="en-US" noProof="0" dirty="0"/>
          </a:p>
        </p:txBody>
      </p:sp>
      <p:sp>
        <p:nvSpPr>
          <p:cNvPr id="3" name="Content Placeholder 2">
            <a:extLst>
              <a:ext uri="{FF2B5EF4-FFF2-40B4-BE49-F238E27FC236}">
                <a16:creationId xmlns:a16="http://schemas.microsoft.com/office/drawing/2014/main" id="{A79AA842-862F-4E4B-ACA1-B48F2116B364}"/>
              </a:ext>
            </a:extLst>
          </p:cNvPr>
          <p:cNvSpPr>
            <a:spLocks noGrp="1"/>
          </p:cNvSpPr>
          <p:nvPr>
            <p:ph sz="half" idx="1"/>
          </p:nvPr>
        </p:nvSpPr>
        <p:spPr>
          <a:xfrm>
            <a:off x="838200" y="1010661"/>
            <a:ext cx="10960100" cy="3434339"/>
          </a:xfrm>
        </p:spPr>
        <p:txBody>
          <a:bodyPr/>
          <a:lstStyle/>
          <a:p>
            <a:pPr marL="0" indent="0">
              <a:buNone/>
            </a:pPr>
            <a:r>
              <a:rPr lang="en-US" dirty="0"/>
              <a:t>Method 1:  Theoretical Probability</a:t>
            </a:r>
          </a:p>
          <a:p>
            <a:pPr marL="0" indent="0">
              <a:buNone/>
            </a:pPr>
            <a:r>
              <a:rPr lang="en-US" dirty="0"/>
              <a:t>For an experiment whose sample space </a:t>
            </a:r>
            <a:r>
              <a:rPr lang="en-US" i="0" dirty="0">
                <a:latin typeface="Cambria" panose="02040503050406030204" pitchFamily="18" charset="0"/>
                <a:ea typeface="Cambria" panose="02040503050406030204" pitchFamily="18" charset="0"/>
              </a:rPr>
              <a:t>𝑆</a:t>
            </a:r>
            <a:r>
              <a:rPr lang="en-US" dirty="0"/>
              <a:t> consists of equally likely outcomes, the </a:t>
            </a:r>
            <a:r>
              <a:rPr lang="en-US" b="1" dirty="0"/>
              <a:t>theoretical probability</a:t>
            </a:r>
            <a:r>
              <a:rPr lang="en-US" dirty="0"/>
              <a:t> of the event </a:t>
            </a:r>
            <a:r>
              <a:rPr lang="en-US" i="0" dirty="0">
                <a:latin typeface="Cambria" panose="02040503050406030204" pitchFamily="18" charset="0"/>
                <a:ea typeface="Cambria" panose="02040503050406030204" pitchFamily="18" charset="0"/>
              </a:rPr>
              <a:t>𝐸</a:t>
            </a:r>
            <a:r>
              <a:rPr lang="en-US" dirty="0"/>
              <a:t> is the ratio</a:t>
            </a:r>
          </a:p>
        </p:txBody>
      </p:sp>
      <p:graphicFrame>
        <p:nvGraphicFramePr>
          <p:cNvPr id="10" name="Object 3">
            <a:extLst>
              <a:ext uri="{FF2B5EF4-FFF2-40B4-BE49-F238E27FC236}">
                <a16:creationId xmlns:a16="http://schemas.microsoft.com/office/drawing/2014/main" id="{78B5E5A4-D4EA-40EC-91C0-05BE0B596B50}"/>
              </a:ext>
              <a:ext uri="{C183D7F6-B498-43B3-948B-1728B52AA6E4}">
                <adec:decorative xmlns:adec="http://schemas.microsoft.com/office/drawing/2017/decorative" val="1"/>
              </a:ext>
            </a:extLst>
          </p:cNvPr>
          <p:cNvGraphicFramePr>
            <a:graphicFrameLocks noGrp="1" noChangeAspect="1"/>
          </p:cNvGraphicFramePr>
          <p:nvPr>
            <p:ph sz="half" idx="2"/>
            <p:extLst>
              <p:ext uri="{D42A27DB-BD31-4B8C-83A1-F6EECF244321}">
                <p14:modId xmlns:p14="http://schemas.microsoft.com/office/powerpoint/2010/main" val="3942546029"/>
              </p:ext>
            </p:extLst>
          </p:nvPr>
        </p:nvGraphicFramePr>
        <p:xfrm>
          <a:off x="4480560" y="2881480"/>
          <a:ext cx="1676400" cy="769937"/>
        </p:xfrm>
        <a:graphic>
          <a:graphicData uri="http://schemas.openxmlformats.org/presentationml/2006/ole">
            <mc:AlternateContent xmlns:mc="http://schemas.openxmlformats.org/markup-compatibility/2006">
              <mc:Choice xmlns:v="urn:schemas-microsoft-com:vml" Requires="v">
                <p:oleObj name="Equation" r:id="rId2" imgW="1714320" imgH="787320" progId="Equation.DSMT4">
                  <p:embed/>
                </p:oleObj>
              </mc:Choice>
              <mc:Fallback>
                <p:oleObj name="Equation" r:id="rId2" imgW="1714320" imgH="787320" progId="Equation.DSMT4">
                  <p:embed/>
                  <p:pic>
                    <p:nvPicPr>
                      <p:cNvPr id="9" name="Object 8">
                        <a:extLst>
                          <a:ext uri="{FF2B5EF4-FFF2-40B4-BE49-F238E27FC236}">
                            <a16:creationId xmlns:a16="http://schemas.microsoft.com/office/drawing/2014/main" id="{33B3FD03-D42B-4442-9AAF-70D52A3AA202}"/>
                          </a:ext>
                        </a:extLst>
                      </p:cNvPr>
                      <p:cNvPicPr/>
                      <p:nvPr/>
                    </p:nvPicPr>
                    <p:blipFill>
                      <a:blip r:embed="rId3"/>
                      <a:stretch>
                        <a:fillRect/>
                      </a:stretch>
                    </p:blipFill>
                    <p:spPr>
                      <a:xfrm>
                        <a:off x="4480560" y="2881480"/>
                        <a:ext cx="1676400" cy="769937"/>
                      </a:xfrm>
                      <a:prstGeom prst="rect">
                        <a:avLst/>
                      </a:prstGeom>
                    </p:spPr>
                  </p:pic>
                </p:oleObj>
              </mc:Fallback>
            </mc:AlternateContent>
          </a:graphicData>
        </a:graphic>
      </p:graphicFrame>
      <p:sp>
        <p:nvSpPr>
          <p:cNvPr id="5" name="Content Placeholder 4">
            <a:extLst>
              <a:ext uri="{FF2B5EF4-FFF2-40B4-BE49-F238E27FC236}">
                <a16:creationId xmlns:a16="http://schemas.microsoft.com/office/drawing/2014/main" id="{25D5B911-75B1-4B4B-B54E-E51936C06E14}"/>
              </a:ext>
            </a:extLst>
          </p:cNvPr>
          <p:cNvSpPr>
            <a:spLocks noGrp="1"/>
          </p:cNvSpPr>
          <p:nvPr>
            <p:ph sz="half" idx="12"/>
          </p:nvPr>
        </p:nvSpPr>
        <p:spPr>
          <a:xfrm>
            <a:off x="-932872" y="4194092"/>
            <a:ext cx="11225068" cy="1295400"/>
          </a:xfrm>
        </p:spPr>
        <p:txBody>
          <a:bodyPr/>
          <a:lstStyle/>
          <a:p>
            <a:pPr indent="1645920">
              <a:lnSpc>
                <a:spcPct val="110000"/>
              </a:lnSpc>
              <a:buNone/>
            </a:pPr>
            <a:r>
              <a:rPr lang="en-US" dirty="0"/>
              <a:t>where </a:t>
            </a:r>
            <a:r>
              <a:rPr lang="en-US" i="0" dirty="0">
                <a:latin typeface="Cambria" panose="02040503050406030204" pitchFamily="18" charset="0"/>
                <a:ea typeface="Cambria" panose="02040503050406030204" pitchFamily="18" charset="0"/>
              </a:rPr>
              <a:t>𝑛(𝐸)</a:t>
            </a:r>
            <a:r>
              <a:rPr lang="en-US" dirty="0">
                <a:latin typeface="Cambria" panose="02040503050406030204" pitchFamily="18" charset="0"/>
                <a:ea typeface="Cambria" panose="02040503050406030204" pitchFamily="18" charset="0"/>
              </a:rPr>
              <a:t> </a:t>
            </a:r>
            <a:r>
              <a:rPr lang="en-US" dirty="0"/>
              <a:t>and </a:t>
            </a:r>
            <a:r>
              <a:rPr lang="en-US" i="0" dirty="0">
                <a:latin typeface="Cambria" panose="02040503050406030204" pitchFamily="18" charset="0"/>
                <a:ea typeface="Cambria" panose="02040503050406030204" pitchFamily="18" charset="0"/>
              </a:rPr>
              <a:t>𝑛(𝑆)</a:t>
            </a:r>
            <a:r>
              <a:rPr lang="en-US" dirty="0">
                <a:latin typeface="Cambria" panose="02040503050406030204" pitchFamily="18" charset="0"/>
                <a:ea typeface="Cambria" panose="02040503050406030204" pitchFamily="18" charset="0"/>
              </a:rPr>
              <a:t> </a:t>
            </a:r>
            <a:r>
              <a:rPr lang="en-US" dirty="0"/>
              <a:t>denote the number of outcomes in the 		 	 event and in the sample space, respectively.</a:t>
            </a:r>
            <a:endParaRPr lang="en-IN" dirty="0"/>
          </a:p>
        </p:txBody>
      </p:sp>
    </p:spTree>
    <p:extLst>
      <p:ext uri="{BB962C8B-B14F-4D97-AF65-F5344CB8AC3E}">
        <p14:creationId xmlns:p14="http://schemas.microsoft.com/office/powerpoint/2010/main" val="41363760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F81AC-7FA0-400C-AF25-80670502B8D1}"/>
              </a:ext>
            </a:extLst>
          </p:cNvPr>
          <p:cNvSpPr>
            <a:spLocks noGrp="1"/>
          </p:cNvSpPr>
          <p:nvPr>
            <p:ph type="title"/>
          </p:nvPr>
        </p:nvSpPr>
        <p:spPr/>
        <p:txBody>
          <a:bodyPr/>
          <a:lstStyle/>
          <a:p>
            <a:r>
              <a:rPr lang="en-US" dirty="0"/>
              <a:t>EXAMPLE – Computing Theoretical Probabilities</a:t>
            </a:r>
            <a:endParaRPr lang="en-IN" dirty="0"/>
          </a:p>
        </p:txBody>
      </p:sp>
      <p:sp>
        <p:nvSpPr>
          <p:cNvPr id="3" name="Content Placeholder 2">
            <a:extLst>
              <a:ext uri="{FF2B5EF4-FFF2-40B4-BE49-F238E27FC236}">
                <a16:creationId xmlns:a16="http://schemas.microsoft.com/office/drawing/2014/main" id="{1461D021-42A7-49BB-B71B-9A6F8ED4FAB1}"/>
              </a:ext>
            </a:extLst>
          </p:cNvPr>
          <p:cNvSpPr>
            <a:spLocks noGrp="1"/>
          </p:cNvSpPr>
          <p:nvPr>
            <p:ph sz="half" idx="1"/>
          </p:nvPr>
        </p:nvSpPr>
        <p:spPr>
          <a:xfrm>
            <a:off x="769463" y="1423511"/>
            <a:ext cx="10653074" cy="4831339"/>
          </a:xfrm>
        </p:spPr>
        <p:txBody>
          <a:bodyPr/>
          <a:lstStyle/>
          <a:p>
            <a:pPr marL="0" indent="0">
              <a:buNone/>
            </a:pPr>
            <a:r>
              <a:rPr lang="en-US" dirty="0"/>
              <a:t>Recall that a standard deck of cards consists of 52 unique cards which are labeled with a rank (the whole numbers from 2 to 10, plus J, Q, K, and A) and a suit (club, diamond, heart, or spade). A standard deck is thoroughly shuffled, and you draw one card at random (so every card has an equal chance of being drawn). </a:t>
            </a:r>
          </a:p>
          <a:p>
            <a:pPr marL="0" indent="0">
              <a:buNone/>
            </a:pPr>
            <a:r>
              <a:rPr lang="en-US" dirty="0"/>
              <a:t>Find the theoretical probability of drawing a card that is a 10 of spades.</a:t>
            </a:r>
          </a:p>
          <a:p>
            <a:endParaRPr lang="en-US" sz="2400" dirty="0"/>
          </a:p>
        </p:txBody>
      </p:sp>
      <p:graphicFrame>
        <p:nvGraphicFramePr>
          <p:cNvPr id="10" name="Object 4">
            <a:extLst>
              <a:ext uri="{FF2B5EF4-FFF2-40B4-BE49-F238E27FC236}">
                <a16:creationId xmlns:a16="http://schemas.microsoft.com/office/drawing/2014/main" id="{BA829EAD-7FC2-4069-96DE-6A733F59F644}"/>
              </a:ext>
              <a:ext uri="{C183D7F6-B498-43B3-948B-1728B52AA6E4}">
                <adec:decorative xmlns:adec="http://schemas.microsoft.com/office/drawing/2017/decorative" val="1"/>
              </a:ext>
            </a:extLst>
          </p:cNvPr>
          <p:cNvGraphicFramePr>
            <a:graphicFrameLocks noGrp="1" noChangeAspect="1"/>
          </p:cNvGraphicFramePr>
          <p:nvPr>
            <p:ph sz="half" idx="12"/>
            <p:extLst>
              <p:ext uri="{D42A27DB-BD31-4B8C-83A1-F6EECF244321}">
                <p14:modId xmlns:p14="http://schemas.microsoft.com/office/powerpoint/2010/main" val="3796353300"/>
              </p:ext>
            </p:extLst>
          </p:nvPr>
        </p:nvGraphicFramePr>
        <p:xfrm>
          <a:off x="3149602" y="4555619"/>
          <a:ext cx="3022600" cy="800100"/>
        </p:xfrm>
        <a:graphic>
          <a:graphicData uri="http://schemas.openxmlformats.org/presentationml/2006/ole">
            <mc:AlternateContent xmlns:mc="http://schemas.openxmlformats.org/markup-compatibility/2006">
              <mc:Choice xmlns:v="urn:schemas-microsoft-com:vml" Requires="v">
                <p:oleObj name="Equation" r:id="rId3" imgW="3213000" imgH="850680" progId="Equation.DSMT4">
                  <p:embed/>
                </p:oleObj>
              </mc:Choice>
              <mc:Fallback>
                <p:oleObj name="Equation" r:id="rId3" imgW="3213000" imgH="850680" progId="Equation.DSMT4">
                  <p:embed/>
                  <p:pic>
                    <p:nvPicPr>
                      <p:cNvPr id="9" name="Object 8">
                        <a:extLst>
                          <a:ext uri="{FF2B5EF4-FFF2-40B4-BE49-F238E27FC236}">
                            <a16:creationId xmlns:a16="http://schemas.microsoft.com/office/drawing/2014/main" id="{23E70647-D4FA-4FE6-AD3C-7DEA1EC39537}"/>
                          </a:ext>
                        </a:extLst>
                      </p:cNvPr>
                      <p:cNvPicPr/>
                      <p:nvPr/>
                    </p:nvPicPr>
                    <p:blipFill>
                      <a:blip r:embed="rId4"/>
                      <a:stretch>
                        <a:fillRect/>
                      </a:stretch>
                    </p:blipFill>
                    <p:spPr>
                      <a:xfrm>
                        <a:off x="3149602" y="4555619"/>
                        <a:ext cx="3022600" cy="800100"/>
                      </a:xfrm>
                      <a:prstGeom prst="rect">
                        <a:avLst/>
                      </a:prstGeom>
                    </p:spPr>
                  </p:pic>
                </p:oleObj>
              </mc:Fallback>
            </mc:AlternateContent>
          </a:graphicData>
        </a:graphic>
      </p:graphicFrame>
    </p:spTree>
    <p:extLst>
      <p:ext uri="{BB962C8B-B14F-4D97-AF65-F5344CB8AC3E}">
        <p14:creationId xmlns:p14="http://schemas.microsoft.com/office/powerpoint/2010/main" val="43504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F81AC-7FA0-400C-AF25-80670502B8D1}"/>
              </a:ext>
            </a:extLst>
          </p:cNvPr>
          <p:cNvSpPr>
            <a:spLocks noGrp="1"/>
          </p:cNvSpPr>
          <p:nvPr>
            <p:ph type="title"/>
          </p:nvPr>
        </p:nvSpPr>
        <p:spPr/>
        <p:txBody>
          <a:bodyPr/>
          <a:lstStyle/>
          <a:p>
            <a:r>
              <a:rPr lang="en-US" dirty="0"/>
              <a:t>7.5 Three Ways to Assign Probabilities (2 of 2)</a:t>
            </a:r>
            <a:endParaRPr lang="en-IN" dirty="0"/>
          </a:p>
        </p:txBody>
      </p:sp>
      <p:sp>
        <p:nvSpPr>
          <p:cNvPr id="3" name="Content Placeholder 2">
            <a:extLst>
              <a:ext uri="{FF2B5EF4-FFF2-40B4-BE49-F238E27FC236}">
                <a16:creationId xmlns:a16="http://schemas.microsoft.com/office/drawing/2014/main" id="{1461D021-42A7-49BB-B71B-9A6F8ED4FAB1}"/>
              </a:ext>
            </a:extLst>
          </p:cNvPr>
          <p:cNvSpPr>
            <a:spLocks noGrp="1"/>
          </p:cNvSpPr>
          <p:nvPr>
            <p:ph sz="quarter" idx="11"/>
          </p:nvPr>
        </p:nvSpPr>
        <p:spPr/>
        <p:txBody>
          <a:bodyPr/>
          <a:lstStyle/>
          <a:p>
            <a:pPr marL="0" indent="0">
              <a:buNone/>
            </a:pPr>
            <a:r>
              <a:rPr lang="en-US" dirty="0"/>
              <a:t>Method 2:  Empirical Probability</a:t>
            </a:r>
          </a:p>
          <a:p>
            <a:pPr marL="0" indent="0">
              <a:buNone/>
            </a:pPr>
            <a:r>
              <a:rPr lang="en-US" dirty="0"/>
              <a:t>When we use the outcomes of previous replications of an experiment to find a probability of an event, we’re defining an </a:t>
            </a:r>
            <a:r>
              <a:rPr lang="en-US" b="1" dirty="0"/>
              <a:t>empirical probability</a:t>
            </a:r>
            <a:r>
              <a:rPr lang="en-US" dirty="0"/>
              <a:t>. </a:t>
            </a:r>
          </a:p>
          <a:p>
            <a:pPr marL="0" indent="0">
              <a:buNone/>
            </a:pPr>
            <a:endParaRPr lang="en-US" dirty="0"/>
          </a:p>
          <a:p>
            <a:pPr marL="0" indent="0">
              <a:buNone/>
            </a:pPr>
            <a:r>
              <a:rPr lang="en-US" dirty="0"/>
              <a:t>Empirical probability is the ratio of the number of times the event occurred and the total number of repetitions. </a:t>
            </a:r>
          </a:p>
        </p:txBody>
      </p:sp>
    </p:spTree>
    <p:extLst>
      <p:ext uri="{BB962C8B-B14F-4D97-AF65-F5344CB8AC3E}">
        <p14:creationId xmlns:p14="http://schemas.microsoft.com/office/powerpoint/2010/main" val="15077143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F81AC-7FA0-400C-AF25-80670502B8D1}"/>
              </a:ext>
            </a:extLst>
          </p:cNvPr>
          <p:cNvSpPr>
            <a:spLocks noGrp="1"/>
          </p:cNvSpPr>
          <p:nvPr>
            <p:ph type="title"/>
          </p:nvPr>
        </p:nvSpPr>
        <p:spPr/>
        <p:txBody>
          <a:bodyPr/>
          <a:lstStyle/>
          <a:p>
            <a:r>
              <a:rPr lang="en-US" dirty="0"/>
              <a:t>EXAMPLE – Finding Empirical Probabilities</a:t>
            </a:r>
            <a:endParaRPr lang="en-IN" dirty="0"/>
          </a:p>
        </p:txBody>
      </p:sp>
      <p:sp>
        <p:nvSpPr>
          <p:cNvPr id="3" name="Content Placeholder 2">
            <a:extLst>
              <a:ext uri="{FF2B5EF4-FFF2-40B4-BE49-F238E27FC236}">
                <a16:creationId xmlns:a16="http://schemas.microsoft.com/office/drawing/2014/main" id="{1461D021-42A7-49BB-B71B-9A6F8ED4FAB1}"/>
              </a:ext>
            </a:extLst>
          </p:cNvPr>
          <p:cNvSpPr>
            <a:spLocks noGrp="1"/>
          </p:cNvSpPr>
          <p:nvPr>
            <p:ph sz="half" idx="1"/>
          </p:nvPr>
        </p:nvSpPr>
        <p:spPr>
          <a:xfrm>
            <a:off x="838200" y="1519708"/>
            <a:ext cx="9785808" cy="4831339"/>
          </a:xfrm>
        </p:spPr>
        <p:txBody>
          <a:bodyPr/>
          <a:lstStyle/>
          <a:p>
            <a:pPr marL="0" indent="0">
              <a:buNone/>
            </a:pPr>
            <a:r>
              <a:rPr lang="en-US" dirty="0"/>
              <a:t>Assign an empirical probability to the events described below.</a:t>
            </a:r>
          </a:p>
          <a:p>
            <a:pPr marL="0" lvl="0" indent="0">
              <a:buNone/>
            </a:pPr>
            <a:r>
              <a:rPr lang="en-US" dirty="0"/>
              <a:t>Jose is on the basketball court practicing his shots from the free throw line. He made 47 out of his last 80 attempts. What is the probability he makes his next shot?</a:t>
            </a:r>
          </a:p>
        </p:txBody>
      </p:sp>
      <p:sp>
        <p:nvSpPr>
          <p:cNvPr id="4" name="Content Placeholder 3">
            <a:extLst>
              <a:ext uri="{FF2B5EF4-FFF2-40B4-BE49-F238E27FC236}">
                <a16:creationId xmlns:a16="http://schemas.microsoft.com/office/drawing/2014/main" id="{D3BDE17F-1CFE-4DA8-A66A-9B5B0658FB66}"/>
              </a:ext>
            </a:extLst>
          </p:cNvPr>
          <p:cNvSpPr>
            <a:spLocks noGrp="1"/>
          </p:cNvSpPr>
          <p:nvPr>
            <p:ph sz="half" idx="2"/>
          </p:nvPr>
        </p:nvSpPr>
        <p:spPr>
          <a:xfrm>
            <a:off x="838200" y="4053002"/>
            <a:ext cx="9664831" cy="3688339"/>
          </a:xfrm>
        </p:spPr>
        <p:txBody>
          <a:bodyPr/>
          <a:lstStyle/>
          <a:p>
            <a:pPr marL="0" indent="0">
              <a:buNone/>
            </a:pPr>
            <a:r>
              <a:rPr lang="en-US" dirty="0"/>
              <a:t>Since Jose made 47 out of his last 80 attempts, we can assign this event an empirical probability of</a:t>
            </a:r>
            <a:endParaRPr lang="en-IN" dirty="0"/>
          </a:p>
        </p:txBody>
      </p:sp>
      <p:graphicFrame>
        <p:nvGraphicFramePr>
          <p:cNvPr id="10" name="Object 4">
            <a:extLst>
              <a:ext uri="{FF2B5EF4-FFF2-40B4-BE49-F238E27FC236}">
                <a16:creationId xmlns:a16="http://schemas.microsoft.com/office/drawing/2014/main" id="{BA829EAD-7FC2-4069-96DE-6A733F59F644}"/>
              </a:ext>
              <a:ext uri="{C183D7F6-B498-43B3-948B-1728B52AA6E4}">
                <adec:decorative xmlns:adec="http://schemas.microsoft.com/office/drawing/2017/decorative" val="1"/>
              </a:ext>
            </a:extLst>
          </p:cNvPr>
          <p:cNvGraphicFramePr>
            <a:graphicFrameLocks noGrp="1" noChangeAspect="1"/>
          </p:cNvGraphicFramePr>
          <p:nvPr>
            <p:ph sz="half" idx="12"/>
            <p:extLst>
              <p:ext uri="{D42A27DB-BD31-4B8C-83A1-F6EECF244321}">
                <p14:modId xmlns:p14="http://schemas.microsoft.com/office/powerpoint/2010/main" val="2325664287"/>
              </p:ext>
            </p:extLst>
          </p:nvPr>
        </p:nvGraphicFramePr>
        <p:xfrm>
          <a:off x="4280129" y="5297486"/>
          <a:ext cx="1450975" cy="796925"/>
        </p:xfrm>
        <a:graphic>
          <a:graphicData uri="http://schemas.openxmlformats.org/presentationml/2006/ole">
            <mc:AlternateContent xmlns:mc="http://schemas.openxmlformats.org/markup-compatibility/2006">
              <mc:Choice xmlns:v="urn:schemas-microsoft-com:vml" Requires="v">
                <p:oleObj name="Equation" r:id="rId2" imgW="1549080" imgH="850680" progId="Equation.DSMT4">
                  <p:embed/>
                </p:oleObj>
              </mc:Choice>
              <mc:Fallback>
                <p:oleObj name="Equation" r:id="rId2" imgW="1549080" imgH="850680" progId="Equation.DSMT4">
                  <p:embed/>
                  <p:pic>
                    <p:nvPicPr>
                      <p:cNvPr id="10" name="Object 4">
                        <a:extLst>
                          <a:ext uri="{FF2B5EF4-FFF2-40B4-BE49-F238E27FC236}">
                            <a16:creationId xmlns:a16="http://schemas.microsoft.com/office/drawing/2014/main" id="{BA829EAD-7FC2-4069-96DE-6A733F59F644}"/>
                          </a:ext>
                        </a:extLst>
                      </p:cNvPr>
                      <p:cNvPicPr/>
                      <p:nvPr/>
                    </p:nvPicPr>
                    <p:blipFill>
                      <a:blip r:embed="rId3"/>
                      <a:stretch>
                        <a:fillRect/>
                      </a:stretch>
                    </p:blipFill>
                    <p:spPr>
                      <a:xfrm>
                        <a:off x="4280129" y="5297486"/>
                        <a:ext cx="1450975" cy="796925"/>
                      </a:xfrm>
                      <a:prstGeom prst="rect">
                        <a:avLst/>
                      </a:prstGeom>
                    </p:spPr>
                  </p:pic>
                </p:oleObj>
              </mc:Fallback>
            </mc:AlternateContent>
          </a:graphicData>
        </a:graphic>
      </p:graphicFrame>
    </p:spTree>
    <p:extLst>
      <p:ext uri="{BB962C8B-B14F-4D97-AF65-F5344CB8AC3E}">
        <p14:creationId xmlns:p14="http://schemas.microsoft.com/office/powerpoint/2010/main" val="40120858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124DA-E7D1-966D-9E94-E1763BE47335}"/>
              </a:ext>
            </a:extLst>
          </p:cNvPr>
          <p:cNvSpPr>
            <a:spLocks noGrp="1"/>
          </p:cNvSpPr>
          <p:nvPr>
            <p:ph type="title"/>
          </p:nvPr>
        </p:nvSpPr>
        <p:spPr/>
        <p:txBody>
          <a:bodyPr/>
          <a:lstStyle/>
          <a:p>
            <a:r>
              <a:rPr lang="en-US" dirty="0"/>
              <a:t>The Complement of an Event</a:t>
            </a:r>
          </a:p>
        </p:txBody>
      </p:sp>
      <p:sp>
        <p:nvSpPr>
          <p:cNvPr id="3" name="Content Placeholder 2">
            <a:extLst>
              <a:ext uri="{FF2B5EF4-FFF2-40B4-BE49-F238E27FC236}">
                <a16:creationId xmlns:a16="http://schemas.microsoft.com/office/drawing/2014/main" id="{741C7C88-07FD-08AE-4B9C-2A97A42C04ED}"/>
              </a:ext>
            </a:extLst>
          </p:cNvPr>
          <p:cNvSpPr>
            <a:spLocks noGrp="1"/>
          </p:cNvSpPr>
          <p:nvPr>
            <p:ph sz="half" idx="1"/>
          </p:nvPr>
        </p:nvSpPr>
        <p:spPr>
          <a:xfrm>
            <a:off x="838199" y="1010661"/>
            <a:ext cx="9986819" cy="3219594"/>
          </a:xfrm>
        </p:spPr>
        <p:txBody>
          <a:bodyPr/>
          <a:lstStyle/>
          <a:p>
            <a:pPr marL="0" indent="0">
              <a:buNone/>
            </a:pPr>
            <a:r>
              <a:rPr lang="en-US" dirty="0"/>
              <a:t>Given an event E, the complement of E is the collection of outcomes that are not in E.</a:t>
            </a:r>
          </a:p>
          <a:p>
            <a:pPr marL="0" indent="0">
              <a:buNone/>
            </a:pPr>
            <a:endParaRPr lang="en-US" dirty="0"/>
          </a:p>
          <a:p>
            <a:pPr marL="0" indent="0">
              <a:buNone/>
            </a:pPr>
            <a:r>
              <a:rPr lang="en-US" dirty="0"/>
              <a:t>We denote the complement of E by E’.</a:t>
            </a:r>
          </a:p>
          <a:p>
            <a:pPr marL="0" indent="0">
              <a:buNone/>
            </a:pPr>
            <a:endParaRPr lang="en-US" dirty="0"/>
          </a:p>
          <a:p>
            <a:pPr marL="0" indent="0" algn="ctr">
              <a:buNone/>
            </a:pPr>
            <a:r>
              <a:rPr lang="pt-BR" dirty="0"/>
              <a:t>P(E)=1−P(E')</a:t>
            </a:r>
          </a:p>
          <a:p>
            <a:pPr marL="0" indent="0">
              <a:buNone/>
            </a:pPr>
            <a:r>
              <a:rPr lang="pt-BR" dirty="0"/>
              <a:t> </a:t>
            </a:r>
            <a:endParaRPr lang="en-US" dirty="0"/>
          </a:p>
        </p:txBody>
      </p:sp>
    </p:spTree>
    <p:extLst>
      <p:ext uri="{BB962C8B-B14F-4D97-AF65-F5344CB8AC3E}">
        <p14:creationId xmlns:p14="http://schemas.microsoft.com/office/powerpoint/2010/main" val="20212464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26799-57C6-8642-C4FE-137F1DFB1F19}"/>
              </a:ext>
            </a:extLst>
          </p:cNvPr>
          <p:cNvSpPr>
            <a:spLocks noGrp="1"/>
          </p:cNvSpPr>
          <p:nvPr>
            <p:ph type="title"/>
          </p:nvPr>
        </p:nvSpPr>
        <p:spPr/>
        <p:txBody>
          <a:bodyPr>
            <a:normAutofit fontScale="90000"/>
          </a:bodyPr>
          <a:lstStyle/>
          <a:p>
            <a:r>
              <a:rPr lang="en-US" dirty="0"/>
              <a:t>EXAMPLE - The Complement of an Event</a:t>
            </a:r>
          </a:p>
        </p:txBody>
      </p:sp>
      <p:sp>
        <p:nvSpPr>
          <p:cNvPr id="3" name="Content Placeholder 2">
            <a:extLst>
              <a:ext uri="{FF2B5EF4-FFF2-40B4-BE49-F238E27FC236}">
                <a16:creationId xmlns:a16="http://schemas.microsoft.com/office/drawing/2014/main" id="{C8F75B59-7A2E-3BDD-3282-04B46877AAA3}"/>
              </a:ext>
            </a:extLst>
          </p:cNvPr>
          <p:cNvSpPr>
            <a:spLocks noGrp="1"/>
          </p:cNvSpPr>
          <p:nvPr>
            <p:ph sz="quarter" idx="11"/>
          </p:nvPr>
        </p:nvSpPr>
        <p:spPr/>
        <p:txBody>
          <a:bodyPr/>
          <a:lstStyle/>
          <a:p>
            <a:pPr marL="0" indent="0">
              <a:buNone/>
            </a:pPr>
            <a:r>
              <a:rPr lang="en-US" b="0" i="0" dirty="0">
                <a:solidFill>
                  <a:srgbClr val="424242"/>
                </a:solidFill>
                <a:effectLst/>
                <a:latin typeface="Neue Helvetica W01"/>
              </a:rPr>
              <a:t>If you roll a standard 6-sided die, what is the probability that the result will be a number greater than one?</a:t>
            </a:r>
          </a:p>
          <a:p>
            <a:pPr marL="0" indent="0">
              <a:buNone/>
            </a:pPr>
            <a:endParaRPr lang="en-US" b="0" i="0" dirty="0">
              <a:solidFill>
                <a:srgbClr val="424242"/>
              </a:solidFill>
              <a:effectLst/>
              <a:latin typeface="Neue Helvetica W01"/>
            </a:endParaRPr>
          </a:p>
          <a:p>
            <a:pPr marL="0" indent="0">
              <a:buNone/>
            </a:pPr>
            <a:r>
              <a:rPr lang="en-US" dirty="0"/>
              <a:t>Here, the sample space is {1, 2, 3, 4, 5, 6}, E={2,3,4,5,6}, and E’={1}.</a:t>
            </a:r>
          </a:p>
          <a:p>
            <a:pPr marL="0" indent="0">
              <a:buNone/>
            </a:pPr>
            <a:endParaRPr lang="en-US" dirty="0"/>
          </a:p>
          <a:p>
            <a:pPr marL="0" indent="0">
              <a:buNone/>
            </a:pPr>
            <a:r>
              <a:rPr lang="en-US" dirty="0"/>
              <a:t>Since E is defined using the inequality  roll&gt;1, then E’ is defined using  roll≤1. </a:t>
            </a:r>
          </a:p>
          <a:p>
            <a:pPr marL="0" indent="0">
              <a:buNone/>
            </a:pPr>
            <a:r>
              <a:rPr lang="en-US" dirty="0"/>
              <a:t>Since there’s only one outcome (1) in  E', we have  P(E’)=1/6. </a:t>
            </a:r>
          </a:p>
          <a:p>
            <a:pPr marL="0" indent="0">
              <a:buNone/>
            </a:pPr>
            <a:endParaRPr lang="en-US" dirty="0"/>
          </a:p>
          <a:p>
            <a:pPr marL="0" indent="0" algn="ctr">
              <a:buNone/>
            </a:pPr>
            <a:r>
              <a:rPr lang="en-US" dirty="0"/>
              <a:t>P(E)=1−P(E’)=1-1/6=5/6</a:t>
            </a:r>
          </a:p>
          <a:p>
            <a:pPr marL="0" indent="0">
              <a:buNone/>
            </a:pPr>
            <a:r>
              <a:rPr lang="en-US" dirty="0"/>
              <a:t> </a:t>
            </a:r>
          </a:p>
        </p:txBody>
      </p:sp>
    </p:spTree>
    <p:extLst>
      <p:ext uri="{BB962C8B-B14F-4D97-AF65-F5344CB8AC3E}">
        <p14:creationId xmlns:p14="http://schemas.microsoft.com/office/powerpoint/2010/main" val="22944349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54694EC-A95F-EFB2-2F3C-9EC2DB5B67A4}"/>
              </a:ext>
            </a:extLst>
          </p:cNvPr>
          <p:cNvSpPr>
            <a:spLocks noGrp="1"/>
          </p:cNvSpPr>
          <p:nvPr>
            <p:ph type="ftr" sz="quarter" idx="11"/>
          </p:nvPr>
        </p:nvSpPr>
        <p:spPr/>
        <p:txBody>
          <a:bodyPr/>
          <a:lstStyle/>
          <a:p>
            <a:r>
              <a:rPr lang="en-US"/>
              <a:t>https://openstax.org/details/books/calculus-volume-1</a:t>
            </a:r>
          </a:p>
        </p:txBody>
      </p:sp>
      <p:sp>
        <p:nvSpPr>
          <p:cNvPr id="4" name="TextBox 3">
            <a:extLst>
              <a:ext uri="{FF2B5EF4-FFF2-40B4-BE49-F238E27FC236}">
                <a16:creationId xmlns:a16="http://schemas.microsoft.com/office/drawing/2014/main" id="{5DAEE35B-C6CE-E639-BD6B-C894AC658D7F}"/>
              </a:ext>
            </a:extLst>
          </p:cNvPr>
          <p:cNvSpPr txBox="1"/>
          <p:nvPr/>
        </p:nvSpPr>
        <p:spPr>
          <a:xfrm>
            <a:off x="3047238" y="2551837"/>
            <a:ext cx="6094476" cy="2031325"/>
          </a:xfrm>
          <a:prstGeom prst="rect">
            <a:avLst/>
          </a:prstGeom>
          <a:noFill/>
        </p:spPr>
        <p:txBody>
          <a:bodyPr wrap="square">
            <a:spAutoFit/>
          </a:bodyPr>
          <a:lstStyle/>
          <a:p>
            <a:pPr algn="ctr"/>
            <a:r>
              <a:rPr lang="en-US" sz="1800" dirty="0"/>
              <a:t>This resource contains adaptations of the OpenStax </a:t>
            </a:r>
            <a:r>
              <a:rPr lang="en-US" i="1" dirty="0"/>
              <a:t>A</a:t>
            </a:r>
            <a:r>
              <a:rPr lang="en-US" sz="1800" i="1" dirty="0"/>
              <a:t>lgebra and Trigonometry 2e</a:t>
            </a:r>
            <a:r>
              <a:rPr lang="en-US" sz="1800" dirty="0"/>
              <a:t> open textbook and is © by Susan Aydelotte under a CC BY-NC-SA 4.0 International license; it may be reproduced or modified for noncommercial purposes only but must be attributed to OpenStax, Rice University and any changes must be noted. Any adaptation must be shared under the same type of license.</a:t>
            </a:r>
          </a:p>
        </p:txBody>
      </p:sp>
    </p:spTree>
    <p:extLst>
      <p:ext uri="{BB962C8B-B14F-4D97-AF65-F5344CB8AC3E}">
        <p14:creationId xmlns:p14="http://schemas.microsoft.com/office/powerpoint/2010/main" val="40958765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9930FD7A-E6D9-5241-8526-A99E77401E37}"/>
              </a:ext>
            </a:extLst>
          </p:cNvPr>
          <p:cNvSpPr>
            <a:spLocks noGrp="1"/>
          </p:cNvSpPr>
          <p:nvPr>
            <p:ph type="title"/>
          </p:nvPr>
        </p:nvSpPr>
        <p:spPr/>
        <p:txBody>
          <a:bodyPr>
            <a:noAutofit/>
          </a:bodyPr>
          <a:lstStyle/>
          <a:p>
            <a:r>
              <a:rPr lang="en-US" dirty="0"/>
              <a:t>7.4 Tree Diagrams, Tables, and Outcomes</a:t>
            </a:r>
            <a:endParaRPr lang="en-US" noProof="0" dirty="0"/>
          </a:p>
        </p:txBody>
      </p:sp>
      <p:sp>
        <p:nvSpPr>
          <p:cNvPr id="7" name="Content Placeholder 2">
            <a:extLst>
              <a:ext uri="{FF2B5EF4-FFF2-40B4-BE49-F238E27FC236}">
                <a16:creationId xmlns:a16="http://schemas.microsoft.com/office/drawing/2014/main" id="{2B4EA9FC-8CFE-0E45-9138-0A210789036B}"/>
              </a:ext>
            </a:extLst>
          </p:cNvPr>
          <p:cNvSpPr>
            <a:spLocks noGrp="1"/>
          </p:cNvSpPr>
          <p:nvPr>
            <p:ph sz="quarter" idx="11"/>
          </p:nvPr>
        </p:nvSpPr>
        <p:spPr>
          <a:xfrm>
            <a:off x="838200" y="1537133"/>
            <a:ext cx="10515600" cy="5155580"/>
          </a:xfrm>
        </p:spPr>
        <p:txBody>
          <a:bodyPr/>
          <a:lstStyle/>
          <a:p>
            <a:pPr marL="0" indent="0">
              <a:buNone/>
            </a:pPr>
            <a:r>
              <a:rPr lang="en-US" sz="2600" dirty="0"/>
              <a:t>Learning Objectives:</a:t>
            </a:r>
          </a:p>
          <a:p>
            <a:pPr marL="514350" lvl="0" indent="-514350">
              <a:buFont typeface="+mj-lt"/>
              <a:buAutoNum type="arabicPeriod"/>
            </a:pPr>
            <a:r>
              <a:rPr lang="en-US" dirty="0"/>
              <a:t>Determine the sample space of a single-stage experiment.</a:t>
            </a:r>
          </a:p>
          <a:p>
            <a:pPr marL="514350" lvl="0" indent="-514350">
              <a:buFont typeface="+mj-lt"/>
              <a:buAutoNum type="arabicPeriod"/>
            </a:pPr>
            <a:r>
              <a:rPr lang="en-US" dirty="0"/>
              <a:t>Use tables to list possible outcomes of a multi-stage experiment.</a:t>
            </a:r>
          </a:p>
          <a:p>
            <a:pPr marL="514350" lvl="0" indent="-514350">
              <a:buFont typeface="+mj-lt"/>
              <a:buAutoNum type="arabicPeriod"/>
            </a:pPr>
            <a:r>
              <a:rPr lang="en-US" dirty="0"/>
              <a:t>Use tree diagrams to list possible outcomes of a multi-stage experiment.</a:t>
            </a:r>
          </a:p>
        </p:txBody>
      </p:sp>
    </p:spTree>
    <p:extLst>
      <p:ext uri="{BB962C8B-B14F-4D97-AF65-F5344CB8AC3E}">
        <p14:creationId xmlns:p14="http://schemas.microsoft.com/office/powerpoint/2010/main" val="11917376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9930FD7A-E6D9-5241-8526-A99E77401E37}"/>
              </a:ext>
            </a:extLst>
          </p:cNvPr>
          <p:cNvSpPr>
            <a:spLocks noGrp="1"/>
          </p:cNvSpPr>
          <p:nvPr>
            <p:ph type="title"/>
          </p:nvPr>
        </p:nvSpPr>
        <p:spPr/>
        <p:txBody>
          <a:bodyPr>
            <a:noAutofit/>
          </a:bodyPr>
          <a:lstStyle/>
          <a:p>
            <a:r>
              <a:rPr lang="en-US" dirty="0"/>
              <a:t>7.4 Single-Stage Experiments</a:t>
            </a:r>
            <a:endParaRPr lang="en-US" noProof="0" dirty="0"/>
          </a:p>
        </p:txBody>
      </p:sp>
      <p:sp>
        <p:nvSpPr>
          <p:cNvPr id="7" name="Content Placeholder 2">
            <a:extLst>
              <a:ext uri="{FF2B5EF4-FFF2-40B4-BE49-F238E27FC236}">
                <a16:creationId xmlns:a16="http://schemas.microsoft.com/office/drawing/2014/main" id="{2B4EA9FC-8CFE-0E45-9138-0A210789036B}"/>
              </a:ext>
            </a:extLst>
          </p:cNvPr>
          <p:cNvSpPr>
            <a:spLocks noGrp="1"/>
          </p:cNvSpPr>
          <p:nvPr>
            <p:ph sz="quarter" idx="11"/>
          </p:nvPr>
        </p:nvSpPr>
        <p:spPr>
          <a:xfrm>
            <a:off x="838200" y="1010660"/>
            <a:ext cx="10515600" cy="5482215"/>
          </a:xfrm>
        </p:spPr>
        <p:txBody>
          <a:bodyPr/>
          <a:lstStyle/>
          <a:p>
            <a:r>
              <a:rPr lang="en-US" sz="2600" dirty="0"/>
              <a:t>A single-stage </a:t>
            </a:r>
            <a:r>
              <a:rPr lang="en-US" sz="2600" b="1" dirty="0"/>
              <a:t>experiment</a:t>
            </a:r>
            <a:r>
              <a:rPr lang="en-US" sz="2600" dirty="0"/>
              <a:t> is one action that has multiple possible outcomes. Experiments have unknown outcomes that generally rely on something random, so that if the experiment is repeated (or </a:t>
            </a:r>
            <a:r>
              <a:rPr lang="en-US" sz="2600" b="1" dirty="0"/>
              <a:t>replicated</a:t>
            </a:r>
            <a:r>
              <a:rPr lang="en-US" sz="2600" dirty="0"/>
              <a:t>) the outcome might be different. The set of possible outcomes is called the </a:t>
            </a:r>
            <a:r>
              <a:rPr lang="en-US" sz="2600" b="1" dirty="0"/>
              <a:t>sample space</a:t>
            </a:r>
            <a:r>
              <a:rPr lang="en-US" sz="2600" dirty="0"/>
              <a:t>. </a:t>
            </a:r>
          </a:p>
          <a:p>
            <a:endParaRPr lang="en-US" sz="2600" dirty="0"/>
          </a:p>
          <a:p>
            <a:r>
              <a:rPr lang="en-US" sz="2600" dirty="0"/>
              <a:t>Examples of single stage experiments include:	</a:t>
            </a:r>
          </a:p>
          <a:p>
            <a:pPr lvl="1"/>
            <a:r>
              <a:rPr lang="en-US" sz="2200" dirty="0"/>
              <a:t>Flipping a coin</a:t>
            </a:r>
          </a:p>
          <a:p>
            <a:pPr lvl="1"/>
            <a:r>
              <a:rPr lang="en-US" sz="2200" dirty="0"/>
              <a:t>Drawing a card from a deck</a:t>
            </a:r>
          </a:p>
          <a:p>
            <a:pPr lvl="1"/>
            <a:r>
              <a:rPr lang="en-US" sz="2200" dirty="0"/>
              <a:t>Selecting a marble from bag containing marbles of a variety of colors </a:t>
            </a:r>
          </a:p>
        </p:txBody>
      </p:sp>
    </p:spTree>
    <p:extLst>
      <p:ext uri="{BB962C8B-B14F-4D97-AF65-F5344CB8AC3E}">
        <p14:creationId xmlns:p14="http://schemas.microsoft.com/office/powerpoint/2010/main" val="33329627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61DBB-EE79-4824-9451-8A3EA3BF0796}"/>
              </a:ext>
            </a:extLst>
          </p:cNvPr>
          <p:cNvSpPr>
            <a:spLocks noGrp="1"/>
          </p:cNvSpPr>
          <p:nvPr>
            <p:ph type="title"/>
          </p:nvPr>
        </p:nvSpPr>
        <p:spPr/>
        <p:txBody>
          <a:bodyPr/>
          <a:lstStyle/>
          <a:p>
            <a:r>
              <a:rPr lang="en-US" dirty="0"/>
              <a:t>EXAMPLE – Finding the Sample Space of an Experiment </a:t>
            </a:r>
            <a:endParaRPr lang="en-IN" dirty="0"/>
          </a:p>
        </p:txBody>
      </p:sp>
      <p:sp>
        <p:nvSpPr>
          <p:cNvPr id="3" name="Content Placeholder 2">
            <a:extLst>
              <a:ext uri="{FF2B5EF4-FFF2-40B4-BE49-F238E27FC236}">
                <a16:creationId xmlns:a16="http://schemas.microsoft.com/office/drawing/2014/main" id="{C8DA0AD9-212E-4855-AAD5-1BC3FF448EBB}"/>
              </a:ext>
            </a:extLst>
          </p:cNvPr>
          <p:cNvSpPr>
            <a:spLocks noGrp="1"/>
          </p:cNvSpPr>
          <p:nvPr>
            <p:ph sz="half" idx="1"/>
          </p:nvPr>
        </p:nvSpPr>
        <p:spPr>
          <a:xfrm>
            <a:off x="838200" y="1010661"/>
            <a:ext cx="10494817" cy="5166302"/>
          </a:xfrm>
        </p:spPr>
        <p:txBody>
          <a:bodyPr/>
          <a:lstStyle/>
          <a:p>
            <a:pPr marL="0" indent="0">
              <a:buNone/>
            </a:pPr>
            <a:r>
              <a:rPr lang="en-US" dirty="0"/>
              <a:t>For each of the following experiments, identify the sample space.</a:t>
            </a:r>
          </a:p>
          <a:p>
            <a:r>
              <a:rPr lang="en-US" dirty="0"/>
              <a:t>Flip a coin (which has two faces, typically called “heads” and “tails”) and note which face is up.</a:t>
            </a:r>
            <a:endParaRPr lang="en-US" sz="2000" dirty="0"/>
          </a:p>
          <a:p>
            <a:pPr marL="0" indent="0">
              <a:buNone/>
            </a:pPr>
            <a:r>
              <a:rPr lang="en-US" sz="2000" dirty="0"/>
              <a:t>Let “H” to denote “heads is facing up” and “T” to denote “tails is facing up”.</a:t>
            </a:r>
          </a:p>
          <a:p>
            <a:pPr marL="0" indent="0">
              <a:buNone/>
            </a:pPr>
            <a:r>
              <a:rPr lang="en-US" sz="2000" dirty="0"/>
              <a:t>The sample space is {H, T}.  </a:t>
            </a:r>
          </a:p>
          <a:p>
            <a:pPr marL="514350" lvl="0" indent="-514350">
              <a:buFont typeface="+mj-lt"/>
              <a:buAutoNum type="arabicPeriod"/>
            </a:pPr>
            <a:endParaRPr lang="en-US" dirty="0"/>
          </a:p>
          <a:p>
            <a:r>
              <a:rPr lang="en-US" dirty="0"/>
              <a:t>Flip a coin ten times and count the number of heads.</a:t>
            </a:r>
          </a:p>
          <a:p>
            <a:pPr marL="0" lvl="0" indent="0">
              <a:buNone/>
            </a:pPr>
            <a:r>
              <a:rPr lang="en-US" sz="2000" dirty="0"/>
              <a:t>The sample space is {0, 1, 2, 3, 4, 5, 6, 7, 8, 9, 10}.</a:t>
            </a:r>
          </a:p>
        </p:txBody>
      </p:sp>
    </p:spTree>
    <p:extLst>
      <p:ext uri="{BB962C8B-B14F-4D97-AF65-F5344CB8AC3E}">
        <p14:creationId xmlns:p14="http://schemas.microsoft.com/office/powerpoint/2010/main" val="2254730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9930FD7A-E6D9-5241-8526-A99E77401E37}"/>
              </a:ext>
            </a:extLst>
          </p:cNvPr>
          <p:cNvSpPr>
            <a:spLocks noGrp="1"/>
          </p:cNvSpPr>
          <p:nvPr>
            <p:ph type="title"/>
          </p:nvPr>
        </p:nvSpPr>
        <p:spPr/>
        <p:txBody>
          <a:bodyPr>
            <a:noAutofit/>
          </a:bodyPr>
          <a:lstStyle/>
          <a:p>
            <a:r>
              <a:rPr lang="en-US" dirty="0"/>
              <a:t>7.4 Multi-stage Experiments</a:t>
            </a:r>
            <a:endParaRPr lang="en-US" noProof="0" dirty="0"/>
          </a:p>
        </p:txBody>
      </p:sp>
      <p:sp>
        <p:nvSpPr>
          <p:cNvPr id="7" name="Content Placeholder 2">
            <a:extLst>
              <a:ext uri="{FF2B5EF4-FFF2-40B4-BE49-F238E27FC236}">
                <a16:creationId xmlns:a16="http://schemas.microsoft.com/office/drawing/2014/main" id="{2B4EA9FC-8CFE-0E45-9138-0A210789036B}"/>
              </a:ext>
            </a:extLst>
          </p:cNvPr>
          <p:cNvSpPr>
            <a:spLocks noGrp="1"/>
          </p:cNvSpPr>
          <p:nvPr>
            <p:ph sz="quarter" idx="11"/>
          </p:nvPr>
        </p:nvSpPr>
        <p:spPr>
          <a:xfrm>
            <a:off x="367144" y="918296"/>
            <a:ext cx="10965873" cy="5482215"/>
          </a:xfrm>
        </p:spPr>
        <p:txBody>
          <a:bodyPr/>
          <a:lstStyle/>
          <a:p>
            <a:pPr algn="l"/>
            <a:r>
              <a:rPr lang="en-US" sz="2800" dirty="0"/>
              <a:t>A multi-stage </a:t>
            </a:r>
            <a:r>
              <a:rPr lang="en-US" sz="2800" b="1" dirty="0"/>
              <a:t>experiment</a:t>
            </a:r>
            <a:r>
              <a:rPr lang="en-US" sz="2800" dirty="0"/>
              <a:t> has more than one action where each action has multiple possible outcomes. Each action is called a </a:t>
            </a:r>
            <a:r>
              <a:rPr lang="en-US" b="1" i="0" dirty="0">
                <a:solidFill>
                  <a:srgbClr val="424242"/>
                </a:solidFill>
                <a:effectLst/>
                <a:latin typeface="Neue Helvetica W01"/>
              </a:rPr>
              <a:t>stage</a:t>
            </a:r>
            <a:r>
              <a:rPr lang="en-US" b="0" i="0" dirty="0">
                <a:solidFill>
                  <a:srgbClr val="424242"/>
                </a:solidFill>
                <a:effectLst/>
                <a:latin typeface="Neue Helvetica W01"/>
              </a:rPr>
              <a:t>. The stages can occur in succession or simultaneously.</a:t>
            </a:r>
          </a:p>
          <a:p>
            <a:r>
              <a:rPr lang="en-US" sz="2600" dirty="0"/>
              <a:t>Examples of multi-stage experiments include:	</a:t>
            </a:r>
          </a:p>
          <a:p>
            <a:pPr lvl="1"/>
            <a:r>
              <a:rPr lang="en-US" sz="2200" dirty="0"/>
              <a:t>Flipping a coin two times</a:t>
            </a:r>
          </a:p>
          <a:p>
            <a:pPr lvl="1"/>
            <a:r>
              <a:rPr lang="en-US" sz="2200" dirty="0"/>
              <a:t>Drawing two cards from a deck one at a time</a:t>
            </a:r>
          </a:p>
          <a:p>
            <a:pPr lvl="1"/>
            <a:r>
              <a:rPr lang="en-US" sz="2200" dirty="0"/>
              <a:t>Rolling two dice simultaneously</a:t>
            </a:r>
          </a:p>
          <a:p>
            <a:pPr algn="l"/>
            <a:endParaRPr lang="en-US" b="0" i="0" dirty="0">
              <a:solidFill>
                <a:srgbClr val="424242"/>
              </a:solidFill>
              <a:effectLst/>
              <a:latin typeface="Neue Helvetica W01"/>
            </a:endParaRPr>
          </a:p>
          <a:p>
            <a:r>
              <a:rPr lang="en-US" dirty="0"/>
              <a:t>When the stages do not affect each other, we say the stages are </a:t>
            </a:r>
            <a:r>
              <a:rPr lang="en-US" b="1" dirty="0"/>
              <a:t>independent</a:t>
            </a:r>
            <a:r>
              <a:rPr lang="en-US" dirty="0"/>
              <a:t>. Otherwise, the stages are </a:t>
            </a:r>
            <a:r>
              <a:rPr lang="en-US" b="1" dirty="0"/>
              <a:t>dependent.</a:t>
            </a:r>
            <a:endParaRPr lang="en-US" dirty="0"/>
          </a:p>
          <a:p>
            <a:endParaRPr lang="en-US" dirty="0"/>
          </a:p>
          <a:p>
            <a:pPr marL="0" indent="0">
              <a:buNone/>
            </a:pPr>
            <a:endParaRPr lang="en-US" dirty="0"/>
          </a:p>
        </p:txBody>
      </p:sp>
    </p:spTree>
    <p:extLst>
      <p:ext uri="{BB962C8B-B14F-4D97-AF65-F5344CB8AC3E}">
        <p14:creationId xmlns:p14="http://schemas.microsoft.com/office/powerpoint/2010/main" val="32365209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B283C-A963-E85E-9F6A-97F59344A70E}"/>
              </a:ext>
            </a:extLst>
          </p:cNvPr>
          <p:cNvSpPr>
            <a:spLocks noGrp="1"/>
          </p:cNvSpPr>
          <p:nvPr>
            <p:ph type="title"/>
          </p:nvPr>
        </p:nvSpPr>
        <p:spPr/>
        <p:txBody>
          <a:bodyPr/>
          <a:lstStyle/>
          <a:p>
            <a:r>
              <a:rPr lang="en-US" dirty="0"/>
              <a:t>EXAMPLE - Determining Independence</a:t>
            </a:r>
          </a:p>
        </p:txBody>
      </p:sp>
      <p:sp>
        <p:nvSpPr>
          <p:cNvPr id="3" name="Content Placeholder 2">
            <a:extLst>
              <a:ext uri="{FF2B5EF4-FFF2-40B4-BE49-F238E27FC236}">
                <a16:creationId xmlns:a16="http://schemas.microsoft.com/office/drawing/2014/main" id="{E0B26FB3-A8A6-0F43-F056-FC16C2942A0C}"/>
              </a:ext>
            </a:extLst>
          </p:cNvPr>
          <p:cNvSpPr>
            <a:spLocks noGrp="1"/>
          </p:cNvSpPr>
          <p:nvPr>
            <p:ph sz="quarter" idx="11"/>
          </p:nvPr>
        </p:nvSpPr>
        <p:spPr/>
        <p:txBody>
          <a:bodyPr/>
          <a:lstStyle/>
          <a:p>
            <a:pPr marL="0" indent="0" algn="l">
              <a:buNone/>
            </a:pPr>
            <a:r>
              <a:rPr lang="en-US" b="0" i="0" dirty="0">
                <a:solidFill>
                  <a:srgbClr val="424242"/>
                </a:solidFill>
                <a:effectLst/>
                <a:latin typeface="Neue Helvetica W01"/>
              </a:rPr>
              <a:t>Decide whether the two stages in these experiments are independent or dependent.</a:t>
            </a:r>
          </a:p>
          <a:p>
            <a:pPr algn="l">
              <a:buFont typeface="+mj-lt"/>
              <a:buAutoNum type="arabicPeriod"/>
            </a:pPr>
            <a:r>
              <a:rPr lang="en-US" b="0" i="0" dirty="0">
                <a:solidFill>
                  <a:srgbClr val="424242"/>
                </a:solidFill>
                <a:effectLst/>
                <a:latin typeface="Neue Helvetica W01"/>
              </a:rPr>
              <a:t>You flip a coin and note the result, and then flip the coin again and note the result.</a:t>
            </a:r>
          </a:p>
          <a:p>
            <a:pPr algn="l">
              <a:buFont typeface="+mj-lt"/>
              <a:buAutoNum type="arabicPeriod"/>
            </a:pPr>
            <a:endParaRPr lang="en-US" b="0" i="0" dirty="0">
              <a:solidFill>
                <a:srgbClr val="424242"/>
              </a:solidFill>
              <a:effectLst/>
              <a:latin typeface="Neue Helvetica W01"/>
            </a:endParaRPr>
          </a:p>
          <a:p>
            <a:pPr algn="l">
              <a:buFont typeface="+mj-lt"/>
              <a:buAutoNum type="arabicPeriod"/>
            </a:pPr>
            <a:r>
              <a:rPr lang="en-US" b="0" i="0" dirty="0">
                <a:solidFill>
                  <a:srgbClr val="424242"/>
                </a:solidFill>
                <a:effectLst/>
                <a:latin typeface="Neue Helvetica W01"/>
              </a:rPr>
              <a:t>You draw 2 cards from a standard deck (52 cards), one at a time.</a:t>
            </a:r>
          </a:p>
          <a:p>
            <a:endParaRPr lang="en-US" dirty="0"/>
          </a:p>
        </p:txBody>
      </p:sp>
    </p:spTree>
    <p:extLst>
      <p:ext uri="{BB962C8B-B14F-4D97-AF65-F5344CB8AC3E}">
        <p14:creationId xmlns:p14="http://schemas.microsoft.com/office/powerpoint/2010/main" val="5160419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9930FD7A-E6D9-5241-8526-A99E77401E37}"/>
              </a:ext>
            </a:extLst>
          </p:cNvPr>
          <p:cNvSpPr>
            <a:spLocks noGrp="1"/>
          </p:cNvSpPr>
          <p:nvPr>
            <p:ph type="title"/>
          </p:nvPr>
        </p:nvSpPr>
        <p:spPr/>
        <p:txBody>
          <a:bodyPr>
            <a:noAutofit/>
          </a:bodyPr>
          <a:lstStyle/>
          <a:p>
            <a:r>
              <a:rPr lang="en-US" dirty="0"/>
              <a:t>7.4 Multi-stage Experiments</a:t>
            </a:r>
            <a:endParaRPr lang="en-US" noProof="0" dirty="0"/>
          </a:p>
        </p:txBody>
      </p:sp>
      <p:sp>
        <p:nvSpPr>
          <p:cNvPr id="7" name="Content Placeholder 2">
            <a:extLst>
              <a:ext uri="{FF2B5EF4-FFF2-40B4-BE49-F238E27FC236}">
                <a16:creationId xmlns:a16="http://schemas.microsoft.com/office/drawing/2014/main" id="{2B4EA9FC-8CFE-0E45-9138-0A210789036B}"/>
              </a:ext>
            </a:extLst>
          </p:cNvPr>
          <p:cNvSpPr>
            <a:spLocks noGrp="1"/>
          </p:cNvSpPr>
          <p:nvPr>
            <p:ph sz="quarter" idx="11"/>
          </p:nvPr>
        </p:nvSpPr>
        <p:spPr>
          <a:xfrm>
            <a:off x="524163" y="1287751"/>
            <a:ext cx="10965873" cy="5482215"/>
          </a:xfrm>
        </p:spPr>
        <p:txBody>
          <a:bodyPr/>
          <a:lstStyle/>
          <a:p>
            <a:pPr marL="0" indent="0">
              <a:buNone/>
            </a:pPr>
            <a:r>
              <a:rPr lang="en-US" dirty="0"/>
              <a:t>Tables are useful for finding the </a:t>
            </a:r>
            <a:r>
              <a:rPr lang="en-US" b="1" dirty="0"/>
              <a:t>sample space </a:t>
            </a:r>
            <a:r>
              <a:rPr lang="en-US" dirty="0"/>
              <a:t>for experiments that meet two criteria: </a:t>
            </a:r>
          </a:p>
          <a:p>
            <a:pPr marL="514350" indent="-514350">
              <a:buAutoNum type="arabicParenBoth"/>
            </a:pPr>
            <a:r>
              <a:rPr lang="en-US" dirty="0"/>
              <a:t>The experiment must have only two stages, and </a:t>
            </a:r>
          </a:p>
          <a:p>
            <a:pPr marL="514350" indent="-514350">
              <a:buAutoNum type="arabicParenBoth"/>
            </a:pPr>
            <a:r>
              <a:rPr lang="en-US" dirty="0"/>
              <a:t>the outcomes of each stage must have no effect on the outcomes of the other, </a:t>
            </a:r>
            <a:r>
              <a:rPr lang="en-US" dirty="0" err="1"/>
              <a:t>ie</a:t>
            </a:r>
            <a:r>
              <a:rPr lang="en-US" dirty="0"/>
              <a:t>. the stages are </a:t>
            </a:r>
            <a:r>
              <a:rPr lang="en-US" b="1" dirty="0"/>
              <a:t>independent</a:t>
            </a:r>
            <a:r>
              <a:rPr lang="en-US" dirty="0"/>
              <a:t>. </a:t>
            </a:r>
          </a:p>
          <a:p>
            <a:pPr marL="0" indent="0">
              <a:buNone/>
            </a:pPr>
            <a:endParaRPr lang="en-US" sz="1200" dirty="0"/>
          </a:p>
          <a:p>
            <a:endParaRPr lang="en-US" dirty="0"/>
          </a:p>
          <a:p>
            <a:endParaRPr lang="en-US" dirty="0"/>
          </a:p>
        </p:txBody>
      </p:sp>
    </p:spTree>
    <p:extLst>
      <p:ext uri="{BB962C8B-B14F-4D97-AF65-F5344CB8AC3E}">
        <p14:creationId xmlns:p14="http://schemas.microsoft.com/office/powerpoint/2010/main" val="38198119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9930FD7A-E6D9-5241-8526-A99E77401E37}"/>
              </a:ext>
            </a:extLst>
          </p:cNvPr>
          <p:cNvSpPr>
            <a:spLocks noGrp="1"/>
          </p:cNvSpPr>
          <p:nvPr>
            <p:ph type="title"/>
          </p:nvPr>
        </p:nvSpPr>
        <p:spPr/>
        <p:txBody>
          <a:bodyPr>
            <a:noAutofit/>
          </a:bodyPr>
          <a:lstStyle/>
          <a:p>
            <a:r>
              <a:rPr lang="en-US" dirty="0"/>
              <a:t>7.4 Multi-stage Experiments</a:t>
            </a:r>
            <a:endParaRPr lang="en-US" noProof="0" dirty="0"/>
          </a:p>
        </p:txBody>
      </p:sp>
      <p:sp>
        <p:nvSpPr>
          <p:cNvPr id="7" name="Content Placeholder 2">
            <a:extLst>
              <a:ext uri="{FF2B5EF4-FFF2-40B4-BE49-F238E27FC236}">
                <a16:creationId xmlns:a16="http://schemas.microsoft.com/office/drawing/2014/main" id="{2B4EA9FC-8CFE-0E45-9138-0A210789036B}"/>
              </a:ext>
            </a:extLst>
          </p:cNvPr>
          <p:cNvSpPr>
            <a:spLocks noGrp="1"/>
          </p:cNvSpPr>
          <p:nvPr>
            <p:ph sz="quarter" idx="11"/>
          </p:nvPr>
        </p:nvSpPr>
        <p:spPr>
          <a:xfrm>
            <a:off x="446808" y="1042267"/>
            <a:ext cx="10965873" cy="5482215"/>
          </a:xfrm>
        </p:spPr>
        <p:txBody>
          <a:bodyPr/>
          <a:lstStyle/>
          <a:p>
            <a:pPr marL="0" indent="0">
              <a:buNone/>
            </a:pPr>
            <a:r>
              <a:rPr lang="en-US" sz="2400" dirty="0"/>
              <a:t>For example, </a:t>
            </a:r>
            <a:r>
              <a:rPr lang="en-US" sz="2400" dirty="0">
                <a:solidFill>
                  <a:srgbClr val="424242"/>
                </a:solidFill>
                <a:latin typeface="Neue Helvetica W01"/>
              </a:rPr>
              <a:t>y</a:t>
            </a:r>
            <a:r>
              <a:rPr lang="en-US" sz="2400" b="0" i="0" dirty="0">
                <a:solidFill>
                  <a:srgbClr val="424242"/>
                </a:solidFill>
                <a:effectLst/>
                <a:latin typeface="Neue Helvetica W01"/>
              </a:rPr>
              <a:t>ou’re in an ice-cream shop, and you’re going to get a single scoop of ice cream with one topping. The flavors of ice cream you’re considering are vanilla, chocolate, and rocky road; the toppings are fudge, whipped cream, and sprinkles.</a:t>
            </a:r>
          </a:p>
          <a:p>
            <a:endParaRPr lang="en-US" dirty="0"/>
          </a:p>
          <a:p>
            <a:endParaRPr lang="en-US" dirty="0"/>
          </a:p>
        </p:txBody>
      </p:sp>
      <p:pic>
        <p:nvPicPr>
          <p:cNvPr id="3" name="Picture 2">
            <a:extLst>
              <a:ext uri="{FF2B5EF4-FFF2-40B4-BE49-F238E27FC236}">
                <a16:creationId xmlns:a16="http://schemas.microsoft.com/office/drawing/2014/main" id="{6A08D08C-BD1C-6DFA-88F6-3CFF33028C05}"/>
              </a:ext>
            </a:extLst>
          </p:cNvPr>
          <p:cNvPicPr>
            <a:picLocks noChangeAspect="1"/>
          </p:cNvPicPr>
          <p:nvPr/>
        </p:nvPicPr>
        <p:blipFill>
          <a:blip r:embed="rId2"/>
          <a:stretch>
            <a:fillRect/>
          </a:stretch>
        </p:blipFill>
        <p:spPr>
          <a:xfrm>
            <a:off x="2089872" y="2384426"/>
            <a:ext cx="7458075" cy="3905250"/>
          </a:xfrm>
          <a:prstGeom prst="rect">
            <a:avLst/>
          </a:prstGeom>
        </p:spPr>
      </p:pic>
    </p:spTree>
    <p:extLst>
      <p:ext uri="{BB962C8B-B14F-4D97-AF65-F5344CB8AC3E}">
        <p14:creationId xmlns:p14="http://schemas.microsoft.com/office/powerpoint/2010/main" val="25720841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CD5B1-5FFC-15B0-F86E-C09BF4C84AC7}"/>
              </a:ext>
            </a:extLst>
          </p:cNvPr>
          <p:cNvSpPr>
            <a:spLocks noGrp="1"/>
          </p:cNvSpPr>
          <p:nvPr>
            <p:ph type="title"/>
          </p:nvPr>
        </p:nvSpPr>
        <p:spPr/>
        <p:txBody>
          <a:bodyPr/>
          <a:lstStyle/>
          <a:p>
            <a:r>
              <a:rPr lang="en-US" dirty="0"/>
              <a:t>Tree Diagrams</a:t>
            </a:r>
          </a:p>
        </p:txBody>
      </p:sp>
      <p:sp>
        <p:nvSpPr>
          <p:cNvPr id="7" name="Content Placeholder 6">
            <a:extLst>
              <a:ext uri="{FF2B5EF4-FFF2-40B4-BE49-F238E27FC236}">
                <a16:creationId xmlns:a16="http://schemas.microsoft.com/office/drawing/2014/main" id="{0167745A-0EBC-C45E-72FF-5202CD61AED0}"/>
              </a:ext>
            </a:extLst>
          </p:cNvPr>
          <p:cNvSpPr>
            <a:spLocks noGrp="1"/>
          </p:cNvSpPr>
          <p:nvPr>
            <p:ph sz="quarter" idx="11"/>
          </p:nvPr>
        </p:nvSpPr>
        <p:spPr/>
        <p:txBody>
          <a:bodyPr/>
          <a:lstStyle/>
          <a:p>
            <a:pPr marL="0" indent="0">
              <a:buNone/>
            </a:pPr>
            <a:r>
              <a:rPr lang="en-US" sz="2400" b="0" i="0" dirty="0">
                <a:solidFill>
                  <a:srgbClr val="000000"/>
                </a:solidFill>
                <a:effectLst/>
                <a:latin typeface="trebuchet ms" panose="020B0603020202020204" pitchFamily="34" charset="0"/>
              </a:rPr>
              <a:t>A bag contains 7 red, 4 blue, and 6 green marbles. Two marbles are drawn from the bag in succession. The </a:t>
            </a:r>
            <a:r>
              <a:rPr lang="en-US" sz="2400" b="1" i="0" dirty="0">
                <a:solidFill>
                  <a:srgbClr val="000000"/>
                </a:solidFill>
                <a:effectLst/>
                <a:latin typeface="trebuchet ms" panose="020B0603020202020204" pitchFamily="34" charset="0"/>
              </a:rPr>
              <a:t>color and order</a:t>
            </a:r>
            <a:r>
              <a:rPr lang="en-US" sz="2400" b="0" i="0" dirty="0">
                <a:solidFill>
                  <a:srgbClr val="000000"/>
                </a:solidFill>
                <a:effectLst/>
                <a:latin typeface="trebuchet ms" panose="020B0603020202020204" pitchFamily="34" charset="0"/>
              </a:rPr>
              <a:t> in which the balls are drawn is noted. Use the tree diagram below to determine the sample space for possible outcomes. In writing the sample space, use R for red, B for blue, and G for green.</a:t>
            </a:r>
            <a:endParaRPr lang="en-US" sz="2400" dirty="0"/>
          </a:p>
        </p:txBody>
      </p:sp>
      <p:pic>
        <p:nvPicPr>
          <p:cNvPr id="9" name="Picture 8">
            <a:extLst>
              <a:ext uri="{FF2B5EF4-FFF2-40B4-BE49-F238E27FC236}">
                <a16:creationId xmlns:a16="http://schemas.microsoft.com/office/drawing/2014/main" id="{C126C9A0-2D60-5834-ADF4-72A8FBBB33D4}"/>
              </a:ext>
            </a:extLst>
          </p:cNvPr>
          <p:cNvPicPr>
            <a:picLocks noChangeAspect="1"/>
          </p:cNvPicPr>
          <p:nvPr/>
        </p:nvPicPr>
        <p:blipFill>
          <a:blip r:embed="rId2"/>
          <a:stretch>
            <a:fillRect/>
          </a:stretch>
        </p:blipFill>
        <p:spPr>
          <a:xfrm>
            <a:off x="2341996" y="3429000"/>
            <a:ext cx="1485900" cy="2228850"/>
          </a:xfrm>
          <a:prstGeom prst="rect">
            <a:avLst/>
          </a:prstGeom>
        </p:spPr>
      </p:pic>
      <p:sp>
        <p:nvSpPr>
          <p:cNvPr id="10" name="TextBox 9">
            <a:extLst>
              <a:ext uri="{FF2B5EF4-FFF2-40B4-BE49-F238E27FC236}">
                <a16:creationId xmlns:a16="http://schemas.microsoft.com/office/drawing/2014/main" id="{03E504B8-6C05-B2DC-CE2D-101B8B29BF21}"/>
              </a:ext>
            </a:extLst>
          </p:cNvPr>
          <p:cNvSpPr txBox="1"/>
          <p:nvPr/>
        </p:nvSpPr>
        <p:spPr>
          <a:xfrm>
            <a:off x="5318760" y="4276498"/>
            <a:ext cx="5689378" cy="369332"/>
          </a:xfrm>
          <a:prstGeom prst="rect">
            <a:avLst/>
          </a:prstGeom>
          <a:noFill/>
        </p:spPr>
        <p:txBody>
          <a:bodyPr wrap="none" rtlCol="0">
            <a:spAutoFit/>
          </a:bodyPr>
          <a:lstStyle/>
          <a:p>
            <a:r>
              <a:rPr lang="en-US" b="0" i="0" dirty="0">
                <a:solidFill>
                  <a:srgbClr val="000000"/>
                </a:solidFill>
                <a:effectLst/>
                <a:latin typeface="trebuchet ms" panose="020B0603020202020204" pitchFamily="34" charset="0"/>
              </a:rPr>
              <a:t>The sample space is {RR,RB,RG,BR,BB,BG,GR,GB,GG}</a:t>
            </a:r>
            <a:endParaRPr lang="en-US" dirty="0"/>
          </a:p>
        </p:txBody>
      </p:sp>
    </p:spTree>
    <p:extLst>
      <p:ext uri="{BB962C8B-B14F-4D97-AF65-F5344CB8AC3E}">
        <p14:creationId xmlns:p14="http://schemas.microsoft.com/office/powerpoint/2010/main" val="784695794"/>
      </p:ext>
    </p:extLst>
  </p:cSld>
  <p:clrMapOvr>
    <a:masterClrMapping/>
  </p:clrMapOvr>
</p:sld>
</file>

<file path=ppt/theme/theme1.xml><?xml version="1.0" encoding="utf-8"?>
<a:theme xmlns:a="http://schemas.openxmlformats.org/drawingml/2006/main" name="Office Theme">
  <a:themeElements>
    <a:clrScheme name="OpenStax">
      <a:dk1>
        <a:srgbClr val="000000"/>
      </a:dk1>
      <a:lt1>
        <a:srgbClr val="FFFFFF"/>
      </a:lt1>
      <a:dk2>
        <a:srgbClr val="44546A"/>
      </a:dk2>
      <a:lt2>
        <a:srgbClr val="E7E6E6"/>
      </a:lt2>
      <a:accent1>
        <a:srgbClr val="609A33"/>
      </a:accent1>
      <a:accent2>
        <a:srgbClr val="DB5935"/>
      </a:accent2>
      <a:accent3>
        <a:srgbClr val="464846"/>
      </a:accent3>
      <a:accent4>
        <a:srgbClr val="EAC322"/>
      </a:accent4>
      <a:accent5>
        <a:srgbClr val="1B1E3F"/>
      </a:accent5>
      <a:accent6>
        <a:srgbClr val="70AD47"/>
      </a:accent6>
      <a:hlink>
        <a:srgbClr val="29749C"/>
      </a:hlink>
      <a:folHlink>
        <a:srgbClr val="9450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3748</TotalTime>
  <Words>1603</Words>
  <Application>Microsoft Office PowerPoint</Application>
  <PresentationFormat>Widescreen</PresentationFormat>
  <Paragraphs>114</Paragraphs>
  <Slides>19</Slides>
  <Notes>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8" baseType="lpstr">
      <vt:lpstr>Arial</vt:lpstr>
      <vt:lpstr>Calibri</vt:lpstr>
      <vt:lpstr>Calibri Light</vt:lpstr>
      <vt:lpstr>Cambria</vt:lpstr>
      <vt:lpstr>MathJax_Main</vt:lpstr>
      <vt:lpstr>Neue Helvetica W01</vt:lpstr>
      <vt:lpstr>trebuchet ms</vt:lpstr>
      <vt:lpstr>Office Theme</vt:lpstr>
      <vt:lpstr>Equation</vt:lpstr>
      <vt:lpstr>Contemporary Mathematics</vt:lpstr>
      <vt:lpstr>7.4 Tree Diagrams, Tables, and Outcomes</vt:lpstr>
      <vt:lpstr>7.4 Single-Stage Experiments</vt:lpstr>
      <vt:lpstr>EXAMPLE – Finding the Sample Space of an Experiment </vt:lpstr>
      <vt:lpstr>7.4 Multi-stage Experiments</vt:lpstr>
      <vt:lpstr>EXAMPLE - Determining Independence</vt:lpstr>
      <vt:lpstr>7.4 Multi-stage Experiments</vt:lpstr>
      <vt:lpstr>7.4 Multi-stage Experiments</vt:lpstr>
      <vt:lpstr>Tree Diagrams</vt:lpstr>
      <vt:lpstr>7.5 Basic Concepts of Probability </vt:lpstr>
      <vt:lpstr>7.5 Introducing Probability</vt:lpstr>
      <vt:lpstr>EXAMPLE – Determining Certain and Impossible Events</vt:lpstr>
      <vt:lpstr>7.5 Three Ways to Assign Probabilities (1 of 2)</vt:lpstr>
      <vt:lpstr>EXAMPLE – Computing Theoretical Probabilities</vt:lpstr>
      <vt:lpstr>7.5 Three Ways to Assign Probabilities (2 of 2)</vt:lpstr>
      <vt:lpstr>EXAMPLE – Finding Empirical Probabilities</vt:lpstr>
      <vt:lpstr>The Complement of an Event</vt:lpstr>
      <vt:lpstr>EXAMPLE - The Complement of an Event</vt:lpstr>
      <vt:lpstr>PowerPoint Presentation</vt:lpstr>
    </vt:vector>
  </TitlesOfParts>
  <Company>OpenStax</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Contemporary Math</dc:title>
  <dc:subject>Chapter 7 PROBABILITY</dc:subject>
  <dc:creator>Larissa Chu</dc:creator>
  <cp:lastModifiedBy>Susan Aydelotte</cp:lastModifiedBy>
  <cp:revision>272</cp:revision>
  <dcterms:created xsi:type="dcterms:W3CDTF">2018-05-29T21:16:34Z</dcterms:created>
  <dcterms:modified xsi:type="dcterms:W3CDTF">2024-07-01T21:44:39Z</dcterms:modified>
  <cp:category>Accessible PPT</cp:category>
</cp:coreProperties>
</file>