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332" r:id="rId3"/>
    <p:sldId id="333" r:id="rId4"/>
    <p:sldId id="335" r:id="rId5"/>
    <p:sldId id="339" r:id="rId6"/>
    <p:sldId id="345" r:id="rId7"/>
    <p:sldId id="346" r:id="rId8"/>
    <p:sldId id="347" r:id="rId9"/>
    <p:sldId id="348" r:id="rId10"/>
    <p:sldId id="351" r:id="rId11"/>
    <p:sldId id="349" r:id="rId12"/>
    <p:sldId id="352" r:id="rId13"/>
    <p:sldId id="350"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6" autoAdjust="0"/>
    <p:restoredTop sz="94660"/>
  </p:normalViewPr>
  <p:slideViewPr>
    <p:cSldViewPr snapToGrid="0">
      <p:cViewPr varScale="1">
        <p:scale>
          <a:sx n="66" d="100"/>
          <a:sy n="66" d="100"/>
        </p:scale>
        <p:origin x="93" y="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C7B4BD-9977-4BB6-94E5-75ED7C43C930}" type="datetimeFigureOut">
              <a:rPr lang="en-US" smtClean="0"/>
              <a:t>7/1/2024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73D97B-58C0-4511-9327-C8668191004D}" type="slidenum">
              <a:rPr lang="en-US" smtClean="0"/>
              <a:t>‹#›</a:t>
            </a:fld>
            <a:endParaRPr lang="en-US"/>
          </a:p>
        </p:txBody>
      </p:sp>
    </p:spTree>
    <p:extLst>
      <p:ext uri="{BB962C8B-B14F-4D97-AF65-F5344CB8AC3E}">
        <p14:creationId xmlns:p14="http://schemas.microsoft.com/office/powerpoint/2010/main" val="2321416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a:t>
            </a:r>
            <a:r>
              <a:rPr lang="en-US" sz="1200" b="1" dirty="0"/>
              <a:t>title and registration fee</a:t>
            </a:r>
            <a:r>
              <a:rPr lang="en-US" sz="1200" dirty="0"/>
              <a:t>, which includes registering the car with the state, getting the license plate, and assigning the title of the car to the lender.</a:t>
            </a:r>
          </a:p>
          <a:p>
            <a:r>
              <a:rPr lang="en-US" sz="1200" dirty="0"/>
              <a:t>A </a:t>
            </a:r>
            <a:r>
              <a:rPr lang="en-US" sz="1200" b="1" dirty="0"/>
              <a:t>destination fee</a:t>
            </a:r>
            <a:r>
              <a:rPr lang="en-US" sz="1200" dirty="0"/>
              <a:t>, which covers the cost of delivering the vehicle to the dealer.</a:t>
            </a:r>
          </a:p>
          <a:p>
            <a:r>
              <a:rPr lang="en-US" sz="1200" dirty="0"/>
              <a:t>A </a:t>
            </a:r>
            <a:r>
              <a:rPr lang="en-US" sz="1200" b="1" dirty="0"/>
              <a:t>documentation fee</a:t>
            </a:r>
            <a:r>
              <a:rPr lang="en-US" sz="1200" dirty="0"/>
              <a:t>, sometimes referred to as a processing fee or handling fee, is the cost of all the paperwork the dealer did to get the car.</a:t>
            </a:r>
          </a:p>
          <a:p>
            <a:r>
              <a:rPr lang="en-US" sz="1200" dirty="0"/>
              <a:t>A </a:t>
            </a:r>
            <a:r>
              <a:rPr lang="en-US" sz="1200" b="1" dirty="0"/>
              <a:t>dealer preparation fee</a:t>
            </a:r>
            <a:r>
              <a:rPr lang="en-US" sz="1200" dirty="0"/>
              <a:t>, which is for washing the car and other preparation of that sort. You should try to negotiate out that cost.</a:t>
            </a:r>
          </a:p>
          <a:p>
            <a:r>
              <a:rPr lang="en-US" sz="1200" b="1" dirty="0"/>
              <a:t>Extended warranties</a:t>
            </a:r>
            <a:r>
              <a:rPr lang="en-US" sz="1200" dirty="0"/>
              <a:t> and maintenance plans, which help cover some of the costs of caring for the car.</a:t>
            </a:r>
          </a:p>
          <a:p>
            <a:r>
              <a:rPr lang="en-US" sz="1200" dirty="0"/>
              <a:t>Sales tax.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9B4184-0FC3-4EEA-81B9-E378699F6687}" type="slidenum">
              <a:rPr kumimoji="0" lang="en-IN"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IN"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45300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498249"/>
            <a:ext cx="9144000" cy="1011237"/>
          </a:xfrm>
        </p:spPr>
        <p:txBody>
          <a:bodyPr anchor="b"/>
          <a:lstStyle>
            <a:lvl1pPr algn="ctr">
              <a:defRPr sz="6000"/>
            </a:lvl1pPr>
          </a:lstStyle>
          <a:p>
            <a:r>
              <a:rPr lang="en-US" dirty="0"/>
              <a:t>Title of the Book</a:t>
            </a:r>
          </a:p>
        </p:txBody>
      </p:sp>
      <p:sp>
        <p:nvSpPr>
          <p:cNvPr id="5" name="Footer Placeholder 4"/>
          <p:cNvSpPr>
            <a:spLocks noGrp="1"/>
          </p:cNvSpPr>
          <p:nvPr>
            <p:ph type="ftr" sz="quarter" idx="11"/>
          </p:nvPr>
        </p:nvSpPr>
        <p:spPr>
          <a:xfrm>
            <a:off x="1523999" y="6356350"/>
            <a:ext cx="8549898" cy="354416"/>
          </a:xfrm>
        </p:spPr>
        <p:txBody>
          <a:bodyPr/>
          <a:lstStyle/>
          <a:p>
            <a:endParaRPr lang="en-US" dirty="0"/>
          </a:p>
        </p:txBody>
      </p:sp>
      <p:sp>
        <p:nvSpPr>
          <p:cNvPr id="9" name="Picture Placeholder 8"/>
          <p:cNvSpPr>
            <a:spLocks noGrp="1"/>
          </p:cNvSpPr>
          <p:nvPr>
            <p:ph type="pic" sz="quarter" idx="13"/>
          </p:nvPr>
        </p:nvSpPr>
        <p:spPr>
          <a:xfrm>
            <a:off x="3983831" y="2390620"/>
            <a:ext cx="4224337" cy="3851130"/>
          </a:xfrm>
        </p:spPr>
        <p:txBody>
          <a:bodyPr>
            <a:normAutofit/>
          </a:bodyPr>
          <a:lstStyle>
            <a:lvl1pPr marL="0" indent="0">
              <a:buNone/>
              <a:defRPr sz="1200"/>
            </a:lvl1pPr>
          </a:lstStyle>
          <a:p>
            <a:endParaRPr lang="en-US" dirty="0"/>
          </a:p>
        </p:txBody>
      </p:sp>
      <p:sp>
        <p:nvSpPr>
          <p:cNvPr id="10" name="Title 1"/>
          <p:cNvSpPr txBox="1">
            <a:spLocks/>
          </p:cNvSpPr>
          <p:nvPr userDrawn="1"/>
        </p:nvSpPr>
        <p:spPr>
          <a:xfrm>
            <a:off x="1523999" y="1509485"/>
            <a:ext cx="9144000" cy="672883"/>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accent6"/>
                </a:solidFill>
                <a:latin typeface="+mj-lt"/>
                <a:ea typeface="+mj-ea"/>
                <a:cs typeface="+mj-cs"/>
              </a:defRPr>
            </a:lvl1pPr>
          </a:lstStyle>
          <a:p>
            <a:endParaRPr lang="en-US" sz="6400" dirty="0">
              <a:solidFill>
                <a:schemeClr val="accent5"/>
              </a:solidFill>
            </a:endParaRPr>
          </a:p>
        </p:txBody>
      </p:sp>
      <p:sp>
        <p:nvSpPr>
          <p:cNvPr id="11" name="Text Placeholder 10"/>
          <p:cNvSpPr>
            <a:spLocks noGrp="1"/>
          </p:cNvSpPr>
          <p:nvPr>
            <p:ph type="body" sz="quarter" idx="14" hasCustomPrompt="1"/>
          </p:nvPr>
        </p:nvSpPr>
        <p:spPr>
          <a:xfrm>
            <a:off x="1524000" y="1509713"/>
            <a:ext cx="9144000" cy="443778"/>
          </a:xfrm>
        </p:spPr>
        <p:txBody>
          <a:bodyPr/>
          <a:lstStyle>
            <a:lvl1pPr marL="0" indent="0" algn="ctr">
              <a:buNone/>
              <a:defRPr baseline="0">
                <a:solidFill>
                  <a:schemeClr val="accent5"/>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Chapter # CHAPTER TITLE</a:t>
            </a:r>
          </a:p>
        </p:txBody>
      </p:sp>
    </p:spTree>
    <p:extLst>
      <p:ext uri="{BB962C8B-B14F-4D97-AF65-F5344CB8AC3E}">
        <p14:creationId xmlns:p14="http://schemas.microsoft.com/office/powerpoint/2010/main" val="1745461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4"/>
            <a:ext cx="8961120" cy="457200"/>
          </a:xfrm>
        </p:spPr>
        <p:txBody>
          <a:bodyPr/>
          <a:lstStyle>
            <a:lvl1pPr>
              <a:defRPr b="1"/>
            </a:lvl1pPr>
          </a:lstStyle>
          <a:p>
            <a:r>
              <a:rPr lang="en-US" dirty="0"/>
              <a:t>Title (optional)</a:t>
            </a:r>
          </a:p>
        </p:txBody>
      </p:sp>
      <p:sp>
        <p:nvSpPr>
          <p:cNvPr id="3" name="Footer Placeholder 2"/>
          <p:cNvSpPr>
            <a:spLocks noGrp="1"/>
          </p:cNvSpPr>
          <p:nvPr>
            <p:ph type="ftr" sz="quarter" idx="10"/>
          </p:nvPr>
        </p:nvSpPr>
        <p:spPr/>
        <p:txBody>
          <a:bodyPr>
            <a:noAutofit/>
          </a:bodyPr>
          <a:lstStyle/>
          <a:p>
            <a:endParaRPr lang="en-US" dirty="0"/>
          </a:p>
        </p:txBody>
      </p:sp>
      <p:sp>
        <p:nvSpPr>
          <p:cNvPr id="5" name="Content Placeholder 4"/>
          <p:cNvSpPr>
            <a:spLocks noGrp="1"/>
          </p:cNvSpPr>
          <p:nvPr>
            <p:ph sz="quarter" idx="11" hasCustomPrompt="1"/>
          </p:nvPr>
        </p:nvSpPr>
        <p:spPr>
          <a:xfrm>
            <a:off x="838200" y="1010661"/>
            <a:ext cx="10515600" cy="5155579"/>
          </a:xfrm>
        </p:spPr>
        <p:txBody>
          <a:bodyPr>
            <a:noAutofit/>
          </a:bodyPr>
          <a:lstStyle>
            <a:lvl1pPr marL="514350" indent="-514350">
              <a:buFont typeface="+mj-lt"/>
              <a:buAutoNum type="arabicPeriod"/>
              <a:defRPr/>
            </a:lvl1pPr>
            <a:lvl2pPr marL="914400" marR="0" indent="-457200" algn="l" defTabSz="914400" rtl="0" eaLnBrk="1" fontAlgn="auto" latinLnBrk="0" hangingPunct="1">
              <a:lnSpc>
                <a:spcPct val="90000"/>
              </a:lnSpc>
              <a:spcBef>
                <a:spcPts val="500"/>
              </a:spcBef>
              <a:spcAft>
                <a:spcPts val="0"/>
              </a:spcAft>
              <a:buClrTx/>
              <a:buSzTx/>
              <a:buFont typeface="+mj-lt"/>
              <a:buAutoNum type="alphaLcPeriod"/>
              <a:tabLst/>
              <a:defRPr/>
            </a:lvl2pPr>
          </a:lstStyle>
          <a:p>
            <a:pPr lvl="0"/>
            <a:r>
              <a:rPr lang="en-US" dirty="0"/>
              <a:t>Discussion question 1</a:t>
            </a:r>
          </a:p>
          <a:p>
            <a:pPr lvl="1"/>
            <a:r>
              <a:rPr lang="en-US" dirty="0"/>
              <a:t>Distractor (optional)</a:t>
            </a:r>
          </a:p>
          <a:p>
            <a:pPr lvl="1"/>
            <a:r>
              <a:rPr lang="en-US" dirty="0"/>
              <a:t>Distractor (optional)</a:t>
            </a:r>
          </a:p>
          <a:p>
            <a:pPr lvl="1"/>
            <a:r>
              <a:rPr lang="en-US" dirty="0"/>
              <a:t>Distractor (optional)</a:t>
            </a:r>
          </a:p>
          <a:p>
            <a:pPr lvl="1"/>
            <a:r>
              <a:rPr lang="en-US" dirty="0"/>
              <a:t>Distractor (optional)</a:t>
            </a:r>
          </a:p>
          <a:p>
            <a:pPr lvl="0"/>
            <a:r>
              <a:rPr lang="en-US" dirty="0"/>
              <a:t>Discussion question 2</a:t>
            </a:r>
          </a:p>
          <a:p>
            <a:pPr lvl="1"/>
            <a:r>
              <a:rPr lang="en-US" dirty="0"/>
              <a:t>Distractor (optional)</a:t>
            </a:r>
          </a:p>
          <a:p>
            <a:pPr lvl="1"/>
            <a:r>
              <a:rPr lang="en-US" dirty="0"/>
              <a:t>Distractor (optional)</a:t>
            </a:r>
          </a:p>
          <a:p>
            <a:pPr marL="914400" marR="0" lvl="1" indent="-457200" algn="l" defTabSz="914400" rtl="0" eaLnBrk="1" fontAlgn="auto" latinLnBrk="0" hangingPunct="1">
              <a:lnSpc>
                <a:spcPct val="90000"/>
              </a:lnSpc>
              <a:spcBef>
                <a:spcPts val="500"/>
              </a:spcBef>
              <a:spcAft>
                <a:spcPts val="0"/>
              </a:spcAft>
              <a:buClrTx/>
              <a:buSzTx/>
              <a:buFont typeface="+mj-lt"/>
              <a:buAutoNum type="alphaLcPeriod"/>
              <a:tabLst/>
              <a:defRPr/>
            </a:pPr>
            <a:r>
              <a:rPr lang="en-US" dirty="0"/>
              <a:t>Distractor (optional)</a:t>
            </a:r>
          </a:p>
          <a:p>
            <a:pPr lvl="1"/>
            <a:r>
              <a:rPr lang="en-US" dirty="0"/>
              <a:t>Distractor (optional)</a:t>
            </a:r>
          </a:p>
        </p:txBody>
      </p:sp>
    </p:spTree>
    <p:extLst>
      <p:ext uri="{BB962C8B-B14F-4D97-AF65-F5344CB8AC3E}">
        <p14:creationId xmlns:p14="http://schemas.microsoft.com/office/powerpoint/2010/main" val="3762435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D2334A-736E-D4CA-BB75-3DEB4B770B56}"/>
              </a:ext>
            </a:extLst>
          </p:cNvPr>
          <p:cNvSpPr>
            <a:spLocks noGrp="1"/>
          </p:cNvSpPr>
          <p:nvPr>
            <p:ph type="dt" sz="half" idx="10"/>
          </p:nvPr>
        </p:nvSpPr>
        <p:spPr/>
        <p:txBody>
          <a:bodyPr/>
          <a:lstStyle/>
          <a:p>
            <a:fld id="{C0D7D29C-5448-44B8-8095-E574016D84EF}" type="datetime1">
              <a:rPr lang="en-US" smtClean="0"/>
              <a:t>7/1/2024</a:t>
            </a:fld>
            <a:endParaRPr lang="en-US"/>
          </a:p>
        </p:txBody>
      </p:sp>
      <p:sp>
        <p:nvSpPr>
          <p:cNvPr id="3" name="Footer Placeholder 2">
            <a:extLst>
              <a:ext uri="{FF2B5EF4-FFF2-40B4-BE49-F238E27FC236}">
                <a16:creationId xmlns:a16="http://schemas.microsoft.com/office/drawing/2014/main" id="{63DB769B-BDD5-7799-E929-B7B7EF3B335D}"/>
              </a:ext>
            </a:extLst>
          </p:cNvPr>
          <p:cNvSpPr>
            <a:spLocks noGrp="1"/>
          </p:cNvSpPr>
          <p:nvPr>
            <p:ph type="ftr" sz="quarter" idx="11"/>
          </p:nvPr>
        </p:nvSpPr>
        <p:spPr/>
        <p:txBody>
          <a:bodyPr/>
          <a:lstStyle/>
          <a:p>
            <a:r>
              <a:rPr lang="en-US"/>
              <a:t>https://openstax.org/details/books/calculus-volume-1</a:t>
            </a:r>
          </a:p>
        </p:txBody>
      </p:sp>
      <p:sp>
        <p:nvSpPr>
          <p:cNvPr id="4" name="Slide Number Placeholder 3">
            <a:extLst>
              <a:ext uri="{FF2B5EF4-FFF2-40B4-BE49-F238E27FC236}">
                <a16:creationId xmlns:a16="http://schemas.microsoft.com/office/drawing/2014/main" id="{B2A3097B-5570-F1F3-A69C-0E1179C5A091}"/>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3802421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8961120" cy="457200"/>
          </a:xfrm>
        </p:spPr>
        <p:txBody>
          <a:bodyPr wrap="square" anchor="ctr" anchorCtr="0">
            <a:noAutofit/>
          </a:bodyPr>
          <a:lstStyle>
            <a:lvl1pPr>
              <a:defRPr sz="2800" b="1"/>
            </a:lvl1pPr>
          </a:lstStyle>
          <a:p>
            <a:r>
              <a:rPr lang="en-US" dirty="0"/>
              <a:t>Title</a:t>
            </a:r>
          </a:p>
        </p:txBody>
      </p:sp>
      <p:sp>
        <p:nvSpPr>
          <p:cNvPr id="3" name="Content Placeholder 2"/>
          <p:cNvSpPr>
            <a:spLocks noGrp="1"/>
          </p:cNvSpPr>
          <p:nvPr>
            <p:ph idx="1" hasCustomPrompt="1"/>
          </p:nvPr>
        </p:nvSpPr>
        <p:spPr>
          <a:xfrm>
            <a:off x="838200" y="1010661"/>
            <a:ext cx="10515600" cy="3796145"/>
          </a:xfrm>
        </p:spPr>
        <p:txBody>
          <a:bodyPr wrap="square" anchor="t" anchorCtr="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838200" y="6356350"/>
            <a:ext cx="9428018" cy="365125"/>
          </a:xfrm>
        </p:spPr>
        <p:txBody>
          <a:bodyPr wrap="square" anchor="t" anchorCtr="0">
            <a:noAutofit/>
          </a:bodyPr>
          <a:lstStyle/>
          <a:p>
            <a:endParaRPr lang="en-US" dirty="0"/>
          </a:p>
        </p:txBody>
      </p:sp>
      <p:sp>
        <p:nvSpPr>
          <p:cNvPr id="7" name="Content Placeholder 2"/>
          <p:cNvSpPr>
            <a:spLocks noGrp="1"/>
          </p:cNvSpPr>
          <p:nvPr>
            <p:ph idx="13" hasCustomPrompt="1"/>
          </p:nvPr>
        </p:nvSpPr>
        <p:spPr>
          <a:xfrm>
            <a:off x="838200" y="4918364"/>
            <a:ext cx="10515600" cy="1271731"/>
          </a:xfrm>
        </p:spPr>
        <p:txBody>
          <a:bodyPr wrap="square" anchor="t" anchorCtr="0">
            <a:noAutofit/>
          </a:bodyPr>
          <a:lstStyle>
            <a:lvl1pPr marL="0" indent="0">
              <a:buNone/>
              <a:defRPr sz="1600"/>
            </a:lvl1pPr>
          </a:lstStyle>
          <a:p>
            <a:pPr lvl="0"/>
            <a:r>
              <a:rPr lang="en-US" dirty="0"/>
              <a:t>Caption</a:t>
            </a:r>
          </a:p>
        </p:txBody>
      </p:sp>
    </p:spTree>
    <p:extLst>
      <p:ext uri="{BB962C8B-B14F-4D97-AF65-F5344CB8AC3E}">
        <p14:creationId xmlns:p14="http://schemas.microsoft.com/office/powerpoint/2010/main" val="367785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5166302"/>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5166302"/>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2572349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7417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7402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106418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2845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2830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6DFB47-9895-4BB7-A747-1AC99C40F96C}"/>
              </a:ext>
            </a:extLst>
          </p:cNvPr>
          <p:cNvSpPr>
            <a:spLocks noGrp="1"/>
          </p:cNvSpPr>
          <p:nvPr>
            <p:ph sz="half" idx="16" hasCustomPrompt="1"/>
          </p:nvPr>
        </p:nvSpPr>
        <p:spPr>
          <a:xfrm>
            <a:off x="838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01BECF16-0E14-429A-86F0-E967B82BB3C7}"/>
              </a:ext>
            </a:extLst>
          </p:cNvPr>
          <p:cNvSpPr>
            <a:spLocks noGrp="1"/>
          </p:cNvSpPr>
          <p:nvPr>
            <p:ph sz="half" idx="17" hasCustomPrompt="1"/>
          </p:nvPr>
        </p:nvSpPr>
        <p:spPr>
          <a:xfrm>
            <a:off x="6172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394446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2845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2830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6DFB47-9895-4BB7-A747-1AC99C40F96C}"/>
              </a:ext>
            </a:extLst>
          </p:cNvPr>
          <p:cNvSpPr>
            <a:spLocks noGrp="1"/>
          </p:cNvSpPr>
          <p:nvPr>
            <p:ph sz="half" idx="16" hasCustomPrompt="1"/>
          </p:nvPr>
        </p:nvSpPr>
        <p:spPr>
          <a:xfrm>
            <a:off x="838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01BECF16-0E14-429A-86F0-E967B82BB3C7}"/>
              </a:ext>
            </a:extLst>
          </p:cNvPr>
          <p:cNvSpPr>
            <a:spLocks noGrp="1"/>
          </p:cNvSpPr>
          <p:nvPr>
            <p:ph sz="half" idx="17" hasCustomPrompt="1"/>
          </p:nvPr>
        </p:nvSpPr>
        <p:spPr>
          <a:xfrm>
            <a:off x="6172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5">
            <a:extLst>
              <a:ext uri="{FF2B5EF4-FFF2-40B4-BE49-F238E27FC236}">
                <a16:creationId xmlns:a16="http://schemas.microsoft.com/office/drawing/2014/main" id="{F92EC9F6-FCE0-49C5-BF5D-8A49D396D78B}"/>
              </a:ext>
            </a:extLst>
          </p:cNvPr>
          <p:cNvSpPr>
            <a:spLocks noGrp="1"/>
          </p:cNvSpPr>
          <p:nvPr>
            <p:ph type="body" sz="quarter" idx="18" hasCustomPrompt="1"/>
          </p:nvPr>
        </p:nvSpPr>
        <p:spPr>
          <a:xfrm>
            <a:off x="838200" y="6271576"/>
            <a:ext cx="10515600" cy="442595"/>
          </a:xfrm>
        </p:spPr>
        <p:txBody>
          <a:bodyPr>
            <a:noAutofit/>
          </a:bodyPr>
          <a:lstStyle>
            <a:lvl1pPr marL="0" indent="0" algn="l">
              <a:buNone/>
              <a:defRPr sz="1200">
                <a:solidFill>
                  <a:schemeClr val="tx1"/>
                </a:solidFill>
              </a:defRPr>
            </a:lvl1pPr>
          </a:lstStyle>
          <a:p>
            <a:pPr algn="l"/>
            <a:r>
              <a:rPr lang="en-US" dirty="0"/>
              <a:t>This OpenStax ancillary resource is © Rice University under a CC BY 4.0 International license; it may be reproduced or modified but must be attributed to OpenStax, Rice University and any changes must be noted.</a:t>
            </a:r>
          </a:p>
        </p:txBody>
      </p:sp>
    </p:spTree>
    <p:extLst>
      <p:ext uri="{BB962C8B-B14F-4D97-AF65-F5344CB8AC3E}">
        <p14:creationId xmlns:p14="http://schemas.microsoft.com/office/powerpoint/2010/main" val="4029567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1602337"/>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1600837"/>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217939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217939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6DFB47-9895-4BB7-A747-1AC99C40F96C}"/>
              </a:ext>
            </a:extLst>
          </p:cNvPr>
          <p:cNvSpPr>
            <a:spLocks noGrp="1"/>
          </p:cNvSpPr>
          <p:nvPr>
            <p:ph sz="half" idx="16" hasCustomPrompt="1"/>
          </p:nvPr>
        </p:nvSpPr>
        <p:spPr>
          <a:xfrm>
            <a:off x="838200" y="2707356"/>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01BECF16-0E14-429A-86F0-E967B82BB3C7}"/>
              </a:ext>
            </a:extLst>
          </p:cNvPr>
          <p:cNvSpPr>
            <a:spLocks noGrp="1"/>
          </p:cNvSpPr>
          <p:nvPr>
            <p:ph sz="half" idx="17" hasCustomPrompt="1"/>
          </p:nvPr>
        </p:nvSpPr>
        <p:spPr>
          <a:xfrm>
            <a:off x="6172200" y="2707356"/>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3">
            <a:extLst>
              <a:ext uri="{FF2B5EF4-FFF2-40B4-BE49-F238E27FC236}">
                <a16:creationId xmlns:a16="http://schemas.microsoft.com/office/drawing/2014/main" id="{54AFDC58-D6C9-463F-9FDD-B55165B38F15}"/>
              </a:ext>
            </a:extLst>
          </p:cNvPr>
          <p:cNvSpPr>
            <a:spLocks noGrp="1"/>
          </p:cNvSpPr>
          <p:nvPr>
            <p:ph sz="half" idx="18" hasCustomPrompt="1"/>
          </p:nvPr>
        </p:nvSpPr>
        <p:spPr>
          <a:xfrm>
            <a:off x="838200" y="3328348"/>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3">
            <a:extLst>
              <a:ext uri="{FF2B5EF4-FFF2-40B4-BE49-F238E27FC236}">
                <a16:creationId xmlns:a16="http://schemas.microsoft.com/office/drawing/2014/main" id="{CE0B2FCF-79FA-4B8E-B79C-49255369F8A1}"/>
              </a:ext>
            </a:extLst>
          </p:cNvPr>
          <p:cNvSpPr>
            <a:spLocks noGrp="1"/>
          </p:cNvSpPr>
          <p:nvPr>
            <p:ph sz="half" idx="19" hasCustomPrompt="1"/>
          </p:nvPr>
        </p:nvSpPr>
        <p:spPr>
          <a:xfrm>
            <a:off x="6172200" y="3328348"/>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3">
            <a:extLst>
              <a:ext uri="{FF2B5EF4-FFF2-40B4-BE49-F238E27FC236}">
                <a16:creationId xmlns:a16="http://schemas.microsoft.com/office/drawing/2014/main" id="{9244364F-608F-4419-8B09-10C32B4BB65F}"/>
              </a:ext>
            </a:extLst>
          </p:cNvPr>
          <p:cNvSpPr>
            <a:spLocks noGrp="1"/>
          </p:cNvSpPr>
          <p:nvPr>
            <p:ph sz="half" idx="20" hasCustomPrompt="1"/>
          </p:nvPr>
        </p:nvSpPr>
        <p:spPr>
          <a:xfrm>
            <a:off x="838200" y="3922680"/>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3">
            <a:extLst>
              <a:ext uri="{FF2B5EF4-FFF2-40B4-BE49-F238E27FC236}">
                <a16:creationId xmlns:a16="http://schemas.microsoft.com/office/drawing/2014/main" id="{3DFD55A7-A894-4BD5-83E5-8AE5847BA1E0}"/>
              </a:ext>
            </a:extLst>
          </p:cNvPr>
          <p:cNvSpPr>
            <a:spLocks noGrp="1"/>
          </p:cNvSpPr>
          <p:nvPr>
            <p:ph sz="half" idx="21" hasCustomPrompt="1"/>
          </p:nvPr>
        </p:nvSpPr>
        <p:spPr>
          <a:xfrm>
            <a:off x="6172200" y="3922680"/>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3">
            <a:extLst>
              <a:ext uri="{FF2B5EF4-FFF2-40B4-BE49-F238E27FC236}">
                <a16:creationId xmlns:a16="http://schemas.microsoft.com/office/drawing/2014/main" id="{0CE35DE5-8AEB-4D55-B888-CCC248800954}"/>
              </a:ext>
            </a:extLst>
          </p:cNvPr>
          <p:cNvSpPr>
            <a:spLocks noGrp="1"/>
          </p:cNvSpPr>
          <p:nvPr>
            <p:ph sz="half" idx="22" hasCustomPrompt="1"/>
          </p:nvPr>
        </p:nvSpPr>
        <p:spPr>
          <a:xfrm>
            <a:off x="838200" y="4476589"/>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3">
            <a:extLst>
              <a:ext uri="{FF2B5EF4-FFF2-40B4-BE49-F238E27FC236}">
                <a16:creationId xmlns:a16="http://schemas.microsoft.com/office/drawing/2014/main" id="{4F0ED8C7-D189-4847-B5A3-D9B38F97C5E4}"/>
              </a:ext>
            </a:extLst>
          </p:cNvPr>
          <p:cNvSpPr>
            <a:spLocks noGrp="1"/>
          </p:cNvSpPr>
          <p:nvPr>
            <p:ph sz="half" idx="23" hasCustomPrompt="1"/>
          </p:nvPr>
        </p:nvSpPr>
        <p:spPr>
          <a:xfrm>
            <a:off x="6172200" y="4476589"/>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3">
            <a:extLst>
              <a:ext uri="{FF2B5EF4-FFF2-40B4-BE49-F238E27FC236}">
                <a16:creationId xmlns:a16="http://schemas.microsoft.com/office/drawing/2014/main" id="{2C2BEFE3-216A-4FB6-A820-65D36DB93BAA}"/>
              </a:ext>
            </a:extLst>
          </p:cNvPr>
          <p:cNvSpPr>
            <a:spLocks noGrp="1"/>
          </p:cNvSpPr>
          <p:nvPr>
            <p:ph sz="half" idx="24" hasCustomPrompt="1"/>
          </p:nvPr>
        </p:nvSpPr>
        <p:spPr>
          <a:xfrm>
            <a:off x="838200" y="495663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3">
            <a:extLst>
              <a:ext uri="{FF2B5EF4-FFF2-40B4-BE49-F238E27FC236}">
                <a16:creationId xmlns:a16="http://schemas.microsoft.com/office/drawing/2014/main" id="{B7D14B78-1676-41BF-8439-E5AE177E9D74}"/>
              </a:ext>
            </a:extLst>
          </p:cNvPr>
          <p:cNvSpPr>
            <a:spLocks noGrp="1"/>
          </p:cNvSpPr>
          <p:nvPr>
            <p:ph sz="half" idx="25" hasCustomPrompt="1"/>
          </p:nvPr>
        </p:nvSpPr>
        <p:spPr>
          <a:xfrm>
            <a:off x="6172200" y="495663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3">
            <a:extLst>
              <a:ext uri="{FF2B5EF4-FFF2-40B4-BE49-F238E27FC236}">
                <a16:creationId xmlns:a16="http://schemas.microsoft.com/office/drawing/2014/main" id="{E035D0A6-283D-4ECE-9106-6FF7D4C7CD4F}"/>
              </a:ext>
            </a:extLst>
          </p:cNvPr>
          <p:cNvSpPr>
            <a:spLocks noGrp="1"/>
          </p:cNvSpPr>
          <p:nvPr>
            <p:ph sz="half" idx="26" hasCustomPrompt="1"/>
          </p:nvPr>
        </p:nvSpPr>
        <p:spPr>
          <a:xfrm>
            <a:off x="838200" y="543649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Content Placeholder 3">
            <a:extLst>
              <a:ext uri="{FF2B5EF4-FFF2-40B4-BE49-F238E27FC236}">
                <a16:creationId xmlns:a16="http://schemas.microsoft.com/office/drawing/2014/main" id="{E2BC6F6D-BCE6-4E74-A7EA-F420B251174C}"/>
              </a:ext>
            </a:extLst>
          </p:cNvPr>
          <p:cNvSpPr>
            <a:spLocks noGrp="1"/>
          </p:cNvSpPr>
          <p:nvPr>
            <p:ph sz="half" idx="27" hasCustomPrompt="1"/>
          </p:nvPr>
        </p:nvSpPr>
        <p:spPr>
          <a:xfrm>
            <a:off x="6172200" y="543649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Content Placeholder 3">
            <a:extLst>
              <a:ext uri="{FF2B5EF4-FFF2-40B4-BE49-F238E27FC236}">
                <a16:creationId xmlns:a16="http://schemas.microsoft.com/office/drawing/2014/main" id="{60CD288B-516E-4F2E-BD50-058FEB5DEC64}"/>
              </a:ext>
            </a:extLst>
          </p:cNvPr>
          <p:cNvSpPr>
            <a:spLocks noGrp="1"/>
          </p:cNvSpPr>
          <p:nvPr>
            <p:ph sz="half" idx="28" hasCustomPrompt="1"/>
          </p:nvPr>
        </p:nvSpPr>
        <p:spPr>
          <a:xfrm>
            <a:off x="838200" y="5876151"/>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Content Placeholder 3">
            <a:extLst>
              <a:ext uri="{FF2B5EF4-FFF2-40B4-BE49-F238E27FC236}">
                <a16:creationId xmlns:a16="http://schemas.microsoft.com/office/drawing/2014/main" id="{C05DF7E0-9648-43C8-8D03-DD672CB3C8C5}"/>
              </a:ext>
            </a:extLst>
          </p:cNvPr>
          <p:cNvSpPr>
            <a:spLocks noGrp="1"/>
          </p:cNvSpPr>
          <p:nvPr>
            <p:ph sz="half" idx="29" hasCustomPrompt="1"/>
          </p:nvPr>
        </p:nvSpPr>
        <p:spPr>
          <a:xfrm>
            <a:off x="6172200" y="5876151"/>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2671373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rmAutofit/>
          </a:bodyPr>
          <a:lstStyle>
            <a:lvl1pPr>
              <a:defRPr sz="2800" b="1" baseline="0"/>
            </a:lvl1pPr>
          </a:lstStyle>
          <a:p>
            <a:r>
              <a:rPr lang="en-US" dirty="0"/>
              <a:t>Title</a:t>
            </a:r>
          </a:p>
        </p:txBody>
      </p:sp>
      <p:sp>
        <p:nvSpPr>
          <p:cNvPr id="7" name="Content Placeholder 6"/>
          <p:cNvSpPr>
            <a:spLocks noGrp="1"/>
          </p:cNvSpPr>
          <p:nvPr>
            <p:ph sz="quarter" idx="12" hasCustomPrompt="1"/>
          </p:nvPr>
        </p:nvSpPr>
        <p:spPr>
          <a:xfrm>
            <a:off x="838200" y="1011383"/>
            <a:ext cx="10515600" cy="3255818"/>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6"/>
          <p:cNvSpPr>
            <a:spLocks noGrp="1"/>
          </p:cNvSpPr>
          <p:nvPr>
            <p:ph sz="quarter" idx="13" hasCustomPrompt="1"/>
          </p:nvPr>
        </p:nvSpPr>
        <p:spPr>
          <a:xfrm>
            <a:off x="838200" y="4378037"/>
            <a:ext cx="10515600" cy="1627909"/>
          </a:xfrm>
        </p:spPr>
        <p:txBody>
          <a:bodyPr>
            <a:noAutofit/>
          </a:bodyPr>
          <a:lstStyle>
            <a:lvl1pPr marL="0" indent="0">
              <a:buNone/>
              <a:defRPr sz="1600"/>
            </a:lvl1pPr>
          </a:lstStyle>
          <a:p>
            <a:pPr lvl="0"/>
            <a:r>
              <a:rPr lang="en-US" dirty="0"/>
              <a:t>Caption</a:t>
            </a:r>
          </a:p>
        </p:txBody>
      </p:sp>
      <p:sp>
        <p:nvSpPr>
          <p:cNvPr id="6" name="Text Placeholder 5">
            <a:extLst>
              <a:ext uri="{FF2B5EF4-FFF2-40B4-BE49-F238E27FC236}">
                <a16:creationId xmlns:a16="http://schemas.microsoft.com/office/drawing/2014/main" id="{6E14F94F-1E52-2B42-BC75-C0C106E8BEC0}"/>
              </a:ext>
            </a:extLst>
          </p:cNvPr>
          <p:cNvSpPr>
            <a:spLocks noGrp="1"/>
          </p:cNvSpPr>
          <p:nvPr>
            <p:ph type="body" sz="quarter" idx="14" hasCustomPrompt="1"/>
          </p:nvPr>
        </p:nvSpPr>
        <p:spPr>
          <a:xfrm>
            <a:off x="838200" y="6271576"/>
            <a:ext cx="10515600" cy="442595"/>
          </a:xfrm>
        </p:spPr>
        <p:txBody>
          <a:bodyPr>
            <a:noAutofit/>
          </a:bodyPr>
          <a:lstStyle>
            <a:lvl1pPr marL="0" indent="0" algn="l">
              <a:buNone/>
              <a:defRPr sz="1200">
                <a:solidFill>
                  <a:schemeClr val="tx1"/>
                </a:solidFill>
              </a:defRPr>
            </a:lvl1pPr>
          </a:lstStyle>
          <a:p>
            <a:pPr algn="l"/>
            <a:r>
              <a:rPr lang="en-US" dirty="0"/>
              <a:t>This OpenStax ancillary resource is © Rice University under a CC BY 4.0 International license; it may be reproduced or modified but must be attributed to OpenStax, Rice University and any changes must be noted.</a:t>
            </a:r>
          </a:p>
        </p:txBody>
      </p:sp>
    </p:spTree>
    <p:extLst>
      <p:ext uri="{BB962C8B-B14F-4D97-AF65-F5344CB8AC3E}">
        <p14:creationId xmlns:p14="http://schemas.microsoft.com/office/powerpoint/2010/main" val="3615332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4"/>
            <a:ext cx="8961120" cy="457200"/>
          </a:xfrm>
        </p:spPr>
        <p:txBody>
          <a:bodyPr>
            <a:noAutofit/>
          </a:bodyPr>
          <a:lstStyle>
            <a:lvl1pPr>
              <a:defRPr b="1"/>
            </a:lvl1pPr>
          </a:lstStyle>
          <a:p>
            <a:r>
              <a:rPr lang="en-US" dirty="0"/>
              <a:t>Title (optional)</a:t>
            </a:r>
          </a:p>
        </p:txBody>
      </p:sp>
      <p:sp>
        <p:nvSpPr>
          <p:cNvPr id="3" name="Footer Placeholder 2"/>
          <p:cNvSpPr>
            <a:spLocks noGrp="1"/>
          </p:cNvSpPr>
          <p:nvPr>
            <p:ph type="ftr" sz="quarter" idx="10"/>
          </p:nvPr>
        </p:nvSpPr>
        <p:spPr/>
        <p:txBody>
          <a:bodyPr>
            <a:noAutofit/>
          </a:bodyPr>
          <a:lstStyle/>
          <a:p>
            <a:endParaRPr lang="en-US" dirty="0"/>
          </a:p>
        </p:txBody>
      </p:sp>
      <p:sp>
        <p:nvSpPr>
          <p:cNvPr id="5" name="Content Placeholder 4"/>
          <p:cNvSpPr>
            <a:spLocks noGrp="1"/>
          </p:cNvSpPr>
          <p:nvPr>
            <p:ph sz="quarter" idx="11" hasCustomPrompt="1"/>
          </p:nvPr>
        </p:nvSpPr>
        <p:spPr>
          <a:xfrm>
            <a:off x="838200" y="1010661"/>
            <a:ext cx="10515600" cy="5155580"/>
          </a:xfrm>
        </p:spPr>
        <p:txBody>
          <a:bodyPr>
            <a:noAutofit/>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36111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434975"/>
          </a:xfrm>
          <a:prstGeom prst="rect">
            <a:avLst/>
          </a:prstGeom>
        </p:spPr>
        <p:txBody>
          <a:bodyPr vert="horz" lIns="91440" tIns="45720" rIns="91440" bIns="45720" rtlCol="0" anchor="ctr">
            <a:normAutofit/>
          </a:bodyPr>
          <a:lstStyle/>
          <a:p>
            <a:r>
              <a:rPr lang="en-US" dirty="0"/>
              <a:t>Title (optional)</a:t>
            </a:r>
          </a:p>
        </p:txBody>
      </p:sp>
      <p:sp>
        <p:nvSpPr>
          <p:cNvPr id="3" name="Text Placeholder 2"/>
          <p:cNvSpPr>
            <a:spLocks noGrp="1"/>
          </p:cNvSpPr>
          <p:nvPr>
            <p:ph type="body" idx="1"/>
          </p:nvPr>
        </p:nvSpPr>
        <p:spPr>
          <a:xfrm>
            <a:off x="838200" y="990601"/>
            <a:ext cx="10515600" cy="521913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838200" y="6356350"/>
            <a:ext cx="1051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4" name="Slide Number Placeholder 3">
            <a:extLst>
              <a:ext uri="{FF2B5EF4-FFF2-40B4-BE49-F238E27FC236}">
                <a16:creationId xmlns:a16="http://schemas.microsoft.com/office/drawing/2014/main" id="{95599AE0-B13C-E741-A969-DCDFA4F7E3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677BF-C91A-CA46-9BF6-A28F3D13AFBD}" type="slidenum">
              <a:rPr lang="en-US" smtClean="0"/>
              <a:t>‹#›</a:t>
            </a:fld>
            <a:endParaRPr lang="en-US" dirty="0"/>
          </a:p>
        </p:txBody>
      </p:sp>
    </p:spTree>
    <p:extLst>
      <p:ext uri="{BB962C8B-B14F-4D97-AF65-F5344CB8AC3E}">
        <p14:creationId xmlns:p14="http://schemas.microsoft.com/office/powerpoint/2010/main" val="15687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2800" b="1" kern="1200">
          <a:solidFill>
            <a:schemeClr val="accent6">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accent3"/>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5"/>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BA4C2D"/>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accent3"/>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a:extLst>
              <a:ext uri="{FF2B5EF4-FFF2-40B4-BE49-F238E27FC236}">
                <a16:creationId xmlns:a16="http://schemas.microsoft.com/office/drawing/2014/main" id="{96D634E8-4422-6744-BAAE-52C9030B199D}"/>
              </a:ext>
            </a:extLst>
          </p:cNvPr>
          <p:cNvSpPr>
            <a:spLocks noGrp="1"/>
          </p:cNvSpPr>
          <p:nvPr>
            <p:ph type="ctrTitle"/>
          </p:nvPr>
        </p:nvSpPr>
        <p:spPr/>
        <p:txBody>
          <a:bodyPr>
            <a:normAutofit/>
          </a:bodyPr>
          <a:lstStyle/>
          <a:p>
            <a:r>
              <a:rPr lang="en-US" sz="4800" noProof="0" dirty="0"/>
              <a:t>Contemporary Mathematics</a:t>
            </a:r>
          </a:p>
        </p:txBody>
      </p:sp>
      <p:sp>
        <p:nvSpPr>
          <p:cNvPr id="24" name="Text Placeholder 2">
            <a:extLst>
              <a:ext uri="{FF2B5EF4-FFF2-40B4-BE49-F238E27FC236}">
                <a16:creationId xmlns:a16="http://schemas.microsoft.com/office/drawing/2014/main" id="{0F1E18ED-FDAD-4C46-A2CD-D2ED77832A05}"/>
              </a:ext>
            </a:extLst>
          </p:cNvPr>
          <p:cNvSpPr>
            <a:spLocks noGrp="1"/>
          </p:cNvSpPr>
          <p:nvPr>
            <p:ph type="body" sz="quarter" idx="14"/>
          </p:nvPr>
        </p:nvSpPr>
        <p:spPr/>
        <p:txBody>
          <a:bodyPr>
            <a:normAutofit lnSpcReduction="10000"/>
          </a:bodyPr>
          <a:lstStyle/>
          <a:p>
            <a:r>
              <a:rPr lang="en-US" dirty="0"/>
              <a:t>Chapter 6 MONEY MANAGEMENT</a:t>
            </a:r>
          </a:p>
        </p:txBody>
      </p:sp>
      <p:pic>
        <p:nvPicPr>
          <p:cNvPr id="2" name="Picture 1">
            <a:extLst>
              <a:ext uri="{FF2B5EF4-FFF2-40B4-BE49-F238E27FC236}">
                <a16:creationId xmlns:a16="http://schemas.microsoft.com/office/drawing/2014/main" id="{51E5727E-5638-7C58-E1E1-9FD472CF3551}"/>
              </a:ext>
            </a:extLst>
          </p:cNvPr>
          <p:cNvPicPr>
            <a:picLocks noChangeAspect="1"/>
          </p:cNvPicPr>
          <p:nvPr/>
        </p:nvPicPr>
        <p:blipFill>
          <a:blip r:embed="rId2"/>
          <a:stretch>
            <a:fillRect/>
          </a:stretch>
        </p:blipFill>
        <p:spPr>
          <a:xfrm>
            <a:off x="4862599" y="2757120"/>
            <a:ext cx="2466802" cy="3192332"/>
          </a:xfrm>
          <a:prstGeom prst="rect">
            <a:avLst/>
          </a:prstGeom>
          <a:effectLst>
            <a:outerShdw blurRad="362356" dist="150926" dir="1740000" sx="105794" sy="105794" algn="ctr" rotWithShape="0">
              <a:srgbClr val="000000">
                <a:alpha val="51241"/>
              </a:srgbClr>
            </a:outerShdw>
          </a:effectLst>
        </p:spPr>
      </p:pic>
    </p:spTree>
    <p:extLst>
      <p:ext uri="{BB962C8B-B14F-4D97-AF65-F5344CB8AC3E}">
        <p14:creationId xmlns:p14="http://schemas.microsoft.com/office/powerpoint/2010/main" val="2119115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a:t>6.12 Escrow Payments</a:t>
            </a:r>
            <a:endParaRPr lang="en-US" noProof="0" dirty="0"/>
          </a:p>
        </p:txBody>
      </p:sp>
      <p:sp>
        <p:nvSpPr>
          <p:cNvPr id="4" name="Content Placeholder 2">
            <a:extLst>
              <a:ext uri="{FF2B5EF4-FFF2-40B4-BE49-F238E27FC236}">
                <a16:creationId xmlns:a16="http://schemas.microsoft.com/office/drawing/2014/main" id="{78EBC320-FA80-4796-A274-359A2FDEEAFE}"/>
              </a:ext>
            </a:extLst>
          </p:cNvPr>
          <p:cNvSpPr>
            <a:spLocks noGrp="1"/>
          </p:cNvSpPr>
          <p:nvPr>
            <p:ph sz="quarter" idx="11"/>
          </p:nvPr>
        </p:nvSpPr>
        <p:spPr>
          <a:xfrm>
            <a:off x="838200" y="1010660"/>
            <a:ext cx="10515600" cy="5482215"/>
          </a:xfrm>
        </p:spPr>
        <p:txBody>
          <a:bodyPr/>
          <a:lstStyle/>
          <a:p>
            <a:r>
              <a:rPr lang="en-US"/>
              <a:t>When you take out a mortgage, the payment is sometimes much higher than the principal and interest.  This is because your mortgage company also has you pay into an </a:t>
            </a:r>
            <a:r>
              <a:rPr lang="en-US" b="1"/>
              <a:t>escrow account</a:t>
            </a:r>
            <a:r>
              <a:rPr lang="en-US"/>
              <a:t>, which is a savings account maintained by the mortgage company.</a:t>
            </a:r>
          </a:p>
          <a:p>
            <a:r>
              <a:rPr lang="en-US"/>
              <a:t>Your insurance payments will be set by your insurer and the mortgage company will pay them on time for you from your escrow account.  Your property taxes are set by where you live and are typically a percentage of your property’s </a:t>
            </a:r>
            <a:r>
              <a:rPr lang="en-US" b="1"/>
              <a:t>assessed value</a:t>
            </a:r>
            <a:r>
              <a:rPr lang="en-US"/>
              <a:t>.  The assessed value is the estimation of the value of your home and does not necessarily reflect the purchase or resale value of the home. Your property taxes will also be paid on time by the mortgage company from your escrow account.</a:t>
            </a:r>
            <a:endParaRPr lang="en-US" dirty="0"/>
          </a:p>
        </p:txBody>
      </p:sp>
    </p:spTree>
    <p:extLst>
      <p:ext uri="{BB962C8B-B14F-4D97-AF65-F5344CB8AC3E}">
        <p14:creationId xmlns:p14="http://schemas.microsoft.com/office/powerpoint/2010/main" val="2209066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496A961-6D6E-4626-968A-F0B8067C5B55}"/>
              </a:ext>
            </a:extLst>
          </p:cNvPr>
          <p:cNvSpPr>
            <a:spLocks noGrp="1"/>
          </p:cNvSpPr>
          <p:nvPr>
            <p:ph type="title"/>
          </p:nvPr>
        </p:nvSpPr>
        <p:spPr/>
        <p:txBody>
          <a:bodyPr/>
          <a:lstStyle/>
          <a:p>
            <a:r>
              <a:rPr lang="en-IN" dirty="0"/>
              <a:t>6.12 Mortgages</a:t>
            </a:r>
          </a:p>
        </p:txBody>
      </p:sp>
      <p:sp>
        <p:nvSpPr>
          <p:cNvPr id="9" name="Content Placeholder 2">
            <a:extLst>
              <a:ext uri="{FF2B5EF4-FFF2-40B4-BE49-F238E27FC236}">
                <a16:creationId xmlns:a16="http://schemas.microsoft.com/office/drawing/2014/main" id="{EDC153F2-818D-4D87-A115-80B54F3DCEC0}"/>
              </a:ext>
            </a:extLst>
          </p:cNvPr>
          <p:cNvSpPr>
            <a:spLocks noGrp="1"/>
          </p:cNvSpPr>
          <p:nvPr>
            <p:ph sz="half" idx="1"/>
          </p:nvPr>
        </p:nvSpPr>
        <p:spPr>
          <a:xfrm>
            <a:off x="838200" y="1010661"/>
            <a:ext cx="10515600" cy="2606040"/>
          </a:xfrm>
        </p:spPr>
        <p:txBody>
          <a:bodyPr/>
          <a:lstStyle/>
          <a:p>
            <a:r>
              <a:rPr lang="en-US" dirty="0"/>
              <a:t>A</a:t>
            </a:r>
            <a:r>
              <a:rPr lang="en-US" b="1" dirty="0"/>
              <a:t> mortgage </a:t>
            </a:r>
            <a:r>
              <a:rPr lang="en-US" dirty="0"/>
              <a:t>is a long-term loan and the property itself is the security. The title of the home belongs to the bank</a:t>
            </a:r>
            <a:r>
              <a:rPr lang="en-US" i="1" dirty="0"/>
              <a:t>.</a:t>
            </a:r>
          </a:p>
          <a:p>
            <a:r>
              <a:rPr lang="en-US" dirty="0"/>
              <a:t>The payment, </a:t>
            </a:r>
            <a:r>
              <a:rPr lang="en-US" i="1" dirty="0"/>
              <a:t>pmt</a:t>
            </a:r>
            <a:r>
              <a:rPr lang="en-US" dirty="0"/>
              <a:t>, per month to pay off a loan with beginning principal </a:t>
            </a:r>
            <a:r>
              <a:rPr lang="en-US" i="1" dirty="0"/>
              <a:t>P</a:t>
            </a:r>
            <a:r>
              <a:rPr lang="en-US" dirty="0"/>
              <a:t>, is</a:t>
            </a:r>
          </a:p>
        </p:txBody>
      </p:sp>
      <p:sp>
        <p:nvSpPr>
          <p:cNvPr id="11" name="Content Placeholder 4">
            <a:extLst>
              <a:ext uri="{FF2B5EF4-FFF2-40B4-BE49-F238E27FC236}">
                <a16:creationId xmlns:a16="http://schemas.microsoft.com/office/drawing/2014/main" id="{FCCAB88E-F5C1-4B6D-96DF-F829D7FC9FC7}"/>
              </a:ext>
            </a:extLst>
          </p:cNvPr>
          <p:cNvSpPr>
            <a:spLocks noGrp="1"/>
          </p:cNvSpPr>
          <p:nvPr>
            <p:ph sz="half" idx="12"/>
          </p:nvPr>
        </p:nvSpPr>
        <p:spPr>
          <a:xfrm>
            <a:off x="838200" y="4310666"/>
            <a:ext cx="10515600" cy="1691640"/>
          </a:xfrm>
        </p:spPr>
        <p:txBody>
          <a:bodyPr/>
          <a:lstStyle/>
          <a:p>
            <a:pPr marL="237744" indent="0">
              <a:buNone/>
            </a:pPr>
            <a:r>
              <a:rPr lang="en-US" dirty="0"/>
              <a:t>where </a:t>
            </a:r>
            <a:r>
              <a:rPr lang="en-US" i="1" dirty="0"/>
              <a:t>r</a:t>
            </a:r>
            <a:r>
              <a:rPr lang="en-US" dirty="0"/>
              <a:t> is the annual interest rate (APR) in decimal form and </a:t>
            </a:r>
            <a:r>
              <a:rPr lang="en-US" i="1" dirty="0"/>
              <a:t>t</a:t>
            </a:r>
            <a:r>
              <a:rPr lang="en-US" dirty="0"/>
              <a:t> is in years.  Note, payment to lenders is always rounded up to the next penny.</a:t>
            </a:r>
          </a:p>
        </p:txBody>
      </p:sp>
      <p:pic>
        <p:nvPicPr>
          <p:cNvPr id="4" name="Picture 3">
            <a:extLst>
              <a:ext uri="{FF2B5EF4-FFF2-40B4-BE49-F238E27FC236}">
                <a16:creationId xmlns:a16="http://schemas.microsoft.com/office/drawing/2014/main" id="{194A4E52-00B4-71B4-F172-C75F6255D20A}"/>
              </a:ext>
            </a:extLst>
          </p:cNvPr>
          <p:cNvPicPr>
            <a:picLocks noChangeAspect="1"/>
          </p:cNvPicPr>
          <p:nvPr/>
        </p:nvPicPr>
        <p:blipFill>
          <a:blip r:embed="rId2"/>
          <a:stretch>
            <a:fillRect/>
          </a:stretch>
        </p:blipFill>
        <p:spPr>
          <a:xfrm>
            <a:off x="3538506" y="2550446"/>
            <a:ext cx="5114987" cy="1402202"/>
          </a:xfrm>
          <a:prstGeom prst="rect">
            <a:avLst/>
          </a:prstGeom>
        </p:spPr>
      </p:pic>
    </p:spTree>
    <p:extLst>
      <p:ext uri="{BB962C8B-B14F-4D97-AF65-F5344CB8AC3E}">
        <p14:creationId xmlns:p14="http://schemas.microsoft.com/office/powerpoint/2010/main" val="2959826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3BEB4-6721-6805-7C3B-6F016C48A55B}"/>
              </a:ext>
            </a:extLst>
          </p:cNvPr>
          <p:cNvSpPr>
            <a:spLocks noGrp="1"/>
          </p:cNvSpPr>
          <p:nvPr>
            <p:ph type="title"/>
          </p:nvPr>
        </p:nvSpPr>
        <p:spPr/>
        <p:txBody>
          <a:bodyPr>
            <a:normAutofit fontScale="90000"/>
          </a:bodyPr>
          <a:lstStyle/>
          <a:p>
            <a:endParaRPr lang="en-US"/>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20F826D-4AF9-8789-19CE-F677EC0B84DC}"/>
                  </a:ext>
                </a:extLst>
              </p:cNvPr>
              <p:cNvSpPr>
                <a:spLocks noGrp="1"/>
              </p:cNvSpPr>
              <p:nvPr>
                <p:ph sz="quarter" idx="11"/>
              </p:nvPr>
            </p:nvSpPr>
            <p:spPr/>
            <p:txBody>
              <a:bodyPr/>
              <a:lstStyle/>
              <a:p>
                <a:pPr marL="0" indent="0">
                  <a:buNone/>
                </a:pPr>
                <a:r>
                  <a:rPr lang="en-US" dirty="0"/>
                  <a:t>The total paid, </a:t>
                </a:r>
                <a:r>
                  <a:rPr lang="en-US" i="1" dirty="0"/>
                  <a:t>T</a:t>
                </a:r>
                <a:r>
                  <a:rPr lang="en-US" dirty="0"/>
                  <a:t>, on a </a:t>
                </a:r>
                <a:r>
                  <a:rPr lang="en-US" i="1" dirty="0"/>
                  <a:t>t</a:t>
                </a:r>
                <a:r>
                  <a:rPr lang="en-US" dirty="0"/>
                  <a:t> year mortgage with monthly payments </a:t>
                </a:r>
                <a:r>
                  <a:rPr lang="en-US" i="1" dirty="0" err="1"/>
                  <a:t>pmt</a:t>
                </a:r>
                <a:r>
                  <a:rPr lang="en-US" dirty="0"/>
                  <a:t> is </a:t>
                </a:r>
              </a:p>
              <a:p>
                <a:pPr marL="0" indent="0">
                  <a:buNone/>
                </a:pPr>
                <a:endParaRPr lang="en-US" i="0" dirty="0">
                  <a:latin typeface="Cambria Math" panose="02040503050406030204" pitchFamily="18" charset="0"/>
                  <a:ea typeface="Cambria Math" panose="02040503050406030204" pitchFamily="18" charset="0"/>
                </a:endParaRPr>
              </a:p>
              <a:p>
                <a:pPr marL="0" indent="0" algn="ctr">
                  <a:buNone/>
                </a:pPr>
                <a:r>
                  <a:rPr lang="en-US" i="0" dirty="0">
                    <a:latin typeface="Cambria Math" panose="02040503050406030204" pitchFamily="18" charset="0"/>
                    <a:ea typeface="Cambria Math" panose="02040503050406030204" pitchFamily="18" charset="0"/>
                  </a:rPr>
                  <a:t>𝑇 = 𝑝𝑚𝑡 × 12 × 𝑡</a:t>
                </a:r>
                <a:r>
                  <a:rPr lang="en-US" i="1" dirty="0"/>
                  <a:t>.</a:t>
                </a:r>
              </a:p>
              <a:p>
                <a:pPr marL="0" indent="0">
                  <a:buNone/>
                </a:pPr>
                <a:endParaRPr lang="en-US" i="1" dirty="0"/>
              </a:p>
              <a:p>
                <a:pPr marL="0" indent="0">
                  <a:buNone/>
                </a:pPr>
                <a:r>
                  <a:rPr lang="en-US" dirty="0"/>
                  <a:t>The amount of interest paid over the term of the loan is</a:t>
                </a:r>
              </a:p>
              <a:p>
                <a:pPr marL="0" indent="0">
                  <a:buNone/>
                </a:pPr>
                <a:endParaRPr lang="en-US" dirty="0"/>
              </a:p>
              <a:p>
                <a:pPr marL="0" indent="0" algn="ctr">
                  <a:buNone/>
                </a:pPr>
                <a:r>
                  <a:rPr lang="en-US" i="1" dirty="0">
                    <a:latin typeface="Cambria Math" panose="02040503050406030204" pitchFamily="18" charset="0"/>
                    <a:ea typeface="Cambria Math" panose="02040503050406030204" pitchFamily="18" charset="0"/>
                    <a:cs typeface="Times New Roman" panose="02020603050405020304" pitchFamily="18" charset="0"/>
                  </a:rPr>
                  <a:t>I = </a:t>
                </a:r>
                <a:r>
                  <a:rPr lang="en-US" i="0" dirty="0">
                    <a:latin typeface="Cambria Math" panose="02040503050406030204" pitchFamily="18" charset="0"/>
                    <a:ea typeface="Cambria Math" panose="02040503050406030204" pitchFamily="18" charset="0"/>
                  </a:rPr>
                  <a:t>𝑇</a:t>
                </a:r>
                <a:r>
                  <a:rPr lang="en-US" i="1" dirty="0">
                    <a:latin typeface="Cambria Math" panose="02040503050406030204" pitchFamily="18" charset="0"/>
                    <a:ea typeface="Cambria Math" panose="02040503050406030204" pitchFamily="18" charset="0"/>
                    <a:cs typeface="Times New Roman" panose="02020603050405020304" pitchFamily="18" charset="0"/>
                  </a:rPr>
                  <a:t> </a:t>
                </a:r>
                <a14:m>
                  <m:oMath xmlns:m="http://schemas.openxmlformats.org/officeDocument/2006/math">
                    <m:r>
                      <a:rPr lang="en-US" i="1" dirty="0"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i="1" dirty="0">
                    <a:latin typeface="Cambria Math" panose="02040503050406030204" pitchFamily="18" charset="0"/>
                    <a:ea typeface="Cambria Math" panose="02040503050406030204" pitchFamily="18" charset="0"/>
                    <a:cs typeface="Times New Roman" panose="02020603050405020304" pitchFamily="18" charset="0"/>
                  </a:rPr>
                  <a:t> P</a:t>
                </a:r>
              </a:p>
              <a:p>
                <a:pPr marL="0" indent="0">
                  <a:buNone/>
                </a:pPr>
                <a:r>
                  <a:rPr lang="en-US" dirty="0">
                    <a:ea typeface="Cambria Math" panose="02040503050406030204" pitchFamily="18" charset="0"/>
                    <a:cs typeface="Times New Roman" panose="02020603050405020304" pitchFamily="18" charset="0"/>
                  </a:rPr>
                  <a:t>where P is the principle.</a:t>
                </a:r>
                <a:endParaRPr lang="en-IN" dirty="0">
                  <a:ea typeface="Cambria Math" panose="02040503050406030204" pitchFamily="18" charset="0"/>
                  <a:cs typeface="Times New Roman" panose="02020603050405020304" pitchFamily="18" charset="0"/>
                </a:endParaRPr>
              </a:p>
              <a:p>
                <a:endParaRPr lang="en-US" dirty="0"/>
              </a:p>
            </p:txBody>
          </p:sp>
        </mc:Choice>
        <mc:Fallback xmlns="">
          <p:sp>
            <p:nvSpPr>
              <p:cNvPr id="3" name="Content Placeholder 2">
                <a:extLst>
                  <a:ext uri="{FF2B5EF4-FFF2-40B4-BE49-F238E27FC236}">
                    <a16:creationId xmlns:a16="http://schemas.microsoft.com/office/drawing/2014/main" id="{020F826D-4AF9-8789-19CE-F677EC0B84DC}"/>
                  </a:ext>
                </a:extLst>
              </p:cNvPr>
              <p:cNvSpPr>
                <a:spLocks noGrp="1" noRot="1" noChangeAspect="1" noMove="1" noResize="1" noEditPoints="1" noAdjustHandles="1" noChangeArrowheads="1" noChangeShapeType="1" noTextEdit="1"/>
              </p:cNvSpPr>
              <p:nvPr>
                <p:ph sz="quarter" idx="11"/>
              </p:nvPr>
            </p:nvSpPr>
            <p:spPr>
              <a:blipFill>
                <a:blip r:embed="rId2"/>
                <a:stretch>
                  <a:fillRect l="-1217" t="-2009"/>
                </a:stretch>
              </a:blipFill>
            </p:spPr>
            <p:txBody>
              <a:bodyPr/>
              <a:lstStyle/>
              <a:p>
                <a:r>
                  <a:rPr lang="en-US">
                    <a:noFill/>
                  </a:rPr>
                  <a:t> </a:t>
                </a:r>
              </a:p>
            </p:txBody>
          </p:sp>
        </mc:Fallback>
      </mc:AlternateContent>
    </p:spTree>
    <p:extLst>
      <p:ext uri="{BB962C8B-B14F-4D97-AF65-F5344CB8AC3E}">
        <p14:creationId xmlns:p14="http://schemas.microsoft.com/office/powerpoint/2010/main" val="3548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CE1792E3-80E6-4B02-8DC1-0DEF28FC4B6F}"/>
              </a:ext>
            </a:extLst>
          </p:cNvPr>
          <p:cNvSpPr>
            <a:spLocks noGrp="1"/>
          </p:cNvSpPr>
          <p:nvPr>
            <p:ph type="title"/>
          </p:nvPr>
        </p:nvSpPr>
        <p:spPr/>
        <p:txBody>
          <a:bodyPr/>
          <a:lstStyle/>
          <a:p>
            <a:r>
              <a:rPr lang="en-US" dirty="0"/>
              <a:t>EXAMPLE – 30-Year Mortgage</a:t>
            </a:r>
            <a:endParaRPr lang="en-IN" dirty="0"/>
          </a:p>
        </p:txBody>
      </p:sp>
      <p:sp>
        <p:nvSpPr>
          <p:cNvPr id="9" name="Content Placeholder 2">
            <a:extLst>
              <a:ext uri="{FF2B5EF4-FFF2-40B4-BE49-F238E27FC236}">
                <a16:creationId xmlns:a16="http://schemas.microsoft.com/office/drawing/2014/main" id="{23F7B582-85F0-4EDE-A7E6-1AB14C02AEC4}"/>
              </a:ext>
            </a:extLst>
          </p:cNvPr>
          <p:cNvSpPr>
            <a:spLocks noGrp="1"/>
          </p:cNvSpPr>
          <p:nvPr>
            <p:ph sz="half" idx="1"/>
          </p:nvPr>
        </p:nvSpPr>
        <p:spPr>
          <a:xfrm>
            <a:off x="838200" y="1010661"/>
            <a:ext cx="9703676" cy="3206885"/>
          </a:xfrm>
        </p:spPr>
        <p:txBody>
          <a:bodyPr/>
          <a:lstStyle/>
          <a:p>
            <a:pPr>
              <a:lnSpc>
                <a:spcPct val="100000"/>
              </a:lnSpc>
            </a:pPr>
            <a:r>
              <a:rPr lang="en-US" dirty="0"/>
              <a:t>Cassandra buys a house. She pays a down payment and finances the rest with a 30-year mortgage. The loan amount is $325,000 with a 7.35% annual interest rate. If Cassandra pays off the mortgage over those 30 years, her monthly mortgage payment will be $2,239.16. How much will she have paid in total and how much interest will she pay over the term of the loan? </a:t>
            </a:r>
          </a:p>
        </p:txBody>
      </p:sp>
      <mc:AlternateContent xmlns:mc="http://schemas.openxmlformats.org/markup-compatibility/2006" xmlns:a14="http://schemas.microsoft.com/office/drawing/2010/main">
        <mc:Choice Requires="a14">
          <p:sp>
            <p:nvSpPr>
              <p:cNvPr id="16" name="Content Placeholder 9">
                <a:extLst>
                  <a:ext uri="{FF2B5EF4-FFF2-40B4-BE49-F238E27FC236}">
                    <a16:creationId xmlns:a16="http://schemas.microsoft.com/office/drawing/2014/main" id="{1C02BD63-5B2F-440C-9E54-239D02C46830}"/>
                  </a:ext>
                </a:extLst>
              </p:cNvPr>
              <p:cNvSpPr>
                <a:spLocks noGrp="1"/>
              </p:cNvSpPr>
              <p:nvPr>
                <p:ph sz="half" idx="17"/>
              </p:nvPr>
            </p:nvSpPr>
            <p:spPr>
              <a:xfrm>
                <a:off x="1090259" y="4133019"/>
                <a:ext cx="10968610" cy="1714320"/>
              </a:xfrm>
            </p:spPr>
            <p:txBody>
              <a:bodyPr/>
              <a:lstStyle/>
              <a:p>
                <a:pPr marL="0" indent="0">
                  <a:buNone/>
                </a:pPr>
                <a:r>
                  <a:rPr lang="en-US" sz="2600" dirty="0"/>
                  <a:t>With mortgage payment $</a:t>
                </a:r>
                <a:r>
                  <a:rPr lang="en-US" sz="2400" dirty="0"/>
                  <a:t>2,239.16</a:t>
                </a:r>
                <a:r>
                  <a:rPr lang="en-US" sz="2600" dirty="0"/>
                  <a:t>, the total paid over 30 years is</a:t>
                </a:r>
              </a:p>
              <a:p>
                <a:pPr marL="0" indent="0">
                  <a:buNone/>
                </a:pPr>
                <a:r>
                  <a:rPr lang="en-US" sz="2600" i="0" dirty="0">
                    <a:latin typeface="Cambria Math" panose="02040503050406030204" pitchFamily="18" charset="0"/>
                    <a:ea typeface="Cambria Math" panose="02040503050406030204" pitchFamily="18" charset="0"/>
                  </a:rPr>
                  <a:t>𝑇 = 𝑝𝑚𝑡 × 12 × 𝑡 = $2239.16 × 12 × 30 = $806,097.60</a:t>
                </a:r>
                <a:r>
                  <a:rPr lang="en-US" sz="2600" dirty="0"/>
                  <a:t>.</a:t>
                </a:r>
              </a:p>
              <a:p>
                <a:pPr marL="0" indent="0">
                  <a:buNone/>
                </a:pPr>
                <a:endParaRPr lang="en-US" sz="2600" dirty="0"/>
              </a:p>
              <a:p>
                <a:pPr marL="0" indent="0">
                  <a:buNone/>
                </a:pPr>
                <a:r>
                  <a:rPr lang="en-US" sz="2400" i="1" dirty="0">
                    <a:latin typeface="Cambria Math" panose="02040503050406030204" pitchFamily="18" charset="0"/>
                    <a:ea typeface="Cambria Math" panose="02040503050406030204" pitchFamily="18" charset="0"/>
                    <a:cs typeface="Times New Roman" panose="02020603050405020304" pitchFamily="18" charset="0"/>
                  </a:rPr>
                  <a:t>I = </a:t>
                </a:r>
                <a:r>
                  <a:rPr lang="en-US" sz="2400" i="0" dirty="0">
                    <a:latin typeface="Cambria Math" panose="02040503050406030204" pitchFamily="18" charset="0"/>
                    <a:ea typeface="Cambria Math" panose="02040503050406030204" pitchFamily="18" charset="0"/>
                  </a:rPr>
                  <a:t>𝑇</a:t>
                </a:r>
                <a:r>
                  <a:rPr lang="en-US" sz="2400" i="1" dirty="0">
                    <a:latin typeface="Cambria Math" panose="02040503050406030204" pitchFamily="18" charset="0"/>
                    <a:ea typeface="Cambria Math" panose="02040503050406030204" pitchFamily="18" charset="0"/>
                    <a:cs typeface="Times New Roman" panose="02020603050405020304" pitchFamily="18" charset="0"/>
                  </a:rPr>
                  <a:t> – P = </a:t>
                </a:r>
                <a:r>
                  <a:rPr lang="en-US" sz="2400" i="0" dirty="0">
                    <a:latin typeface="Cambria Math" panose="02040503050406030204" pitchFamily="18" charset="0"/>
                    <a:ea typeface="Cambria Math" panose="02040503050406030204" pitchFamily="18" charset="0"/>
                  </a:rPr>
                  <a:t>$806,097.60 </a:t>
                </a:r>
                <a14:m>
                  <m:oMath xmlns:m="http://schemas.openxmlformats.org/officeDocument/2006/math">
                    <m:r>
                      <a:rPr lang="en-US" sz="2400" i="1" dirty="0" smtClean="0">
                        <a:latin typeface="Cambria Math" panose="02040503050406030204" pitchFamily="18" charset="0"/>
                        <a:ea typeface="Cambria Math" panose="02040503050406030204" pitchFamily="18" charset="0"/>
                      </a:rPr>
                      <m:t>−</m:t>
                    </m:r>
                  </m:oMath>
                </a14:m>
                <a:r>
                  <a:rPr lang="en-US" sz="2400" i="0" dirty="0">
                    <a:latin typeface="Cambria Math" panose="02040503050406030204" pitchFamily="18" charset="0"/>
                    <a:ea typeface="Cambria Math" panose="02040503050406030204" pitchFamily="18" charset="0"/>
                  </a:rPr>
                  <a:t> $325000 = $481,097.60</a:t>
                </a:r>
                <a:endParaRPr lang="en-US" sz="2400" i="1" dirty="0">
                  <a:latin typeface="Cambria Math" panose="02040503050406030204" pitchFamily="18" charset="0"/>
                  <a:ea typeface="Cambria Math" panose="02040503050406030204" pitchFamily="18" charset="0"/>
                  <a:cs typeface="Times New Roman" panose="02020603050405020304" pitchFamily="18" charset="0"/>
                </a:endParaRPr>
              </a:p>
              <a:p>
                <a:pPr marL="0" indent="0">
                  <a:buNone/>
                </a:pPr>
                <a:endParaRPr lang="en-US" sz="2600" dirty="0"/>
              </a:p>
            </p:txBody>
          </p:sp>
        </mc:Choice>
        <mc:Fallback xmlns="">
          <p:sp>
            <p:nvSpPr>
              <p:cNvPr id="16" name="Content Placeholder 9">
                <a:extLst>
                  <a:ext uri="{FF2B5EF4-FFF2-40B4-BE49-F238E27FC236}">
                    <a16:creationId xmlns:a16="http://schemas.microsoft.com/office/drawing/2014/main" id="{1C02BD63-5B2F-440C-9E54-239D02C46830}"/>
                  </a:ext>
                </a:extLst>
              </p:cNvPr>
              <p:cNvSpPr>
                <a:spLocks noGrp="1" noRot="1" noChangeAspect="1" noMove="1" noResize="1" noEditPoints="1" noAdjustHandles="1" noChangeArrowheads="1" noChangeShapeType="1" noTextEdit="1"/>
              </p:cNvSpPr>
              <p:nvPr>
                <p:ph sz="half" idx="17"/>
              </p:nvPr>
            </p:nvSpPr>
            <p:spPr>
              <a:xfrm>
                <a:off x="1090259" y="4133019"/>
                <a:ext cx="10968610" cy="1714320"/>
              </a:xfrm>
              <a:blipFill>
                <a:blip r:embed="rId2"/>
                <a:stretch>
                  <a:fillRect l="-1001" t="-5338" b="-17438"/>
                </a:stretch>
              </a:blipFill>
            </p:spPr>
            <p:txBody>
              <a:bodyPr/>
              <a:lstStyle/>
              <a:p>
                <a:r>
                  <a:rPr lang="en-US">
                    <a:noFill/>
                  </a:rPr>
                  <a:t> </a:t>
                </a:r>
              </a:p>
            </p:txBody>
          </p:sp>
        </mc:Fallback>
      </mc:AlternateContent>
    </p:spTree>
    <p:extLst>
      <p:ext uri="{BB962C8B-B14F-4D97-AF65-F5344CB8AC3E}">
        <p14:creationId xmlns:p14="http://schemas.microsoft.com/office/powerpoint/2010/main" val="2321702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54694EC-A95F-EFB2-2F3C-9EC2DB5B67A4}"/>
              </a:ext>
            </a:extLst>
          </p:cNvPr>
          <p:cNvSpPr>
            <a:spLocks noGrp="1"/>
          </p:cNvSpPr>
          <p:nvPr>
            <p:ph type="ftr" sz="quarter" idx="11"/>
          </p:nvPr>
        </p:nvSpPr>
        <p:spPr/>
        <p:txBody>
          <a:bodyPr/>
          <a:lstStyle/>
          <a:p>
            <a:r>
              <a:rPr lang="en-US"/>
              <a:t>https://openstax.org/details/books/calculus-volume-1</a:t>
            </a:r>
          </a:p>
        </p:txBody>
      </p:sp>
      <p:sp>
        <p:nvSpPr>
          <p:cNvPr id="4" name="TextBox 3">
            <a:extLst>
              <a:ext uri="{FF2B5EF4-FFF2-40B4-BE49-F238E27FC236}">
                <a16:creationId xmlns:a16="http://schemas.microsoft.com/office/drawing/2014/main" id="{5DAEE35B-C6CE-E639-BD6B-C894AC658D7F}"/>
              </a:ext>
            </a:extLst>
          </p:cNvPr>
          <p:cNvSpPr txBox="1"/>
          <p:nvPr/>
        </p:nvSpPr>
        <p:spPr>
          <a:xfrm>
            <a:off x="3047238" y="2551837"/>
            <a:ext cx="6094476" cy="2031325"/>
          </a:xfrm>
          <a:prstGeom prst="rect">
            <a:avLst/>
          </a:prstGeom>
          <a:noFill/>
        </p:spPr>
        <p:txBody>
          <a:bodyPr wrap="square">
            <a:spAutoFit/>
          </a:bodyPr>
          <a:lstStyle/>
          <a:p>
            <a:pPr algn="ctr"/>
            <a:r>
              <a:rPr lang="en-US" sz="1800" dirty="0"/>
              <a:t>This resource contains adaptations of the OpenStax </a:t>
            </a:r>
            <a:r>
              <a:rPr lang="en-US" i="1" dirty="0"/>
              <a:t>A</a:t>
            </a:r>
            <a:r>
              <a:rPr lang="en-US" sz="1800" i="1" dirty="0"/>
              <a:t>lgebra and Trigonometry 2e</a:t>
            </a:r>
            <a:r>
              <a:rPr lang="en-US" sz="1800" dirty="0"/>
              <a:t> open textbook and is © by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4095876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a:xfrm>
            <a:off x="1262407" y="874171"/>
            <a:ext cx="8961120" cy="457200"/>
          </a:xfrm>
        </p:spPr>
        <p:txBody>
          <a:bodyPr>
            <a:noAutofit/>
          </a:bodyPr>
          <a:lstStyle/>
          <a:p>
            <a:r>
              <a:rPr lang="en-US" dirty="0"/>
              <a:t>6.11 Buying a Car</a:t>
            </a:r>
            <a:endParaRPr lang="en-US" noProof="0" dirty="0"/>
          </a:p>
        </p:txBody>
      </p:sp>
      <p:sp>
        <p:nvSpPr>
          <p:cNvPr id="4" name="Content Placeholder 2">
            <a:extLst>
              <a:ext uri="{FF2B5EF4-FFF2-40B4-BE49-F238E27FC236}">
                <a16:creationId xmlns:a16="http://schemas.microsoft.com/office/drawing/2014/main" id="{78EBC320-FA80-4796-A274-359A2FDEEAFE}"/>
              </a:ext>
            </a:extLst>
          </p:cNvPr>
          <p:cNvSpPr>
            <a:spLocks noGrp="1"/>
          </p:cNvSpPr>
          <p:nvPr>
            <p:ph sz="quarter" idx="11"/>
          </p:nvPr>
        </p:nvSpPr>
        <p:spPr>
          <a:xfrm>
            <a:off x="1170573" y="1595122"/>
            <a:ext cx="8296373" cy="5482215"/>
          </a:xfrm>
        </p:spPr>
        <p:txBody>
          <a:bodyPr/>
          <a:lstStyle/>
          <a:p>
            <a:pPr marL="0" indent="0">
              <a:lnSpc>
                <a:spcPct val="100000"/>
              </a:lnSpc>
              <a:buNone/>
            </a:pPr>
            <a:r>
              <a:rPr lang="en-US" dirty="0"/>
              <a:t>Learning Objectives:</a:t>
            </a:r>
          </a:p>
          <a:p>
            <a:pPr marL="514350" indent="-514350">
              <a:lnSpc>
                <a:spcPct val="100000"/>
              </a:lnSpc>
              <a:buFont typeface="+mj-lt"/>
              <a:buAutoNum type="arabicPeriod"/>
            </a:pPr>
            <a:r>
              <a:rPr lang="en-US" dirty="0"/>
              <a:t>Evaluate basics of car purchasing.</a:t>
            </a:r>
          </a:p>
          <a:p>
            <a:pPr marL="514350" indent="-514350">
              <a:lnSpc>
                <a:spcPct val="100000"/>
              </a:lnSpc>
              <a:buFont typeface="+mj-lt"/>
              <a:buAutoNum type="arabicPeriod"/>
            </a:pPr>
            <a:r>
              <a:rPr lang="en-US" dirty="0"/>
              <a:t>Compute purchase payments and identify the related interest cost.</a:t>
            </a:r>
          </a:p>
        </p:txBody>
      </p:sp>
    </p:spTree>
    <p:extLst>
      <p:ext uri="{BB962C8B-B14F-4D97-AF65-F5344CB8AC3E}">
        <p14:creationId xmlns:p14="http://schemas.microsoft.com/office/powerpoint/2010/main" val="2369585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6.11 The Basics of Car Purchasing</a:t>
            </a:r>
            <a:endParaRPr lang="en-US" noProof="0" dirty="0"/>
          </a:p>
        </p:txBody>
      </p:sp>
      <p:sp>
        <p:nvSpPr>
          <p:cNvPr id="4" name="Content Placeholder 2">
            <a:extLst>
              <a:ext uri="{FF2B5EF4-FFF2-40B4-BE49-F238E27FC236}">
                <a16:creationId xmlns:a16="http://schemas.microsoft.com/office/drawing/2014/main" id="{78EBC320-FA80-4796-A274-359A2FDEEAFE}"/>
              </a:ext>
            </a:extLst>
          </p:cNvPr>
          <p:cNvSpPr>
            <a:spLocks noGrp="1"/>
          </p:cNvSpPr>
          <p:nvPr>
            <p:ph sz="quarter" idx="11"/>
          </p:nvPr>
        </p:nvSpPr>
        <p:spPr>
          <a:xfrm>
            <a:off x="838200" y="1010660"/>
            <a:ext cx="9890760" cy="5482215"/>
          </a:xfrm>
        </p:spPr>
        <p:txBody>
          <a:bodyPr/>
          <a:lstStyle/>
          <a:p>
            <a:pPr marL="0" indent="0">
              <a:buNone/>
            </a:pPr>
            <a:r>
              <a:rPr lang="en-US" sz="2400" dirty="0"/>
              <a:t>The sticker price of the car, called the manufacturer’s suggested retail price, or the negotiated price you arrive at, isn’t the end of the cost to buying a car.  There are many fees which include, but not limited to: </a:t>
            </a:r>
          </a:p>
          <a:p>
            <a:r>
              <a:rPr lang="en-US" sz="2400" dirty="0"/>
              <a:t>sales tax</a:t>
            </a:r>
          </a:p>
          <a:p>
            <a:r>
              <a:rPr lang="en-US" sz="2400" dirty="0"/>
              <a:t>title and registration fee</a:t>
            </a:r>
          </a:p>
          <a:p>
            <a:r>
              <a:rPr lang="en-US" sz="2400" dirty="0"/>
              <a:t>destination fee</a:t>
            </a:r>
          </a:p>
          <a:p>
            <a:r>
              <a:rPr lang="en-US" sz="2400" dirty="0"/>
              <a:t>documentation fee</a:t>
            </a:r>
          </a:p>
          <a:p>
            <a:r>
              <a:rPr lang="en-US" sz="2400" dirty="0"/>
              <a:t>dealer preparation fee</a:t>
            </a:r>
          </a:p>
          <a:p>
            <a:r>
              <a:rPr lang="en-US" sz="2400" dirty="0"/>
              <a:t>extended warranties</a:t>
            </a:r>
          </a:p>
          <a:p>
            <a:endParaRPr lang="en-US" sz="2400" dirty="0"/>
          </a:p>
          <a:p>
            <a:pPr marL="0" indent="0">
              <a:buNone/>
            </a:pPr>
            <a:r>
              <a:rPr lang="en-US" sz="2400" dirty="0"/>
              <a:t>One way to bring down payments on a car is to provide a </a:t>
            </a:r>
            <a:r>
              <a:rPr lang="en-US" sz="2400" b="1" dirty="0"/>
              <a:t>down payment</a:t>
            </a:r>
            <a:r>
              <a:rPr lang="en-US" sz="2400" dirty="0"/>
              <a:t> or a trade in.</a:t>
            </a:r>
          </a:p>
        </p:txBody>
      </p:sp>
    </p:spTree>
    <p:extLst>
      <p:ext uri="{BB962C8B-B14F-4D97-AF65-F5344CB8AC3E}">
        <p14:creationId xmlns:p14="http://schemas.microsoft.com/office/powerpoint/2010/main" val="294357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F84EE-C135-4953-BF76-18957FC70F36}"/>
              </a:ext>
            </a:extLst>
          </p:cNvPr>
          <p:cNvSpPr>
            <a:spLocks noGrp="1"/>
          </p:cNvSpPr>
          <p:nvPr>
            <p:ph type="title"/>
          </p:nvPr>
        </p:nvSpPr>
        <p:spPr/>
        <p:txBody>
          <a:bodyPr/>
          <a:lstStyle/>
          <a:p>
            <a:r>
              <a:rPr lang="en-US" dirty="0"/>
              <a:t>6.11 Purchase Payments and Interest</a:t>
            </a:r>
            <a:endParaRPr lang="en-IN" dirty="0"/>
          </a:p>
        </p:txBody>
      </p:sp>
      <p:sp>
        <p:nvSpPr>
          <p:cNvPr id="3" name="Content Placeholder 2">
            <a:extLst>
              <a:ext uri="{FF2B5EF4-FFF2-40B4-BE49-F238E27FC236}">
                <a16:creationId xmlns:a16="http://schemas.microsoft.com/office/drawing/2014/main" id="{193C6C2A-5179-49BC-9ADC-B8EC3CC428D8}"/>
              </a:ext>
            </a:extLst>
          </p:cNvPr>
          <p:cNvSpPr>
            <a:spLocks noGrp="1"/>
          </p:cNvSpPr>
          <p:nvPr>
            <p:ph sz="half" idx="1"/>
          </p:nvPr>
        </p:nvSpPr>
        <p:spPr>
          <a:xfrm>
            <a:off x="838200" y="1010661"/>
            <a:ext cx="10515600" cy="829599"/>
          </a:xfrm>
        </p:spPr>
        <p:txBody>
          <a:bodyPr/>
          <a:lstStyle/>
          <a:p>
            <a:pPr marL="0" indent="0">
              <a:buNone/>
            </a:pPr>
            <a:r>
              <a:rPr lang="en-US" sz="2400" dirty="0"/>
              <a:t>The payment, </a:t>
            </a:r>
            <a:r>
              <a:rPr lang="en-US" sz="2400" i="1" dirty="0"/>
              <a:t>pmt</a:t>
            </a:r>
            <a:r>
              <a:rPr lang="en-US" sz="2400" dirty="0"/>
              <a:t>, per period to pay off a loan with beginning principal </a:t>
            </a:r>
            <a:r>
              <a:rPr lang="en-US" sz="2400" i="1" dirty="0"/>
              <a:t>P</a:t>
            </a:r>
            <a:r>
              <a:rPr lang="en-US" sz="2400" dirty="0"/>
              <a:t>, is</a:t>
            </a:r>
          </a:p>
        </p:txBody>
      </p:sp>
      <p:graphicFrame>
        <p:nvGraphicFramePr>
          <p:cNvPr id="10" name="Object 3">
            <a:extLst>
              <a:ext uri="{FF2B5EF4-FFF2-40B4-BE49-F238E27FC236}">
                <a16:creationId xmlns:a16="http://schemas.microsoft.com/office/drawing/2014/main" id="{B49F9D32-1279-4DD7-B78E-797478658497}"/>
              </a:ext>
              <a:ext uri="{C183D7F6-B498-43B3-948B-1728B52AA6E4}">
                <adec:decorative xmlns:adec="http://schemas.microsoft.com/office/drawing/2017/decorative" val="1"/>
              </a:ext>
            </a:extLst>
          </p:cNvPr>
          <p:cNvGraphicFramePr>
            <a:graphicFrameLocks noGrp="1" noChangeAspect="1"/>
          </p:cNvGraphicFramePr>
          <p:nvPr>
            <p:ph sz="half" idx="2"/>
            <p:extLst>
              <p:ext uri="{D42A27DB-BD31-4B8C-83A1-F6EECF244321}">
                <p14:modId xmlns:p14="http://schemas.microsoft.com/office/powerpoint/2010/main" val="2347400733"/>
              </p:ext>
            </p:extLst>
          </p:nvPr>
        </p:nvGraphicFramePr>
        <p:xfrm>
          <a:off x="3588205" y="1577875"/>
          <a:ext cx="3924000" cy="901440"/>
        </p:xfrm>
        <a:graphic>
          <a:graphicData uri="http://schemas.openxmlformats.org/presentationml/2006/ole">
            <mc:AlternateContent xmlns:mc="http://schemas.openxmlformats.org/markup-compatibility/2006">
              <mc:Choice xmlns:v="urn:schemas-microsoft-com:vml" Requires="v">
                <p:oleObj name="Equation" r:id="rId2" imgW="3924000" imgH="901440" progId="Equation.DSMT4">
                  <p:embed/>
                </p:oleObj>
              </mc:Choice>
              <mc:Fallback>
                <p:oleObj name="Equation" r:id="rId2" imgW="3924000" imgH="901440" progId="Equation.DSMT4">
                  <p:embed/>
                  <p:pic>
                    <p:nvPicPr>
                      <p:cNvPr id="10" name="Object 3">
                        <a:extLst>
                          <a:ext uri="{FF2B5EF4-FFF2-40B4-BE49-F238E27FC236}">
                            <a16:creationId xmlns:a16="http://schemas.microsoft.com/office/drawing/2014/main" id="{B49F9D32-1279-4DD7-B78E-797478658497}"/>
                          </a:ext>
                          <a:ext uri="{C183D7F6-B498-43B3-948B-1728B52AA6E4}">
                            <adec:decorative xmlns:adec="http://schemas.microsoft.com/office/drawing/2017/decorative" val="1"/>
                          </a:ext>
                        </a:extLst>
                      </p:cNvPr>
                      <p:cNvPicPr>
                        <a:picLocks noChangeAspect="1" noChangeArrowheads="1"/>
                      </p:cNvPicPr>
                      <p:nvPr/>
                    </p:nvPicPr>
                    <p:blipFill>
                      <a:blip r:embed="rId3"/>
                      <a:srcRect/>
                      <a:stretch>
                        <a:fillRect/>
                      </a:stretch>
                    </p:blipFill>
                    <p:spPr bwMode="auto">
                      <a:xfrm>
                        <a:off x="3588205" y="1577875"/>
                        <a:ext cx="3924000" cy="901440"/>
                      </a:xfrm>
                      <a:prstGeom prst="rect">
                        <a:avLst/>
                      </a:prstGeom>
                      <a:noFill/>
                    </p:spPr>
                  </p:pic>
                </p:oleObj>
              </mc:Fallback>
            </mc:AlternateContent>
          </a:graphicData>
        </a:graphic>
      </p:graphicFrame>
      <p:sp>
        <p:nvSpPr>
          <p:cNvPr id="5" name="Content Placeholder 4">
            <a:extLst>
              <a:ext uri="{FF2B5EF4-FFF2-40B4-BE49-F238E27FC236}">
                <a16:creationId xmlns:a16="http://schemas.microsoft.com/office/drawing/2014/main" id="{54D75A0F-9368-4627-BF97-D071975EA6F3}"/>
              </a:ext>
            </a:extLst>
          </p:cNvPr>
          <p:cNvSpPr>
            <a:spLocks noGrp="1"/>
          </p:cNvSpPr>
          <p:nvPr>
            <p:ph sz="half" idx="12"/>
          </p:nvPr>
        </p:nvSpPr>
        <p:spPr>
          <a:xfrm>
            <a:off x="537327" y="2715231"/>
            <a:ext cx="10750485" cy="2661573"/>
          </a:xfrm>
        </p:spPr>
        <p:txBody>
          <a:bodyPr/>
          <a:lstStyle/>
          <a:p>
            <a:pPr marL="237744" indent="0">
              <a:buNone/>
            </a:pPr>
            <a:r>
              <a:rPr lang="en-US" sz="2400" dirty="0"/>
              <a:t>where </a:t>
            </a:r>
            <a:r>
              <a:rPr lang="en-US" sz="2400" i="1" dirty="0"/>
              <a:t>r</a:t>
            </a:r>
            <a:r>
              <a:rPr lang="en-US" sz="2400" dirty="0"/>
              <a:t> is the annual interest rate in decimal form, </a:t>
            </a:r>
            <a:r>
              <a:rPr lang="en-US" sz="2400" i="1" dirty="0"/>
              <a:t>t</a:t>
            </a:r>
            <a:r>
              <a:rPr lang="en-US" sz="2400" dirty="0"/>
              <a:t> is the term in </a:t>
            </a:r>
            <a:br>
              <a:rPr lang="en-US" sz="2400" dirty="0"/>
            </a:br>
            <a:r>
              <a:rPr lang="en-US" sz="2400" dirty="0"/>
              <a:t>years, and </a:t>
            </a:r>
            <a:r>
              <a:rPr lang="en-US" sz="2400" i="1" dirty="0"/>
              <a:t>n</a:t>
            </a:r>
            <a:r>
              <a:rPr lang="en-US" sz="2400" dirty="0"/>
              <a:t> is the number of payments per year (typically, loans are </a:t>
            </a:r>
            <a:br>
              <a:rPr lang="en-US" sz="2400" dirty="0"/>
            </a:br>
            <a:r>
              <a:rPr lang="en-US" sz="2400" dirty="0"/>
              <a:t>paid monthly making </a:t>
            </a:r>
            <a:r>
              <a:rPr lang="en-US" sz="2400" i="1" dirty="0"/>
              <a:t>n</a:t>
            </a:r>
            <a:r>
              <a:rPr lang="en-US" sz="2400" dirty="0"/>
              <a:t> = 12). Note, payment to lenders is always rounded up to the next penny.</a:t>
            </a:r>
            <a:endParaRPr lang="en-IN" sz="2400" dirty="0"/>
          </a:p>
        </p:txBody>
      </p:sp>
      <p:pic>
        <p:nvPicPr>
          <p:cNvPr id="4" name="Picture 3">
            <a:extLst>
              <a:ext uri="{FF2B5EF4-FFF2-40B4-BE49-F238E27FC236}">
                <a16:creationId xmlns:a16="http://schemas.microsoft.com/office/drawing/2014/main" id="{D9635D57-6A4F-B5FA-A1C1-712508CC8291}"/>
              </a:ext>
            </a:extLst>
          </p:cNvPr>
          <p:cNvPicPr>
            <a:picLocks noChangeAspect="1"/>
          </p:cNvPicPr>
          <p:nvPr/>
        </p:nvPicPr>
        <p:blipFill>
          <a:blip r:embed="rId4"/>
          <a:stretch>
            <a:fillRect/>
          </a:stretch>
        </p:blipFill>
        <p:spPr>
          <a:xfrm>
            <a:off x="2992711" y="4278972"/>
            <a:ext cx="5114987" cy="1402202"/>
          </a:xfrm>
          <a:prstGeom prst="rect">
            <a:avLst/>
          </a:prstGeom>
        </p:spPr>
      </p:pic>
    </p:spTree>
    <p:extLst>
      <p:ext uri="{BB962C8B-B14F-4D97-AF65-F5344CB8AC3E}">
        <p14:creationId xmlns:p14="http://schemas.microsoft.com/office/powerpoint/2010/main" val="162638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5335B-40A7-47ED-BBB5-EE4E7B476756}"/>
              </a:ext>
            </a:extLst>
          </p:cNvPr>
          <p:cNvSpPr>
            <a:spLocks noGrp="1"/>
          </p:cNvSpPr>
          <p:nvPr>
            <p:ph type="title"/>
          </p:nvPr>
        </p:nvSpPr>
        <p:spPr/>
        <p:txBody>
          <a:bodyPr/>
          <a:lstStyle/>
          <a:p>
            <a:r>
              <a:rPr lang="en-IN" dirty="0"/>
              <a:t>EXAMPLE – Used Car Payment</a:t>
            </a:r>
          </a:p>
        </p:txBody>
      </p:sp>
      <p:sp>
        <p:nvSpPr>
          <p:cNvPr id="3" name="Content Placeholder 2">
            <a:extLst>
              <a:ext uri="{FF2B5EF4-FFF2-40B4-BE49-F238E27FC236}">
                <a16:creationId xmlns:a16="http://schemas.microsoft.com/office/drawing/2014/main" id="{716123BD-0FAF-4A5A-AA80-17D93499B32C}"/>
              </a:ext>
            </a:extLst>
          </p:cNvPr>
          <p:cNvSpPr>
            <a:spLocks noGrp="1"/>
          </p:cNvSpPr>
          <p:nvPr>
            <p:ph sz="half" idx="1"/>
          </p:nvPr>
        </p:nvSpPr>
        <p:spPr>
          <a:xfrm>
            <a:off x="838200" y="1010661"/>
            <a:ext cx="5646684" cy="2120466"/>
          </a:xfrm>
        </p:spPr>
        <p:txBody>
          <a:bodyPr/>
          <a:lstStyle/>
          <a:p>
            <a:pPr marL="0" indent="0">
              <a:buNone/>
            </a:pPr>
            <a:r>
              <a:rPr lang="en-US" dirty="0"/>
              <a:t>Calculate the monthly payment for the used car if the total to be financed is $16,990, the interest rate is 7.5%, and the loan term is 3 years. </a:t>
            </a:r>
          </a:p>
        </p:txBody>
      </p:sp>
      <p:sp>
        <p:nvSpPr>
          <p:cNvPr id="10" name="Content Placeholder 9">
            <a:extLst>
              <a:ext uri="{FF2B5EF4-FFF2-40B4-BE49-F238E27FC236}">
                <a16:creationId xmlns:a16="http://schemas.microsoft.com/office/drawing/2014/main" id="{CECC0606-FF38-445B-B6B7-6F7D9F23C870}"/>
              </a:ext>
            </a:extLst>
          </p:cNvPr>
          <p:cNvSpPr>
            <a:spLocks noGrp="1"/>
          </p:cNvSpPr>
          <p:nvPr>
            <p:ph sz="half" idx="17"/>
          </p:nvPr>
        </p:nvSpPr>
        <p:spPr>
          <a:xfrm>
            <a:off x="933254" y="5429387"/>
            <a:ext cx="5351932" cy="1054113"/>
          </a:xfrm>
        </p:spPr>
        <p:txBody>
          <a:bodyPr/>
          <a:lstStyle/>
          <a:p>
            <a:pPr marL="0" indent="0">
              <a:buNone/>
            </a:pPr>
            <a:r>
              <a:rPr lang="en-US" dirty="0"/>
              <a:t>The monthly car payment will be $528.50.</a:t>
            </a:r>
          </a:p>
        </p:txBody>
      </p:sp>
      <p:pic>
        <p:nvPicPr>
          <p:cNvPr id="22" name="Picture 21">
            <a:extLst>
              <a:ext uri="{FF2B5EF4-FFF2-40B4-BE49-F238E27FC236}">
                <a16:creationId xmlns:a16="http://schemas.microsoft.com/office/drawing/2014/main" id="{2CE365EC-3506-AAA3-4F3C-3C1D5E17FEBE}"/>
              </a:ext>
            </a:extLst>
          </p:cNvPr>
          <p:cNvPicPr>
            <a:picLocks noChangeAspect="1"/>
          </p:cNvPicPr>
          <p:nvPr/>
        </p:nvPicPr>
        <p:blipFill>
          <a:blip r:embed="rId2"/>
          <a:stretch>
            <a:fillRect/>
          </a:stretch>
        </p:blipFill>
        <p:spPr>
          <a:xfrm>
            <a:off x="6541114" y="930057"/>
            <a:ext cx="4705350" cy="6010275"/>
          </a:xfrm>
          <a:prstGeom prst="rect">
            <a:avLst/>
          </a:prstGeom>
        </p:spPr>
      </p:pic>
      <p:pic>
        <p:nvPicPr>
          <p:cNvPr id="23" name="Picture 22">
            <a:extLst>
              <a:ext uri="{FF2B5EF4-FFF2-40B4-BE49-F238E27FC236}">
                <a16:creationId xmlns:a16="http://schemas.microsoft.com/office/drawing/2014/main" id="{27777A3E-934A-0ED3-9937-AD0A7856CDBB}"/>
              </a:ext>
            </a:extLst>
          </p:cNvPr>
          <p:cNvPicPr>
            <a:picLocks noChangeAspect="1"/>
          </p:cNvPicPr>
          <p:nvPr/>
        </p:nvPicPr>
        <p:blipFill>
          <a:blip r:embed="rId3"/>
          <a:stretch>
            <a:fillRect/>
          </a:stretch>
        </p:blipFill>
        <p:spPr>
          <a:xfrm>
            <a:off x="838200" y="3234093"/>
            <a:ext cx="5114987" cy="1402202"/>
          </a:xfrm>
          <a:prstGeom prst="rect">
            <a:avLst/>
          </a:prstGeom>
        </p:spPr>
      </p:pic>
    </p:spTree>
    <p:extLst>
      <p:ext uri="{BB962C8B-B14F-4D97-AF65-F5344CB8AC3E}">
        <p14:creationId xmlns:p14="http://schemas.microsoft.com/office/powerpoint/2010/main" val="1391609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6.12 Renting and Homeownership</a:t>
            </a:r>
            <a:endParaRPr lang="en-US" noProof="0" dirty="0"/>
          </a:p>
        </p:txBody>
      </p:sp>
      <p:sp>
        <p:nvSpPr>
          <p:cNvPr id="4" name="Content Placeholder 2">
            <a:extLst>
              <a:ext uri="{FF2B5EF4-FFF2-40B4-BE49-F238E27FC236}">
                <a16:creationId xmlns:a16="http://schemas.microsoft.com/office/drawing/2014/main" id="{78EBC320-FA80-4796-A274-359A2FDEEAFE}"/>
              </a:ext>
            </a:extLst>
          </p:cNvPr>
          <p:cNvSpPr>
            <a:spLocks noGrp="1"/>
          </p:cNvSpPr>
          <p:nvPr>
            <p:ph sz="quarter" idx="11"/>
          </p:nvPr>
        </p:nvSpPr>
        <p:spPr>
          <a:xfrm>
            <a:off x="838200" y="1010660"/>
            <a:ext cx="10515600" cy="5482215"/>
          </a:xfrm>
        </p:spPr>
        <p:txBody>
          <a:bodyPr/>
          <a:lstStyle/>
          <a:p>
            <a:pPr marL="0" indent="0">
              <a:lnSpc>
                <a:spcPct val="100000"/>
              </a:lnSpc>
              <a:buNone/>
            </a:pPr>
            <a:r>
              <a:rPr lang="en-US" dirty="0"/>
              <a:t>Learning Objectives:</a:t>
            </a:r>
          </a:p>
          <a:p>
            <a:pPr marL="514350" indent="-514350">
              <a:lnSpc>
                <a:spcPct val="100000"/>
              </a:lnSpc>
              <a:buFont typeface="+mj-lt"/>
              <a:buAutoNum type="arabicPeriod"/>
            </a:pPr>
            <a:r>
              <a:rPr lang="en-US" dirty="0"/>
              <a:t>Pros and cons of renting and homeownership.</a:t>
            </a:r>
          </a:p>
          <a:p>
            <a:pPr marL="514350" indent="-514350">
              <a:lnSpc>
                <a:spcPct val="100000"/>
              </a:lnSpc>
              <a:buFont typeface="+mj-lt"/>
              <a:buAutoNum type="arabicPeriod"/>
            </a:pPr>
            <a:r>
              <a:rPr lang="en-US" dirty="0"/>
              <a:t>Calculate the monthly payment for a mortgage and related interest cost.</a:t>
            </a:r>
          </a:p>
        </p:txBody>
      </p:sp>
    </p:spTree>
    <p:extLst>
      <p:ext uri="{BB962C8B-B14F-4D97-AF65-F5344CB8AC3E}">
        <p14:creationId xmlns:p14="http://schemas.microsoft.com/office/powerpoint/2010/main" val="2308661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6.12 Advantages and Disadvantages of Renting</a:t>
            </a:r>
            <a:endParaRPr lang="en-US" noProof="0" dirty="0"/>
          </a:p>
        </p:txBody>
      </p:sp>
      <p:sp>
        <p:nvSpPr>
          <p:cNvPr id="4" name="Content Placeholder 2">
            <a:extLst>
              <a:ext uri="{FF2B5EF4-FFF2-40B4-BE49-F238E27FC236}">
                <a16:creationId xmlns:a16="http://schemas.microsoft.com/office/drawing/2014/main" id="{78EBC320-FA80-4796-A274-359A2FDEEAFE}"/>
              </a:ext>
            </a:extLst>
          </p:cNvPr>
          <p:cNvSpPr>
            <a:spLocks noGrp="1"/>
          </p:cNvSpPr>
          <p:nvPr>
            <p:ph sz="quarter" idx="11"/>
          </p:nvPr>
        </p:nvSpPr>
        <p:spPr>
          <a:xfrm>
            <a:off x="838200" y="1010660"/>
            <a:ext cx="10515600" cy="5482215"/>
          </a:xfrm>
        </p:spPr>
        <p:txBody>
          <a:bodyPr/>
          <a:lstStyle/>
          <a:p>
            <a:r>
              <a:rPr lang="en-US" sz="2600" dirty="0"/>
              <a:t>When renting, you will likely sign a </a:t>
            </a:r>
            <a:r>
              <a:rPr lang="en-US" sz="2600" b="1" dirty="0"/>
              <a:t>lease</a:t>
            </a:r>
            <a:r>
              <a:rPr lang="en-US" sz="2600" dirty="0"/>
              <a:t>, which is a contract between a renter and a landlord.  A </a:t>
            </a:r>
            <a:r>
              <a:rPr lang="en-US" sz="2600" b="1" dirty="0"/>
              <a:t>landlord</a:t>
            </a:r>
            <a:r>
              <a:rPr lang="en-US" sz="2600" dirty="0"/>
              <a:t> is the person or company that owns property that is rented.  The lease will detail your responsibilities, restrictions on activities, deposits, fees, maintenance, repairs, and rent during the term of the lease.  It also defines what your landlord can, and cannot, do with the property while you occupy the property.</a:t>
            </a:r>
          </a:p>
          <a:p>
            <a:pPr marL="0" indent="0">
              <a:buNone/>
            </a:pPr>
            <a:r>
              <a:rPr lang="en-US" sz="2600" dirty="0"/>
              <a:t>Advantages to renting:</a:t>
            </a:r>
          </a:p>
          <a:p>
            <a:r>
              <a:rPr lang="en-US" sz="2600" dirty="0"/>
              <a:t>Lower cost.</a:t>
            </a:r>
          </a:p>
          <a:p>
            <a:r>
              <a:rPr lang="en-US" sz="2600" dirty="0"/>
              <a:t>Short-term commitment.</a:t>
            </a:r>
          </a:p>
          <a:p>
            <a:r>
              <a:rPr lang="en-US" sz="2600" dirty="0"/>
              <a:t>Little to no maintenance cost.</a:t>
            </a:r>
          </a:p>
          <a:p>
            <a:r>
              <a:rPr lang="en-US" sz="2600" dirty="0"/>
              <a:t>You have the option to move or stay at end of lease.</a:t>
            </a:r>
          </a:p>
          <a:p>
            <a:r>
              <a:rPr lang="en-US" sz="2600" dirty="0"/>
              <a:t>If renting in an apartment complex, there may be a pool or gym or community room for renters to use.</a:t>
            </a:r>
          </a:p>
        </p:txBody>
      </p:sp>
    </p:spTree>
    <p:extLst>
      <p:ext uri="{BB962C8B-B14F-4D97-AF65-F5344CB8AC3E}">
        <p14:creationId xmlns:p14="http://schemas.microsoft.com/office/powerpoint/2010/main" val="991171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6.12 Advantages of Buying a Home</a:t>
            </a:r>
            <a:endParaRPr lang="en-US" noProof="0" dirty="0"/>
          </a:p>
        </p:txBody>
      </p:sp>
      <p:sp>
        <p:nvSpPr>
          <p:cNvPr id="4" name="Content Placeholder 2">
            <a:extLst>
              <a:ext uri="{FF2B5EF4-FFF2-40B4-BE49-F238E27FC236}">
                <a16:creationId xmlns:a16="http://schemas.microsoft.com/office/drawing/2014/main" id="{78EBC320-FA80-4796-A274-359A2FDEEAFE}"/>
              </a:ext>
            </a:extLst>
          </p:cNvPr>
          <p:cNvSpPr>
            <a:spLocks noGrp="1"/>
          </p:cNvSpPr>
          <p:nvPr>
            <p:ph sz="quarter" idx="11"/>
          </p:nvPr>
        </p:nvSpPr>
        <p:spPr>
          <a:xfrm>
            <a:off x="838200" y="1010660"/>
            <a:ext cx="10515600" cy="5482215"/>
          </a:xfrm>
        </p:spPr>
        <p:txBody>
          <a:bodyPr/>
          <a:lstStyle/>
          <a:p>
            <a:pPr marL="0" indent="0">
              <a:buNone/>
            </a:pPr>
            <a:r>
              <a:rPr lang="en-US" dirty="0"/>
              <a:t>Advantages to buying a home:</a:t>
            </a:r>
          </a:p>
          <a:p>
            <a:r>
              <a:rPr lang="en-US" dirty="0"/>
              <a:t>There are tax incentives.</a:t>
            </a:r>
          </a:p>
          <a:p>
            <a:r>
              <a:rPr lang="en-US" dirty="0"/>
              <a:t>There are no restrictions on pets or occupants, unless laws in your area specify limits for homes.</a:t>
            </a:r>
          </a:p>
          <a:p>
            <a:r>
              <a:rPr lang="en-US" dirty="0"/>
              <a:t>You can redecorate any way you wish, limited only by the laws in your area.</a:t>
            </a:r>
          </a:p>
          <a:p>
            <a:r>
              <a:rPr lang="en-US" dirty="0"/>
              <a:t>Once your mortgage is set with a fixed-interest rate, your housing cost is fixed.</a:t>
            </a:r>
          </a:p>
          <a:p>
            <a:r>
              <a:rPr lang="en-US" dirty="0"/>
              <a:t>Your home grows equity, the difference between what you owe and what the house is worth grows.</a:t>
            </a:r>
          </a:p>
          <a:p>
            <a:r>
              <a:rPr lang="en-US" dirty="0"/>
              <a:t>As long as you pay your mortgage and maintain the home to the standards of your community, you can stay as long as you wish.</a:t>
            </a:r>
          </a:p>
        </p:txBody>
      </p:sp>
    </p:spTree>
    <p:extLst>
      <p:ext uri="{BB962C8B-B14F-4D97-AF65-F5344CB8AC3E}">
        <p14:creationId xmlns:p14="http://schemas.microsoft.com/office/powerpoint/2010/main" val="3658412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6.12 Disadvantages of Buying a Home</a:t>
            </a:r>
            <a:endParaRPr lang="en-US" noProof="0" dirty="0"/>
          </a:p>
        </p:txBody>
      </p:sp>
      <p:sp>
        <p:nvSpPr>
          <p:cNvPr id="4" name="Content Placeholder 2">
            <a:extLst>
              <a:ext uri="{FF2B5EF4-FFF2-40B4-BE49-F238E27FC236}">
                <a16:creationId xmlns:a16="http://schemas.microsoft.com/office/drawing/2014/main" id="{78EBC320-FA80-4796-A274-359A2FDEEAFE}"/>
              </a:ext>
            </a:extLst>
          </p:cNvPr>
          <p:cNvSpPr>
            <a:spLocks noGrp="1"/>
          </p:cNvSpPr>
          <p:nvPr>
            <p:ph sz="quarter" idx="11"/>
          </p:nvPr>
        </p:nvSpPr>
        <p:spPr>
          <a:xfrm>
            <a:off x="838200" y="1010660"/>
            <a:ext cx="10515600" cy="5482215"/>
          </a:xfrm>
        </p:spPr>
        <p:txBody>
          <a:bodyPr/>
          <a:lstStyle/>
          <a:p>
            <a:pPr marL="0" indent="0">
              <a:lnSpc>
                <a:spcPct val="100000"/>
              </a:lnSpc>
              <a:buNone/>
            </a:pPr>
            <a:r>
              <a:rPr lang="en-US" dirty="0"/>
              <a:t>Disadvantages to buying a home:</a:t>
            </a:r>
          </a:p>
          <a:p>
            <a:pPr>
              <a:lnSpc>
                <a:spcPct val="100000"/>
              </a:lnSpc>
            </a:pPr>
            <a:r>
              <a:rPr lang="en-US" dirty="0"/>
              <a:t>The cost is higher than renting.</a:t>
            </a:r>
          </a:p>
          <a:p>
            <a:pPr>
              <a:lnSpc>
                <a:spcPct val="100000"/>
              </a:lnSpc>
            </a:pPr>
            <a:r>
              <a:rPr lang="en-US" dirty="0"/>
              <a:t>The owner is responsible for upkeep, maintenance, and repairs.</a:t>
            </a:r>
          </a:p>
          <a:p>
            <a:pPr>
              <a:lnSpc>
                <a:spcPct val="100000"/>
              </a:lnSpc>
            </a:pPr>
            <a:r>
              <a:rPr lang="en-US" dirty="0"/>
              <a:t>The owner cannot walk away from the property.  It can be sold, but simply leaving the property, especially if not paid off yet, has serious consequences.</a:t>
            </a:r>
          </a:p>
        </p:txBody>
      </p:sp>
    </p:spTree>
    <p:extLst>
      <p:ext uri="{BB962C8B-B14F-4D97-AF65-F5344CB8AC3E}">
        <p14:creationId xmlns:p14="http://schemas.microsoft.com/office/powerpoint/2010/main" val="1709064715"/>
      </p:ext>
    </p:extLst>
  </p:cSld>
  <p:clrMapOvr>
    <a:masterClrMapping/>
  </p:clrMapOvr>
</p:sld>
</file>

<file path=ppt/theme/theme1.xml><?xml version="1.0" encoding="utf-8"?>
<a:theme xmlns:a="http://schemas.openxmlformats.org/drawingml/2006/main" name="1_Office Theme">
  <a:themeElements>
    <a:clrScheme name="OpenStax">
      <a:dk1>
        <a:srgbClr val="000000"/>
      </a:dk1>
      <a:lt1>
        <a:srgbClr val="FFFFFF"/>
      </a:lt1>
      <a:dk2>
        <a:srgbClr val="44546A"/>
      </a:dk2>
      <a:lt2>
        <a:srgbClr val="E7E6E6"/>
      </a:lt2>
      <a:accent1>
        <a:srgbClr val="609A33"/>
      </a:accent1>
      <a:accent2>
        <a:srgbClr val="DB5935"/>
      </a:accent2>
      <a:accent3>
        <a:srgbClr val="464846"/>
      </a:accent3>
      <a:accent4>
        <a:srgbClr val="EAC322"/>
      </a:accent4>
      <a:accent5>
        <a:srgbClr val="1B1E3F"/>
      </a:accent5>
      <a:accent6>
        <a:srgbClr val="70AD47"/>
      </a:accent6>
      <a:hlink>
        <a:srgbClr val="29749C"/>
      </a:hlink>
      <a:folHlink>
        <a:srgbClr val="9450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1172</Words>
  <Application>Microsoft Office PowerPoint</Application>
  <PresentationFormat>Widescreen</PresentationFormat>
  <Paragraphs>77</Paragraphs>
  <Slides>14</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Calibri Light</vt:lpstr>
      <vt:lpstr>Cambria Math</vt:lpstr>
      <vt:lpstr>1_Office Theme</vt:lpstr>
      <vt:lpstr>Equation</vt:lpstr>
      <vt:lpstr>Contemporary Mathematics</vt:lpstr>
      <vt:lpstr>6.11 Buying a Car</vt:lpstr>
      <vt:lpstr>6.11 The Basics of Car Purchasing</vt:lpstr>
      <vt:lpstr>6.11 Purchase Payments and Interest</vt:lpstr>
      <vt:lpstr>EXAMPLE – Used Car Payment</vt:lpstr>
      <vt:lpstr>6.12 Renting and Homeownership</vt:lpstr>
      <vt:lpstr>6.12 Advantages and Disadvantages of Renting</vt:lpstr>
      <vt:lpstr>6.12 Advantages of Buying a Home</vt:lpstr>
      <vt:lpstr>6.12 Disadvantages of Buying a Home</vt:lpstr>
      <vt:lpstr>6.12 Escrow Payments</vt:lpstr>
      <vt:lpstr>6.12 Mortgages</vt:lpstr>
      <vt:lpstr>PowerPoint Presentation</vt:lpstr>
      <vt:lpstr>EXAMPLE – 30-Year Mortgage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Mathematics</dc:title>
  <dc:creator>Susan Aydelotte</dc:creator>
  <cp:lastModifiedBy>Susan Aydelotte</cp:lastModifiedBy>
  <cp:revision>4</cp:revision>
  <dcterms:created xsi:type="dcterms:W3CDTF">2024-02-26T15:11:35Z</dcterms:created>
  <dcterms:modified xsi:type="dcterms:W3CDTF">2024-07-01T21:44:18Z</dcterms:modified>
</cp:coreProperties>
</file>