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sldIdLst>
    <p:sldId id="256" r:id="rId2"/>
    <p:sldId id="319" r:id="rId3"/>
    <p:sldId id="320" r:id="rId4"/>
    <p:sldId id="332" r:id="rId5"/>
    <p:sldId id="333" r:id="rId6"/>
    <p:sldId id="321" r:id="rId7"/>
    <p:sldId id="322" r:id="rId8"/>
    <p:sldId id="334" r:id="rId9"/>
    <p:sldId id="323" r:id="rId10"/>
    <p:sldId id="324" r:id="rId11"/>
    <p:sldId id="325" r:id="rId12"/>
    <p:sldId id="326" r:id="rId13"/>
    <p:sldId id="327" r:id="rId14"/>
    <p:sldId id="328" r:id="rId15"/>
    <p:sldId id="335" r:id="rId16"/>
    <p:sldId id="336" r:id="rId17"/>
    <p:sldId id="329" r:id="rId18"/>
    <p:sldId id="337" r:id="rId19"/>
    <p:sldId id="338" r:id="rId20"/>
    <p:sldId id="339" r:id="rId21"/>
    <p:sldId id="340" r:id="rId22"/>
    <p:sldId id="341" r:id="rId23"/>
    <p:sldId id="342" r:id="rId24"/>
    <p:sldId id="26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F29024F-9F26-F749-7B81-AE3097A1FB4B}" name="Christina Gawlik" initials="CG" userId="6d05c88443befd9f"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114A"/>
    <a:srgbClr val="BA4C2D"/>
    <a:srgbClr val="464846"/>
    <a:srgbClr val="548235"/>
    <a:srgbClr val="000000"/>
    <a:srgbClr val="80004C"/>
    <a:srgbClr val="52832B"/>
    <a:srgbClr val="EBF1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401" autoAdjust="0"/>
    <p:restoredTop sz="92024" autoAdjust="0"/>
  </p:normalViewPr>
  <p:slideViewPr>
    <p:cSldViewPr snapToGrid="0" snapToObjects="1">
      <p:cViewPr varScale="1">
        <p:scale>
          <a:sx n="61" d="100"/>
          <a:sy n="61" d="100"/>
        </p:scale>
        <p:origin x="65" y="147"/>
      </p:cViewPr>
      <p:guideLst/>
    </p:cSldViewPr>
  </p:slideViewPr>
  <p:outlineViewPr>
    <p:cViewPr>
      <p:scale>
        <a:sx n="33" d="100"/>
        <a:sy n="33" d="100"/>
      </p:scale>
      <p:origin x="0" y="-13309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8569C7-4565-4689-9E9E-384217079C19}" type="datetimeFigureOut">
              <a:rPr lang="en-IN" smtClean="0"/>
              <a:t>01-07-2024</a:t>
            </a:fld>
            <a:endParaRPr lang="en-IN"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9B4184-0FC3-4EEA-81B9-E378699F6687}" type="slidenum">
              <a:rPr lang="en-IN" smtClean="0"/>
              <a:t>‹#›</a:t>
            </a:fld>
            <a:endParaRPr lang="en-IN" dirty="0"/>
          </a:p>
        </p:txBody>
      </p:sp>
    </p:spTree>
    <p:extLst>
      <p:ext uri="{BB962C8B-B14F-4D97-AF65-F5344CB8AC3E}">
        <p14:creationId xmlns:p14="http://schemas.microsoft.com/office/powerpoint/2010/main" val="20546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Char char="•"/>
            </a:pPr>
            <a:r>
              <a:rPr lang="en-US" b="1" i="0" dirty="0">
                <a:solidFill>
                  <a:srgbClr val="424242"/>
                </a:solidFill>
                <a:effectLst/>
                <a:latin typeface="Neue Helvetica W01"/>
              </a:rPr>
              <a:t>Payment History:</a:t>
            </a:r>
            <a:r>
              <a:rPr lang="en-US" b="0" i="0" dirty="0">
                <a:solidFill>
                  <a:srgbClr val="424242"/>
                </a:solidFill>
                <a:effectLst/>
                <a:latin typeface="Neue Helvetica W01"/>
              </a:rPr>
              <a:t> Making your payments on time and not missing payments is by far the most important factor. All three credit types—revolving, installment, and open—contribute to this factor.</a:t>
            </a:r>
          </a:p>
          <a:p>
            <a:pPr algn="l">
              <a:buFont typeface="Arial" panose="020B0604020202020204" pitchFamily="34" charset="0"/>
              <a:buChar char="•"/>
            </a:pPr>
            <a:r>
              <a:rPr lang="en-US" b="1" i="0" dirty="0">
                <a:solidFill>
                  <a:srgbClr val="424242"/>
                </a:solidFill>
                <a:effectLst/>
                <a:latin typeface="Neue Helvetica W01"/>
              </a:rPr>
              <a:t>Credit Utilization or Amount Owed:</a:t>
            </a:r>
            <a:r>
              <a:rPr lang="en-US" b="0" i="0" dirty="0">
                <a:solidFill>
                  <a:srgbClr val="424242"/>
                </a:solidFill>
                <a:effectLst/>
                <a:latin typeface="Neue Helvetica W01"/>
              </a:rPr>
              <a:t> How much do you owe on your credit card accounts? This category is concerned with the ratio of how much you owe on revolving credit accounts relative to your available credit, also known as your credit utilization ratio.</a:t>
            </a:r>
            <a:br>
              <a:rPr lang="en-US" b="0" i="0" dirty="0">
                <a:solidFill>
                  <a:srgbClr val="424242"/>
                </a:solidFill>
                <a:effectLst/>
                <a:latin typeface="Neue Helvetica W01"/>
              </a:rPr>
            </a:br>
            <a:r>
              <a:rPr lang="en-US" b="0" i="0" dirty="0">
                <a:solidFill>
                  <a:srgbClr val="424242"/>
                </a:solidFill>
                <a:effectLst/>
                <a:latin typeface="Neue Helvetica W01"/>
              </a:rPr>
              <a:t>This is the only category that depends solely on your revolving credit accounts.</a:t>
            </a:r>
          </a:p>
          <a:p>
            <a:pPr algn="l">
              <a:buFont typeface="Arial" panose="020B0604020202020204" pitchFamily="34" charset="0"/>
              <a:buChar char="•"/>
            </a:pPr>
            <a:r>
              <a:rPr lang="en-US" b="1" i="0" dirty="0">
                <a:solidFill>
                  <a:srgbClr val="424242"/>
                </a:solidFill>
                <a:effectLst/>
                <a:latin typeface="Neue Helvetica W01"/>
              </a:rPr>
              <a:t>Length of Credit History:</a:t>
            </a:r>
            <a:r>
              <a:rPr lang="en-US" b="0" i="0" dirty="0">
                <a:solidFill>
                  <a:srgbClr val="424242"/>
                </a:solidFill>
                <a:effectLst/>
                <a:latin typeface="Neue Helvetica W01"/>
              </a:rPr>
              <a:t> This is the average age of your credit history, including the age of the oldest and newest accounts. All three types of credit accounts play a role in this category.</a:t>
            </a:r>
          </a:p>
          <a:p>
            <a:pPr algn="l">
              <a:buFont typeface="Arial" panose="020B0604020202020204" pitchFamily="34" charset="0"/>
              <a:buChar char="•"/>
            </a:pPr>
            <a:r>
              <a:rPr lang="en-US" b="1" i="0" dirty="0">
                <a:solidFill>
                  <a:srgbClr val="424242"/>
                </a:solidFill>
                <a:effectLst/>
                <a:latin typeface="Neue Helvetica W01"/>
              </a:rPr>
              <a:t>Credit Mix:</a:t>
            </a:r>
            <a:r>
              <a:rPr lang="en-US" b="0" i="0" dirty="0">
                <a:solidFill>
                  <a:srgbClr val="424242"/>
                </a:solidFill>
                <a:effectLst/>
                <a:latin typeface="Neue Helvetica W01"/>
              </a:rPr>
              <a:t> This number represents the different types of credit accounts you have, such as credit cards, car loan, mortgages, and whether you are successful managing both revolving and installment accounts.</a:t>
            </a:r>
          </a:p>
          <a:p>
            <a:pPr algn="l">
              <a:buFont typeface="Arial" panose="020B0604020202020204" pitchFamily="34" charset="0"/>
              <a:buChar char="•"/>
            </a:pPr>
            <a:r>
              <a:rPr lang="en-US" b="1" i="0" dirty="0">
                <a:solidFill>
                  <a:srgbClr val="424242"/>
                </a:solidFill>
                <a:effectLst/>
                <a:latin typeface="Neue Helvetica W01"/>
              </a:rPr>
              <a:t>New Credit:</a:t>
            </a:r>
            <a:r>
              <a:rPr lang="en-US" b="0" i="0" dirty="0">
                <a:solidFill>
                  <a:srgbClr val="424242"/>
                </a:solidFill>
                <a:effectLst/>
                <a:latin typeface="Neue Helvetica W01"/>
              </a:rPr>
              <a:t> Have you recently opened a new account or applied for new credit? Lenders want to know how much new credit you are taking on. So, if you are planning to buy a car and make another large purchase with a credit card, you may want to space these purchases out.</a:t>
            </a:r>
          </a:p>
          <a:p>
            <a:endParaRPr lang="en-US" dirty="0"/>
          </a:p>
        </p:txBody>
      </p:sp>
      <p:sp>
        <p:nvSpPr>
          <p:cNvPr id="4" name="Slide Number Placeholder 3"/>
          <p:cNvSpPr>
            <a:spLocks noGrp="1"/>
          </p:cNvSpPr>
          <p:nvPr>
            <p:ph type="sldNum" sz="quarter" idx="5"/>
          </p:nvPr>
        </p:nvSpPr>
        <p:spPr/>
        <p:txBody>
          <a:bodyPr/>
          <a:lstStyle/>
          <a:p>
            <a:fld id="{9B9B4184-0FC3-4EEA-81B9-E378699F6687}" type="slidenum">
              <a:rPr lang="en-IN" smtClean="0"/>
              <a:t>5</a:t>
            </a:fld>
            <a:endParaRPr lang="en-IN" dirty="0"/>
          </a:p>
        </p:txBody>
      </p:sp>
    </p:spTree>
    <p:extLst>
      <p:ext uri="{BB962C8B-B14F-4D97-AF65-F5344CB8AC3E}">
        <p14:creationId xmlns:p14="http://schemas.microsoft.com/office/powerpoint/2010/main" val="1258200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9B4184-0FC3-4EEA-81B9-E378699F6687}" type="slidenum">
              <a:rPr lang="en-IN" smtClean="0"/>
              <a:t>6</a:t>
            </a:fld>
            <a:endParaRPr lang="en-IN" dirty="0"/>
          </a:p>
        </p:txBody>
      </p:sp>
    </p:spTree>
    <p:extLst>
      <p:ext uri="{BB962C8B-B14F-4D97-AF65-F5344CB8AC3E}">
        <p14:creationId xmlns:p14="http://schemas.microsoft.com/office/powerpoint/2010/main" val="26499394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9B4184-0FC3-4EEA-81B9-E378699F6687}" type="slidenum">
              <a:rPr lang="en-IN" smtClean="0"/>
              <a:t>15</a:t>
            </a:fld>
            <a:endParaRPr lang="en-IN" dirty="0"/>
          </a:p>
        </p:txBody>
      </p:sp>
    </p:spTree>
    <p:extLst>
      <p:ext uri="{BB962C8B-B14F-4D97-AF65-F5344CB8AC3E}">
        <p14:creationId xmlns:p14="http://schemas.microsoft.com/office/powerpoint/2010/main" val="15116636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498249"/>
            <a:ext cx="9144000" cy="1011237"/>
          </a:xfrm>
        </p:spPr>
        <p:txBody>
          <a:bodyPr anchor="b"/>
          <a:lstStyle>
            <a:lvl1pPr algn="ctr">
              <a:defRPr sz="6000"/>
            </a:lvl1pPr>
          </a:lstStyle>
          <a:p>
            <a:r>
              <a:rPr lang="en-US" dirty="0"/>
              <a:t>Title of the Book</a:t>
            </a:r>
          </a:p>
        </p:txBody>
      </p:sp>
      <p:sp>
        <p:nvSpPr>
          <p:cNvPr id="5" name="Footer Placeholder 4"/>
          <p:cNvSpPr>
            <a:spLocks noGrp="1"/>
          </p:cNvSpPr>
          <p:nvPr>
            <p:ph type="ftr" sz="quarter" idx="11"/>
          </p:nvPr>
        </p:nvSpPr>
        <p:spPr>
          <a:xfrm>
            <a:off x="1523999" y="6356350"/>
            <a:ext cx="8549898" cy="354416"/>
          </a:xfrm>
        </p:spPr>
        <p:txBody>
          <a:bodyPr/>
          <a:lstStyle/>
          <a:p>
            <a:endParaRPr lang="en-US" dirty="0"/>
          </a:p>
        </p:txBody>
      </p:sp>
      <p:sp>
        <p:nvSpPr>
          <p:cNvPr id="9" name="Picture Placeholder 8"/>
          <p:cNvSpPr>
            <a:spLocks noGrp="1"/>
          </p:cNvSpPr>
          <p:nvPr>
            <p:ph type="pic" sz="quarter" idx="13"/>
          </p:nvPr>
        </p:nvSpPr>
        <p:spPr>
          <a:xfrm>
            <a:off x="3983831" y="2390620"/>
            <a:ext cx="4224337" cy="3851130"/>
          </a:xfrm>
        </p:spPr>
        <p:txBody>
          <a:bodyPr>
            <a:normAutofit/>
          </a:bodyPr>
          <a:lstStyle>
            <a:lvl1pPr marL="0" indent="0">
              <a:buNone/>
              <a:defRPr sz="1200"/>
            </a:lvl1pPr>
          </a:lstStyle>
          <a:p>
            <a:endParaRPr lang="en-US" dirty="0"/>
          </a:p>
        </p:txBody>
      </p:sp>
      <p:sp>
        <p:nvSpPr>
          <p:cNvPr id="10" name="Title 1"/>
          <p:cNvSpPr txBox="1">
            <a:spLocks/>
          </p:cNvSpPr>
          <p:nvPr userDrawn="1"/>
        </p:nvSpPr>
        <p:spPr>
          <a:xfrm>
            <a:off x="1523999" y="1509485"/>
            <a:ext cx="9144000" cy="672883"/>
          </a:xfrm>
          <a:prstGeom prst="rect">
            <a:avLst/>
          </a:prstGeom>
        </p:spPr>
        <p:txBody>
          <a:bodyPr vert="horz" lIns="91440" tIns="45720" rIns="91440" bIns="45720" rtlCol="0" anchor="b">
            <a:normAutofit fontScale="77500" lnSpcReduction="20000"/>
          </a:bodyPr>
          <a:lstStyle>
            <a:lvl1pPr algn="ctr" defTabSz="914400" rtl="0" eaLnBrk="1" latinLnBrk="0" hangingPunct="1">
              <a:lnSpc>
                <a:spcPct val="90000"/>
              </a:lnSpc>
              <a:spcBef>
                <a:spcPct val="0"/>
              </a:spcBef>
              <a:buNone/>
              <a:defRPr sz="6000" kern="1200">
                <a:solidFill>
                  <a:schemeClr val="accent6"/>
                </a:solidFill>
                <a:latin typeface="+mj-lt"/>
                <a:ea typeface="+mj-ea"/>
                <a:cs typeface="+mj-cs"/>
              </a:defRPr>
            </a:lvl1pPr>
          </a:lstStyle>
          <a:p>
            <a:endParaRPr lang="en-US" sz="6400" dirty="0">
              <a:solidFill>
                <a:schemeClr val="accent5"/>
              </a:solidFill>
            </a:endParaRPr>
          </a:p>
        </p:txBody>
      </p:sp>
      <p:sp>
        <p:nvSpPr>
          <p:cNvPr id="11" name="Text Placeholder 10"/>
          <p:cNvSpPr>
            <a:spLocks noGrp="1"/>
          </p:cNvSpPr>
          <p:nvPr>
            <p:ph type="body" sz="quarter" idx="14" hasCustomPrompt="1"/>
          </p:nvPr>
        </p:nvSpPr>
        <p:spPr>
          <a:xfrm>
            <a:off x="1524000" y="1509713"/>
            <a:ext cx="9144000" cy="443778"/>
          </a:xfrm>
        </p:spPr>
        <p:txBody>
          <a:bodyPr/>
          <a:lstStyle>
            <a:lvl1pPr marL="0" indent="0" algn="ctr">
              <a:buNone/>
              <a:defRPr baseline="0">
                <a:solidFill>
                  <a:schemeClr val="accent5"/>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Chapter # CHAPTER TITLE</a:t>
            </a:r>
          </a:p>
        </p:txBody>
      </p:sp>
    </p:spTree>
    <p:extLst>
      <p:ext uri="{BB962C8B-B14F-4D97-AF65-F5344CB8AC3E}">
        <p14:creationId xmlns:p14="http://schemas.microsoft.com/office/powerpoint/2010/main" val="100249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4"/>
            <a:ext cx="8961120" cy="457200"/>
          </a:xfrm>
        </p:spPr>
        <p:txBody>
          <a:bodyPr/>
          <a:lstStyle>
            <a:lvl1pPr>
              <a:defRPr b="1"/>
            </a:lvl1pPr>
          </a:lstStyle>
          <a:p>
            <a:r>
              <a:rPr lang="en-US" dirty="0"/>
              <a:t>Title (optional)</a:t>
            </a:r>
          </a:p>
        </p:txBody>
      </p:sp>
      <p:sp>
        <p:nvSpPr>
          <p:cNvPr id="3" name="Footer Placeholder 2"/>
          <p:cNvSpPr>
            <a:spLocks noGrp="1"/>
          </p:cNvSpPr>
          <p:nvPr>
            <p:ph type="ftr" sz="quarter" idx="10"/>
          </p:nvPr>
        </p:nvSpPr>
        <p:spPr/>
        <p:txBody>
          <a:bodyPr>
            <a:noAutofit/>
          </a:bodyPr>
          <a:lstStyle/>
          <a:p>
            <a:endParaRPr lang="en-US" dirty="0"/>
          </a:p>
        </p:txBody>
      </p:sp>
      <p:sp>
        <p:nvSpPr>
          <p:cNvPr id="5" name="Content Placeholder 4"/>
          <p:cNvSpPr>
            <a:spLocks noGrp="1"/>
          </p:cNvSpPr>
          <p:nvPr>
            <p:ph sz="quarter" idx="11" hasCustomPrompt="1"/>
          </p:nvPr>
        </p:nvSpPr>
        <p:spPr>
          <a:xfrm>
            <a:off x="838200" y="1010661"/>
            <a:ext cx="10515600" cy="5155579"/>
          </a:xfrm>
        </p:spPr>
        <p:txBody>
          <a:bodyPr>
            <a:noAutofit/>
          </a:bodyPr>
          <a:lstStyle>
            <a:lvl1pPr marL="514350" indent="-514350">
              <a:buFont typeface="+mj-lt"/>
              <a:buAutoNum type="arabicPeriod"/>
              <a:defRPr/>
            </a:lvl1pPr>
            <a:lvl2pPr marL="914400" marR="0" indent="-457200" algn="l" defTabSz="914400" rtl="0" eaLnBrk="1" fontAlgn="auto" latinLnBrk="0" hangingPunct="1">
              <a:lnSpc>
                <a:spcPct val="90000"/>
              </a:lnSpc>
              <a:spcBef>
                <a:spcPts val="500"/>
              </a:spcBef>
              <a:spcAft>
                <a:spcPts val="0"/>
              </a:spcAft>
              <a:buClrTx/>
              <a:buSzTx/>
              <a:buFont typeface="+mj-lt"/>
              <a:buAutoNum type="alphaLcPeriod"/>
              <a:tabLst/>
              <a:defRPr/>
            </a:lvl2pPr>
          </a:lstStyle>
          <a:p>
            <a:pPr lvl="0"/>
            <a:r>
              <a:rPr lang="en-US" dirty="0"/>
              <a:t>Discussion question 1</a:t>
            </a:r>
          </a:p>
          <a:p>
            <a:pPr lvl="1"/>
            <a:r>
              <a:rPr lang="en-US" dirty="0"/>
              <a:t>Distractor (optional)</a:t>
            </a:r>
          </a:p>
          <a:p>
            <a:pPr lvl="1"/>
            <a:r>
              <a:rPr lang="en-US" dirty="0"/>
              <a:t>Distractor (optional)</a:t>
            </a:r>
          </a:p>
          <a:p>
            <a:pPr lvl="1"/>
            <a:r>
              <a:rPr lang="en-US" dirty="0"/>
              <a:t>Distractor (optional)</a:t>
            </a:r>
          </a:p>
          <a:p>
            <a:pPr lvl="1"/>
            <a:r>
              <a:rPr lang="en-US" dirty="0"/>
              <a:t>Distractor (optional)</a:t>
            </a:r>
          </a:p>
          <a:p>
            <a:pPr lvl="0"/>
            <a:r>
              <a:rPr lang="en-US" dirty="0"/>
              <a:t>Discussion question 2</a:t>
            </a:r>
          </a:p>
          <a:p>
            <a:pPr lvl="1"/>
            <a:r>
              <a:rPr lang="en-US" dirty="0"/>
              <a:t>Distractor (optional)</a:t>
            </a:r>
          </a:p>
          <a:p>
            <a:pPr lvl="1"/>
            <a:r>
              <a:rPr lang="en-US" dirty="0"/>
              <a:t>Distractor (optional)</a:t>
            </a:r>
          </a:p>
          <a:p>
            <a:pPr marL="914400" marR="0" lvl="1" indent="-457200" algn="l" defTabSz="914400" rtl="0" eaLnBrk="1" fontAlgn="auto" latinLnBrk="0" hangingPunct="1">
              <a:lnSpc>
                <a:spcPct val="90000"/>
              </a:lnSpc>
              <a:spcBef>
                <a:spcPts val="500"/>
              </a:spcBef>
              <a:spcAft>
                <a:spcPts val="0"/>
              </a:spcAft>
              <a:buClrTx/>
              <a:buSzTx/>
              <a:buFont typeface="+mj-lt"/>
              <a:buAutoNum type="alphaLcPeriod"/>
              <a:tabLst/>
              <a:defRPr/>
            </a:pPr>
            <a:r>
              <a:rPr lang="en-US" dirty="0"/>
              <a:t>Distractor (optional)</a:t>
            </a:r>
          </a:p>
          <a:p>
            <a:pPr lvl="1"/>
            <a:r>
              <a:rPr lang="en-US" dirty="0"/>
              <a:t>Distractor (optional)</a:t>
            </a:r>
          </a:p>
        </p:txBody>
      </p:sp>
    </p:spTree>
    <p:extLst>
      <p:ext uri="{BB962C8B-B14F-4D97-AF65-F5344CB8AC3E}">
        <p14:creationId xmlns:p14="http://schemas.microsoft.com/office/powerpoint/2010/main" val="1648461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D2334A-736E-D4CA-BB75-3DEB4B770B56}"/>
              </a:ext>
            </a:extLst>
          </p:cNvPr>
          <p:cNvSpPr>
            <a:spLocks noGrp="1"/>
          </p:cNvSpPr>
          <p:nvPr>
            <p:ph type="dt" sz="half" idx="10"/>
          </p:nvPr>
        </p:nvSpPr>
        <p:spPr/>
        <p:txBody>
          <a:bodyPr/>
          <a:lstStyle/>
          <a:p>
            <a:fld id="{C0D7D29C-5448-44B8-8095-E574016D84EF}" type="datetime1">
              <a:rPr lang="en-US" smtClean="0"/>
              <a:t>7/1/2024</a:t>
            </a:fld>
            <a:endParaRPr lang="en-US"/>
          </a:p>
        </p:txBody>
      </p:sp>
      <p:sp>
        <p:nvSpPr>
          <p:cNvPr id="3" name="Footer Placeholder 2">
            <a:extLst>
              <a:ext uri="{FF2B5EF4-FFF2-40B4-BE49-F238E27FC236}">
                <a16:creationId xmlns:a16="http://schemas.microsoft.com/office/drawing/2014/main" id="{63DB769B-BDD5-7799-E929-B7B7EF3B335D}"/>
              </a:ext>
            </a:extLst>
          </p:cNvPr>
          <p:cNvSpPr>
            <a:spLocks noGrp="1"/>
          </p:cNvSpPr>
          <p:nvPr>
            <p:ph type="ftr" sz="quarter" idx="11"/>
          </p:nvPr>
        </p:nvSpPr>
        <p:spPr/>
        <p:txBody>
          <a:bodyPr/>
          <a:lstStyle/>
          <a:p>
            <a:r>
              <a:rPr lang="en-US"/>
              <a:t>https://openstax.org/details/books/calculus-volume-1</a:t>
            </a:r>
          </a:p>
        </p:txBody>
      </p:sp>
      <p:sp>
        <p:nvSpPr>
          <p:cNvPr id="4" name="Slide Number Placeholder 3">
            <a:extLst>
              <a:ext uri="{FF2B5EF4-FFF2-40B4-BE49-F238E27FC236}">
                <a16:creationId xmlns:a16="http://schemas.microsoft.com/office/drawing/2014/main" id="{B2A3097B-5570-F1F3-A69C-0E1179C5A091}"/>
              </a:ext>
            </a:extLst>
          </p:cNvPr>
          <p:cNvSpPr>
            <a:spLocks noGrp="1"/>
          </p:cNvSpPr>
          <p:nvPr>
            <p:ph type="sldNum" sz="quarter" idx="12"/>
          </p:nvPr>
        </p:nvSpPr>
        <p:spPr/>
        <p:txBody>
          <a:bodyPr/>
          <a:lstStyle/>
          <a:p>
            <a:fld id="{7D22EFD6-40EC-4925-8FC2-563567919777}" type="slidenum">
              <a:rPr lang="en-US" smtClean="0"/>
              <a:t>‹#›</a:t>
            </a:fld>
            <a:endParaRPr lang="en-US"/>
          </a:p>
        </p:txBody>
      </p:sp>
    </p:spTree>
    <p:extLst>
      <p:ext uri="{BB962C8B-B14F-4D97-AF65-F5344CB8AC3E}">
        <p14:creationId xmlns:p14="http://schemas.microsoft.com/office/powerpoint/2010/main" val="3352394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5"/>
            <a:ext cx="8961120" cy="457200"/>
          </a:xfrm>
        </p:spPr>
        <p:txBody>
          <a:bodyPr wrap="square" anchor="ctr" anchorCtr="0">
            <a:noAutofit/>
          </a:bodyPr>
          <a:lstStyle>
            <a:lvl1pPr>
              <a:defRPr sz="2800" b="1"/>
            </a:lvl1pPr>
          </a:lstStyle>
          <a:p>
            <a:r>
              <a:rPr lang="en-US" dirty="0"/>
              <a:t>Title</a:t>
            </a:r>
          </a:p>
        </p:txBody>
      </p:sp>
      <p:sp>
        <p:nvSpPr>
          <p:cNvPr id="3" name="Content Placeholder 2"/>
          <p:cNvSpPr>
            <a:spLocks noGrp="1"/>
          </p:cNvSpPr>
          <p:nvPr>
            <p:ph idx="1" hasCustomPrompt="1"/>
          </p:nvPr>
        </p:nvSpPr>
        <p:spPr>
          <a:xfrm>
            <a:off x="838200" y="1010661"/>
            <a:ext cx="10515600" cy="3796145"/>
          </a:xfrm>
        </p:spPr>
        <p:txBody>
          <a:bodyPr wrap="square" anchor="t" anchorCtr="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838200" y="6356350"/>
            <a:ext cx="9428018" cy="365125"/>
          </a:xfrm>
        </p:spPr>
        <p:txBody>
          <a:bodyPr wrap="square" anchor="t" anchorCtr="0">
            <a:noAutofit/>
          </a:bodyPr>
          <a:lstStyle/>
          <a:p>
            <a:endParaRPr lang="en-US" dirty="0"/>
          </a:p>
        </p:txBody>
      </p:sp>
      <p:sp>
        <p:nvSpPr>
          <p:cNvPr id="7" name="Content Placeholder 2"/>
          <p:cNvSpPr>
            <a:spLocks noGrp="1"/>
          </p:cNvSpPr>
          <p:nvPr>
            <p:ph idx="13" hasCustomPrompt="1"/>
          </p:nvPr>
        </p:nvSpPr>
        <p:spPr>
          <a:xfrm>
            <a:off x="838200" y="4918364"/>
            <a:ext cx="10515600" cy="1271731"/>
          </a:xfrm>
        </p:spPr>
        <p:txBody>
          <a:bodyPr wrap="square" anchor="t" anchorCtr="0">
            <a:noAutofit/>
          </a:bodyPr>
          <a:lstStyle>
            <a:lvl1pPr marL="0" indent="0">
              <a:buNone/>
              <a:defRPr sz="1600"/>
            </a:lvl1pPr>
          </a:lstStyle>
          <a:p>
            <a:pPr lvl="0"/>
            <a:r>
              <a:rPr lang="en-US" dirty="0"/>
              <a:t>Caption</a:t>
            </a:r>
          </a:p>
        </p:txBody>
      </p:sp>
    </p:spTree>
    <p:extLst>
      <p:ext uri="{BB962C8B-B14F-4D97-AF65-F5344CB8AC3E}">
        <p14:creationId xmlns:p14="http://schemas.microsoft.com/office/powerpoint/2010/main" val="1927627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5166302"/>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5166302"/>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838200" y="6356350"/>
            <a:ext cx="9414164" cy="365125"/>
          </a:xfrm>
        </p:spPr>
        <p:txBody>
          <a:bodyPr>
            <a:noAutofit/>
          </a:bodyPr>
          <a:lstStyle/>
          <a:p>
            <a:endParaRPr lang="en-US" dirty="0"/>
          </a:p>
        </p:txBody>
      </p:sp>
    </p:spTree>
    <p:extLst>
      <p:ext uri="{BB962C8B-B14F-4D97-AF65-F5344CB8AC3E}">
        <p14:creationId xmlns:p14="http://schemas.microsoft.com/office/powerpoint/2010/main" val="345437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3">
            <a:extLst>
              <a:ext uri="{FF2B5EF4-FFF2-40B4-BE49-F238E27FC236}">
                <a16:creationId xmlns:a16="http://schemas.microsoft.com/office/drawing/2014/main" id="{61557EE6-8CF1-4007-8FDB-892BBD707794}"/>
              </a:ext>
            </a:extLst>
          </p:cNvPr>
          <p:cNvSpPr>
            <a:spLocks noGrp="1"/>
          </p:cNvSpPr>
          <p:nvPr>
            <p:ph sz="half" idx="12" hasCustomPrompt="1"/>
          </p:nvPr>
        </p:nvSpPr>
        <p:spPr>
          <a:xfrm>
            <a:off x="838200" y="2741700"/>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418EE9C9-54D5-4D68-8392-B8EB26D106A9}"/>
              </a:ext>
            </a:extLst>
          </p:cNvPr>
          <p:cNvSpPr>
            <a:spLocks noGrp="1"/>
          </p:cNvSpPr>
          <p:nvPr>
            <p:ph sz="half" idx="13" hasCustomPrompt="1"/>
          </p:nvPr>
        </p:nvSpPr>
        <p:spPr>
          <a:xfrm>
            <a:off x="6172200" y="2740200"/>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1BC8CB9A-92D4-4406-80E1-43A29D5D172B}"/>
              </a:ext>
            </a:extLst>
          </p:cNvPr>
          <p:cNvSpPr>
            <a:spLocks noGrp="1"/>
          </p:cNvSpPr>
          <p:nvPr>
            <p:ph sz="half" idx="14" hasCustomPrompt="1"/>
          </p:nvPr>
        </p:nvSpPr>
        <p:spPr>
          <a:xfrm>
            <a:off x="838200" y="453163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200658C2-2253-4D25-9343-2B08CD1237C6}"/>
              </a:ext>
            </a:extLst>
          </p:cNvPr>
          <p:cNvSpPr>
            <a:spLocks noGrp="1"/>
          </p:cNvSpPr>
          <p:nvPr>
            <p:ph sz="half" idx="15" hasCustomPrompt="1"/>
          </p:nvPr>
        </p:nvSpPr>
        <p:spPr>
          <a:xfrm>
            <a:off x="6172200" y="453163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838200" y="6356350"/>
            <a:ext cx="9414164" cy="365125"/>
          </a:xfrm>
        </p:spPr>
        <p:txBody>
          <a:bodyPr>
            <a:noAutofit/>
          </a:bodyPr>
          <a:lstStyle/>
          <a:p>
            <a:endParaRPr lang="en-US" dirty="0"/>
          </a:p>
        </p:txBody>
      </p:sp>
    </p:spTree>
    <p:extLst>
      <p:ext uri="{BB962C8B-B14F-4D97-AF65-F5344CB8AC3E}">
        <p14:creationId xmlns:p14="http://schemas.microsoft.com/office/powerpoint/2010/main" val="719863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3">
            <a:extLst>
              <a:ext uri="{FF2B5EF4-FFF2-40B4-BE49-F238E27FC236}">
                <a16:creationId xmlns:a16="http://schemas.microsoft.com/office/drawing/2014/main" id="{61557EE6-8CF1-4007-8FDB-892BBD707794}"/>
              </a:ext>
            </a:extLst>
          </p:cNvPr>
          <p:cNvSpPr>
            <a:spLocks noGrp="1"/>
          </p:cNvSpPr>
          <p:nvPr>
            <p:ph sz="half" idx="12" hasCustomPrompt="1"/>
          </p:nvPr>
        </p:nvSpPr>
        <p:spPr>
          <a:xfrm>
            <a:off x="838200" y="228450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418EE9C9-54D5-4D68-8392-B8EB26D106A9}"/>
              </a:ext>
            </a:extLst>
          </p:cNvPr>
          <p:cNvSpPr>
            <a:spLocks noGrp="1"/>
          </p:cNvSpPr>
          <p:nvPr>
            <p:ph sz="half" idx="13" hasCustomPrompt="1"/>
          </p:nvPr>
        </p:nvSpPr>
        <p:spPr>
          <a:xfrm>
            <a:off x="6172200" y="228300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1BC8CB9A-92D4-4406-80E1-43A29D5D172B}"/>
              </a:ext>
            </a:extLst>
          </p:cNvPr>
          <p:cNvSpPr>
            <a:spLocks noGrp="1"/>
          </p:cNvSpPr>
          <p:nvPr>
            <p:ph sz="half" idx="14" hasCustomPrompt="1"/>
          </p:nvPr>
        </p:nvSpPr>
        <p:spPr>
          <a:xfrm>
            <a:off x="838200" y="3558253"/>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200658C2-2253-4D25-9343-2B08CD1237C6}"/>
              </a:ext>
            </a:extLst>
          </p:cNvPr>
          <p:cNvSpPr>
            <a:spLocks noGrp="1"/>
          </p:cNvSpPr>
          <p:nvPr>
            <p:ph sz="half" idx="15" hasCustomPrompt="1"/>
          </p:nvPr>
        </p:nvSpPr>
        <p:spPr>
          <a:xfrm>
            <a:off x="6172200" y="3558253"/>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3">
            <a:extLst>
              <a:ext uri="{FF2B5EF4-FFF2-40B4-BE49-F238E27FC236}">
                <a16:creationId xmlns:a16="http://schemas.microsoft.com/office/drawing/2014/main" id="{136DFB47-9895-4BB7-A747-1AC99C40F96C}"/>
              </a:ext>
            </a:extLst>
          </p:cNvPr>
          <p:cNvSpPr>
            <a:spLocks noGrp="1"/>
          </p:cNvSpPr>
          <p:nvPr>
            <p:ph sz="half" idx="16" hasCustomPrompt="1"/>
          </p:nvPr>
        </p:nvSpPr>
        <p:spPr>
          <a:xfrm>
            <a:off x="838200" y="4942554"/>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a:extLst>
              <a:ext uri="{FF2B5EF4-FFF2-40B4-BE49-F238E27FC236}">
                <a16:creationId xmlns:a16="http://schemas.microsoft.com/office/drawing/2014/main" id="{01BECF16-0E14-429A-86F0-E967B82BB3C7}"/>
              </a:ext>
            </a:extLst>
          </p:cNvPr>
          <p:cNvSpPr>
            <a:spLocks noGrp="1"/>
          </p:cNvSpPr>
          <p:nvPr>
            <p:ph sz="half" idx="17" hasCustomPrompt="1"/>
          </p:nvPr>
        </p:nvSpPr>
        <p:spPr>
          <a:xfrm>
            <a:off x="6172200" y="4942554"/>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838200" y="6356350"/>
            <a:ext cx="9414164" cy="365125"/>
          </a:xfrm>
        </p:spPr>
        <p:txBody>
          <a:bodyPr>
            <a:noAutofit/>
          </a:bodyPr>
          <a:lstStyle/>
          <a:p>
            <a:endParaRPr lang="en-US" dirty="0"/>
          </a:p>
        </p:txBody>
      </p:sp>
    </p:spTree>
    <p:extLst>
      <p:ext uri="{BB962C8B-B14F-4D97-AF65-F5344CB8AC3E}">
        <p14:creationId xmlns:p14="http://schemas.microsoft.com/office/powerpoint/2010/main" val="3745421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3">
            <a:extLst>
              <a:ext uri="{FF2B5EF4-FFF2-40B4-BE49-F238E27FC236}">
                <a16:creationId xmlns:a16="http://schemas.microsoft.com/office/drawing/2014/main" id="{61557EE6-8CF1-4007-8FDB-892BBD707794}"/>
              </a:ext>
            </a:extLst>
          </p:cNvPr>
          <p:cNvSpPr>
            <a:spLocks noGrp="1"/>
          </p:cNvSpPr>
          <p:nvPr>
            <p:ph sz="half" idx="12" hasCustomPrompt="1"/>
          </p:nvPr>
        </p:nvSpPr>
        <p:spPr>
          <a:xfrm>
            <a:off x="838200" y="228450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418EE9C9-54D5-4D68-8392-B8EB26D106A9}"/>
              </a:ext>
            </a:extLst>
          </p:cNvPr>
          <p:cNvSpPr>
            <a:spLocks noGrp="1"/>
          </p:cNvSpPr>
          <p:nvPr>
            <p:ph sz="half" idx="13" hasCustomPrompt="1"/>
          </p:nvPr>
        </p:nvSpPr>
        <p:spPr>
          <a:xfrm>
            <a:off x="6172200" y="228300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1BC8CB9A-92D4-4406-80E1-43A29D5D172B}"/>
              </a:ext>
            </a:extLst>
          </p:cNvPr>
          <p:cNvSpPr>
            <a:spLocks noGrp="1"/>
          </p:cNvSpPr>
          <p:nvPr>
            <p:ph sz="half" idx="14" hasCustomPrompt="1"/>
          </p:nvPr>
        </p:nvSpPr>
        <p:spPr>
          <a:xfrm>
            <a:off x="838200" y="3558253"/>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200658C2-2253-4D25-9343-2B08CD1237C6}"/>
              </a:ext>
            </a:extLst>
          </p:cNvPr>
          <p:cNvSpPr>
            <a:spLocks noGrp="1"/>
          </p:cNvSpPr>
          <p:nvPr>
            <p:ph sz="half" idx="15" hasCustomPrompt="1"/>
          </p:nvPr>
        </p:nvSpPr>
        <p:spPr>
          <a:xfrm>
            <a:off x="6172200" y="3558253"/>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3">
            <a:extLst>
              <a:ext uri="{FF2B5EF4-FFF2-40B4-BE49-F238E27FC236}">
                <a16:creationId xmlns:a16="http://schemas.microsoft.com/office/drawing/2014/main" id="{136DFB47-9895-4BB7-A747-1AC99C40F96C}"/>
              </a:ext>
            </a:extLst>
          </p:cNvPr>
          <p:cNvSpPr>
            <a:spLocks noGrp="1"/>
          </p:cNvSpPr>
          <p:nvPr>
            <p:ph sz="half" idx="16" hasCustomPrompt="1"/>
          </p:nvPr>
        </p:nvSpPr>
        <p:spPr>
          <a:xfrm>
            <a:off x="838200" y="4942554"/>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a:extLst>
              <a:ext uri="{FF2B5EF4-FFF2-40B4-BE49-F238E27FC236}">
                <a16:creationId xmlns:a16="http://schemas.microsoft.com/office/drawing/2014/main" id="{01BECF16-0E14-429A-86F0-E967B82BB3C7}"/>
              </a:ext>
            </a:extLst>
          </p:cNvPr>
          <p:cNvSpPr>
            <a:spLocks noGrp="1"/>
          </p:cNvSpPr>
          <p:nvPr>
            <p:ph sz="half" idx="17" hasCustomPrompt="1"/>
          </p:nvPr>
        </p:nvSpPr>
        <p:spPr>
          <a:xfrm>
            <a:off x="6172200" y="4942554"/>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5">
            <a:extLst>
              <a:ext uri="{FF2B5EF4-FFF2-40B4-BE49-F238E27FC236}">
                <a16:creationId xmlns:a16="http://schemas.microsoft.com/office/drawing/2014/main" id="{F92EC9F6-FCE0-49C5-BF5D-8A49D396D78B}"/>
              </a:ext>
            </a:extLst>
          </p:cNvPr>
          <p:cNvSpPr>
            <a:spLocks noGrp="1"/>
          </p:cNvSpPr>
          <p:nvPr>
            <p:ph type="body" sz="quarter" idx="18" hasCustomPrompt="1"/>
          </p:nvPr>
        </p:nvSpPr>
        <p:spPr>
          <a:xfrm>
            <a:off x="838200" y="6271576"/>
            <a:ext cx="10515600" cy="442595"/>
          </a:xfrm>
        </p:spPr>
        <p:txBody>
          <a:bodyPr>
            <a:noAutofit/>
          </a:bodyPr>
          <a:lstStyle>
            <a:lvl1pPr marL="0" indent="0" algn="l">
              <a:buNone/>
              <a:defRPr sz="1200">
                <a:solidFill>
                  <a:schemeClr val="tx1"/>
                </a:solidFill>
              </a:defRPr>
            </a:lvl1pPr>
          </a:lstStyle>
          <a:p>
            <a:pPr algn="l"/>
            <a:r>
              <a:rPr lang="en-US" dirty="0"/>
              <a:t>This OpenStax ancillary resource is © Rice University under a CC BY 4.0 International license; it may be reproduced or modified but must be attributed to OpenStax, Rice University and any changes must be noted.</a:t>
            </a:r>
          </a:p>
        </p:txBody>
      </p:sp>
    </p:spTree>
    <p:extLst>
      <p:ext uri="{BB962C8B-B14F-4D97-AF65-F5344CB8AC3E}">
        <p14:creationId xmlns:p14="http://schemas.microsoft.com/office/powerpoint/2010/main" val="3194871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3">
            <a:extLst>
              <a:ext uri="{FF2B5EF4-FFF2-40B4-BE49-F238E27FC236}">
                <a16:creationId xmlns:a16="http://schemas.microsoft.com/office/drawing/2014/main" id="{61557EE6-8CF1-4007-8FDB-892BBD707794}"/>
              </a:ext>
            </a:extLst>
          </p:cNvPr>
          <p:cNvSpPr>
            <a:spLocks noGrp="1"/>
          </p:cNvSpPr>
          <p:nvPr>
            <p:ph sz="half" idx="12" hasCustomPrompt="1"/>
          </p:nvPr>
        </p:nvSpPr>
        <p:spPr>
          <a:xfrm>
            <a:off x="838200" y="1602337"/>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418EE9C9-54D5-4D68-8392-B8EB26D106A9}"/>
              </a:ext>
            </a:extLst>
          </p:cNvPr>
          <p:cNvSpPr>
            <a:spLocks noGrp="1"/>
          </p:cNvSpPr>
          <p:nvPr>
            <p:ph sz="half" idx="13" hasCustomPrompt="1"/>
          </p:nvPr>
        </p:nvSpPr>
        <p:spPr>
          <a:xfrm>
            <a:off x="6172200" y="1600837"/>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1BC8CB9A-92D4-4406-80E1-43A29D5D172B}"/>
              </a:ext>
            </a:extLst>
          </p:cNvPr>
          <p:cNvSpPr>
            <a:spLocks noGrp="1"/>
          </p:cNvSpPr>
          <p:nvPr>
            <p:ph sz="half" idx="14" hasCustomPrompt="1"/>
          </p:nvPr>
        </p:nvSpPr>
        <p:spPr>
          <a:xfrm>
            <a:off x="838200" y="2179395"/>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200658C2-2253-4D25-9343-2B08CD1237C6}"/>
              </a:ext>
            </a:extLst>
          </p:cNvPr>
          <p:cNvSpPr>
            <a:spLocks noGrp="1"/>
          </p:cNvSpPr>
          <p:nvPr>
            <p:ph sz="half" idx="15" hasCustomPrompt="1"/>
          </p:nvPr>
        </p:nvSpPr>
        <p:spPr>
          <a:xfrm>
            <a:off x="6172200" y="2179395"/>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3">
            <a:extLst>
              <a:ext uri="{FF2B5EF4-FFF2-40B4-BE49-F238E27FC236}">
                <a16:creationId xmlns:a16="http://schemas.microsoft.com/office/drawing/2014/main" id="{136DFB47-9895-4BB7-A747-1AC99C40F96C}"/>
              </a:ext>
            </a:extLst>
          </p:cNvPr>
          <p:cNvSpPr>
            <a:spLocks noGrp="1"/>
          </p:cNvSpPr>
          <p:nvPr>
            <p:ph sz="half" idx="16" hasCustomPrompt="1"/>
          </p:nvPr>
        </p:nvSpPr>
        <p:spPr>
          <a:xfrm>
            <a:off x="838200" y="2707356"/>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a:extLst>
              <a:ext uri="{FF2B5EF4-FFF2-40B4-BE49-F238E27FC236}">
                <a16:creationId xmlns:a16="http://schemas.microsoft.com/office/drawing/2014/main" id="{01BECF16-0E14-429A-86F0-E967B82BB3C7}"/>
              </a:ext>
            </a:extLst>
          </p:cNvPr>
          <p:cNvSpPr>
            <a:spLocks noGrp="1"/>
          </p:cNvSpPr>
          <p:nvPr>
            <p:ph sz="half" idx="17" hasCustomPrompt="1"/>
          </p:nvPr>
        </p:nvSpPr>
        <p:spPr>
          <a:xfrm>
            <a:off x="6172200" y="2707356"/>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3">
            <a:extLst>
              <a:ext uri="{FF2B5EF4-FFF2-40B4-BE49-F238E27FC236}">
                <a16:creationId xmlns:a16="http://schemas.microsoft.com/office/drawing/2014/main" id="{54AFDC58-D6C9-463F-9FDD-B55165B38F15}"/>
              </a:ext>
            </a:extLst>
          </p:cNvPr>
          <p:cNvSpPr>
            <a:spLocks noGrp="1"/>
          </p:cNvSpPr>
          <p:nvPr>
            <p:ph sz="half" idx="18" hasCustomPrompt="1"/>
          </p:nvPr>
        </p:nvSpPr>
        <p:spPr>
          <a:xfrm>
            <a:off x="838200" y="3328348"/>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3">
            <a:extLst>
              <a:ext uri="{FF2B5EF4-FFF2-40B4-BE49-F238E27FC236}">
                <a16:creationId xmlns:a16="http://schemas.microsoft.com/office/drawing/2014/main" id="{CE0B2FCF-79FA-4B8E-B79C-49255369F8A1}"/>
              </a:ext>
            </a:extLst>
          </p:cNvPr>
          <p:cNvSpPr>
            <a:spLocks noGrp="1"/>
          </p:cNvSpPr>
          <p:nvPr>
            <p:ph sz="half" idx="19" hasCustomPrompt="1"/>
          </p:nvPr>
        </p:nvSpPr>
        <p:spPr>
          <a:xfrm>
            <a:off x="6172200" y="3328348"/>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3">
            <a:extLst>
              <a:ext uri="{FF2B5EF4-FFF2-40B4-BE49-F238E27FC236}">
                <a16:creationId xmlns:a16="http://schemas.microsoft.com/office/drawing/2014/main" id="{9244364F-608F-4419-8B09-10C32B4BB65F}"/>
              </a:ext>
            </a:extLst>
          </p:cNvPr>
          <p:cNvSpPr>
            <a:spLocks noGrp="1"/>
          </p:cNvSpPr>
          <p:nvPr>
            <p:ph sz="half" idx="20" hasCustomPrompt="1"/>
          </p:nvPr>
        </p:nvSpPr>
        <p:spPr>
          <a:xfrm>
            <a:off x="838200" y="3922680"/>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3">
            <a:extLst>
              <a:ext uri="{FF2B5EF4-FFF2-40B4-BE49-F238E27FC236}">
                <a16:creationId xmlns:a16="http://schemas.microsoft.com/office/drawing/2014/main" id="{3DFD55A7-A894-4BD5-83E5-8AE5847BA1E0}"/>
              </a:ext>
            </a:extLst>
          </p:cNvPr>
          <p:cNvSpPr>
            <a:spLocks noGrp="1"/>
          </p:cNvSpPr>
          <p:nvPr>
            <p:ph sz="half" idx="21" hasCustomPrompt="1"/>
          </p:nvPr>
        </p:nvSpPr>
        <p:spPr>
          <a:xfrm>
            <a:off x="6172200" y="3922680"/>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3">
            <a:extLst>
              <a:ext uri="{FF2B5EF4-FFF2-40B4-BE49-F238E27FC236}">
                <a16:creationId xmlns:a16="http://schemas.microsoft.com/office/drawing/2014/main" id="{0CE35DE5-8AEB-4D55-B888-CCC248800954}"/>
              </a:ext>
            </a:extLst>
          </p:cNvPr>
          <p:cNvSpPr>
            <a:spLocks noGrp="1"/>
          </p:cNvSpPr>
          <p:nvPr>
            <p:ph sz="half" idx="22" hasCustomPrompt="1"/>
          </p:nvPr>
        </p:nvSpPr>
        <p:spPr>
          <a:xfrm>
            <a:off x="838200" y="4476589"/>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3">
            <a:extLst>
              <a:ext uri="{FF2B5EF4-FFF2-40B4-BE49-F238E27FC236}">
                <a16:creationId xmlns:a16="http://schemas.microsoft.com/office/drawing/2014/main" id="{4F0ED8C7-D189-4847-B5A3-D9B38F97C5E4}"/>
              </a:ext>
            </a:extLst>
          </p:cNvPr>
          <p:cNvSpPr>
            <a:spLocks noGrp="1"/>
          </p:cNvSpPr>
          <p:nvPr>
            <p:ph sz="half" idx="23" hasCustomPrompt="1"/>
          </p:nvPr>
        </p:nvSpPr>
        <p:spPr>
          <a:xfrm>
            <a:off x="6172200" y="4476589"/>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3">
            <a:extLst>
              <a:ext uri="{FF2B5EF4-FFF2-40B4-BE49-F238E27FC236}">
                <a16:creationId xmlns:a16="http://schemas.microsoft.com/office/drawing/2014/main" id="{2C2BEFE3-216A-4FB6-A820-65D36DB93BAA}"/>
              </a:ext>
            </a:extLst>
          </p:cNvPr>
          <p:cNvSpPr>
            <a:spLocks noGrp="1"/>
          </p:cNvSpPr>
          <p:nvPr>
            <p:ph sz="half" idx="24" hasCustomPrompt="1"/>
          </p:nvPr>
        </p:nvSpPr>
        <p:spPr>
          <a:xfrm>
            <a:off x="838200" y="4956635"/>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3">
            <a:extLst>
              <a:ext uri="{FF2B5EF4-FFF2-40B4-BE49-F238E27FC236}">
                <a16:creationId xmlns:a16="http://schemas.microsoft.com/office/drawing/2014/main" id="{B7D14B78-1676-41BF-8439-E5AE177E9D74}"/>
              </a:ext>
            </a:extLst>
          </p:cNvPr>
          <p:cNvSpPr>
            <a:spLocks noGrp="1"/>
          </p:cNvSpPr>
          <p:nvPr>
            <p:ph sz="half" idx="25" hasCustomPrompt="1"/>
          </p:nvPr>
        </p:nvSpPr>
        <p:spPr>
          <a:xfrm>
            <a:off x="6172200" y="4956635"/>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Content Placeholder 3">
            <a:extLst>
              <a:ext uri="{FF2B5EF4-FFF2-40B4-BE49-F238E27FC236}">
                <a16:creationId xmlns:a16="http://schemas.microsoft.com/office/drawing/2014/main" id="{E035D0A6-283D-4ECE-9106-6FF7D4C7CD4F}"/>
              </a:ext>
            </a:extLst>
          </p:cNvPr>
          <p:cNvSpPr>
            <a:spLocks noGrp="1"/>
          </p:cNvSpPr>
          <p:nvPr>
            <p:ph sz="half" idx="26" hasCustomPrompt="1"/>
          </p:nvPr>
        </p:nvSpPr>
        <p:spPr>
          <a:xfrm>
            <a:off x="838200" y="5436495"/>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Content Placeholder 3">
            <a:extLst>
              <a:ext uri="{FF2B5EF4-FFF2-40B4-BE49-F238E27FC236}">
                <a16:creationId xmlns:a16="http://schemas.microsoft.com/office/drawing/2014/main" id="{E2BC6F6D-BCE6-4E74-A7EA-F420B251174C}"/>
              </a:ext>
            </a:extLst>
          </p:cNvPr>
          <p:cNvSpPr>
            <a:spLocks noGrp="1"/>
          </p:cNvSpPr>
          <p:nvPr>
            <p:ph sz="half" idx="27" hasCustomPrompt="1"/>
          </p:nvPr>
        </p:nvSpPr>
        <p:spPr>
          <a:xfrm>
            <a:off x="6172200" y="5436495"/>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Content Placeholder 3">
            <a:extLst>
              <a:ext uri="{FF2B5EF4-FFF2-40B4-BE49-F238E27FC236}">
                <a16:creationId xmlns:a16="http://schemas.microsoft.com/office/drawing/2014/main" id="{60CD288B-516E-4F2E-BD50-058FEB5DEC64}"/>
              </a:ext>
            </a:extLst>
          </p:cNvPr>
          <p:cNvSpPr>
            <a:spLocks noGrp="1"/>
          </p:cNvSpPr>
          <p:nvPr>
            <p:ph sz="half" idx="28" hasCustomPrompt="1"/>
          </p:nvPr>
        </p:nvSpPr>
        <p:spPr>
          <a:xfrm>
            <a:off x="838200" y="5876151"/>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Content Placeholder 3">
            <a:extLst>
              <a:ext uri="{FF2B5EF4-FFF2-40B4-BE49-F238E27FC236}">
                <a16:creationId xmlns:a16="http://schemas.microsoft.com/office/drawing/2014/main" id="{C05DF7E0-9648-43C8-8D03-DD672CB3C8C5}"/>
              </a:ext>
            </a:extLst>
          </p:cNvPr>
          <p:cNvSpPr>
            <a:spLocks noGrp="1"/>
          </p:cNvSpPr>
          <p:nvPr>
            <p:ph sz="half" idx="29" hasCustomPrompt="1"/>
          </p:nvPr>
        </p:nvSpPr>
        <p:spPr>
          <a:xfrm>
            <a:off x="6172200" y="5876151"/>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838200" y="6356350"/>
            <a:ext cx="9414164" cy="365125"/>
          </a:xfrm>
        </p:spPr>
        <p:txBody>
          <a:bodyPr>
            <a:noAutofit/>
          </a:bodyPr>
          <a:lstStyle/>
          <a:p>
            <a:endParaRPr lang="en-US" dirty="0"/>
          </a:p>
        </p:txBody>
      </p:sp>
    </p:spTree>
    <p:extLst>
      <p:ext uri="{BB962C8B-B14F-4D97-AF65-F5344CB8AC3E}">
        <p14:creationId xmlns:p14="http://schemas.microsoft.com/office/powerpoint/2010/main" val="1593517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rmAutofit/>
          </a:bodyPr>
          <a:lstStyle>
            <a:lvl1pPr>
              <a:defRPr sz="2800" b="1" baseline="0"/>
            </a:lvl1pPr>
          </a:lstStyle>
          <a:p>
            <a:r>
              <a:rPr lang="en-US" dirty="0"/>
              <a:t>Title</a:t>
            </a:r>
          </a:p>
        </p:txBody>
      </p:sp>
      <p:sp>
        <p:nvSpPr>
          <p:cNvPr id="7" name="Content Placeholder 6"/>
          <p:cNvSpPr>
            <a:spLocks noGrp="1"/>
          </p:cNvSpPr>
          <p:nvPr>
            <p:ph sz="quarter" idx="12" hasCustomPrompt="1"/>
          </p:nvPr>
        </p:nvSpPr>
        <p:spPr>
          <a:xfrm>
            <a:off x="838200" y="1011383"/>
            <a:ext cx="10515600" cy="3255818"/>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6"/>
          <p:cNvSpPr>
            <a:spLocks noGrp="1"/>
          </p:cNvSpPr>
          <p:nvPr>
            <p:ph sz="quarter" idx="13" hasCustomPrompt="1"/>
          </p:nvPr>
        </p:nvSpPr>
        <p:spPr>
          <a:xfrm>
            <a:off x="838200" y="4378037"/>
            <a:ext cx="10515600" cy="1627909"/>
          </a:xfrm>
        </p:spPr>
        <p:txBody>
          <a:bodyPr>
            <a:noAutofit/>
          </a:bodyPr>
          <a:lstStyle>
            <a:lvl1pPr marL="0" indent="0">
              <a:buNone/>
              <a:defRPr sz="1600"/>
            </a:lvl1pPr>
          </a:lstStyle>
          <a:p>
            <a:pPr lvl="0"/>
            <a:r>
              <a:rPr lang="en-US" dirty="0"/>
              <a:t>Caption</a:t>
            </a:r>
          </a:p>
        </p:txBody>
      </p:sp>
      <p:sp>
        <p:nvSpPr>
          <p:cNvPr id="6" name="Text Placeholder 5">
            <a:extLst>
              <a:ext uri="{FF2B5EF4-FFF2-40B4-BE49-F238E27FC236}">
                <a16:creationId xmlns:a16="http://schemas.microsoft.com/office/drawing/2014/main" id="{6E14F94F-1E52-2B42-BC75-C0C106E8BEC0}"/>
              </a:ext>
            </a:extLst>
          </p:cNvPr>
          <p:cNvSpPr>
            <a:spLocks noGrp="1"/>
          </p:cNvSpPr>
          <p:nvPr>
            <p:ph type="body" sz="quarter" idx="14" hasCustomPrompt="1"/>
          </p:nvPr>
        </p:nvSpPr>
        <p:spPr>
          <a:xfrm>
            <a:off x="838200" y="6271576"/>
            <a:ext cx="10515600" cy="442595"/>
          </a:xfrm>
        </p:spPr>
        <p:txBody>
          <a:bodyPr>
            <a:noAutofit/>
          </a:bodyPr>
          <a:lstStyle>
            <a:lvl1pPr marL="0" indent="0" algn="l">
              <a:buNone/>
              <a:defRPr sz="1200">
                <a:solidFill>
                  <a:schemeClr val="tx1"/>
                </a:solidFill>
              </a:defRPr>
            </a:lvl1pPr>
          </a:lstStyle>
          <a:p>
            <a:pPr algn="l"/>
            <a:r>
              <a:rPr lang="en-US" dirty="0"/>
              <a:t>This OpenStax ancillary resource is © Rice University under a CC BY 4.0 International license; it may be reproduced or modified but must be attributed to OpenStax, Rice University and any changes must be noted.</a:t>
            </a:r>
          </a:p>
        </p:txBody>
      </p:sp>
    </p:spTree>
    <p:extLst>
      <p:ext uri="{BB962C8B-B14F-4D97-AF65-F5344CB8AC3E}">
        <p14:creationId xmlns:p14="http://schemas.microsoft.com/office/powerpoint/2010/main" val="1686173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4"/>
            <a:ext cx="8961120" cy="457200"/>
          </a:xfrm>
        </p:spPr>
        <p:txBody>
          <a:bodyPr>
            <a:noAutofit/>
          </a:bodyPr>
          <a:lstStyle>
            <a:lvl1pPr>
              <a:defRPr b="1"/>
            </a:lvl1pPr>
          </a:lstStyle>
          <a:p>
            <a:r>
              <a:rPr lang="en-US" dirty="0"/>
              <a:t>Title (optional)</a:t>
            </a:r>
          </a:p>
        </p:txBody>
      </p:sp>
      <p:sp>
        <p:nvSpPr>
          <p:cNvPr id="3" name="Footer Placeholder 2"/>
          <p:cNvSpPr>
            <a:spLocks noGrp="1"/>
          </p:cNvSpPr>
          <p:nvPr>
            <p:ph type="ftr" sz="quarter" idx="10"/>
          </p:nvPr>
        </p:nvSpPr>
        <p:spPr/>
        <p:txBody>
          <a:bodyPr>
            <a:noAutofit/>
          </a:bodyPr>
          <a:lstStyle/>
          <a:p>
            <a:endParaRPr lang="en-US" dirty="0"/>
          </a:p>
        </p:txBody>
      </p:sp>
      <p:sp>
        <p:nvSpPr>
          <p:cNvPr id="5" name="Content Placeholder 4"/>
          <p:cNvSpPr>
            <a:spLocks noGrp="1"/>
          </p:cNvSpPr>
          <p:nvPr>
            <p:ph sz="quarter" idx="11" hasCustomPrompt="1"/>
          </p:nvPr>
        </p:nvSpPr>
        <p:spPr>
          <a:xfrm>
            <a:off x="838200" y="1010661"/>
            <a:ext cx="10515600" cy="5155580"/>
          </a:xfrm>
        </p:spPr>
        <p:txBody>
          <a:bodyPr>
            <a:noAutofit/>
          </a:body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82568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434975"/>
          </a:xfrm>
          <a:prstGeom prst="rect">
            <a:avLst/>
          </a:prstGeom>
        </p:spPr>
        <p:txBody>
          <a:bodyPr vert="horz" lIns="91440" tIns="45720" rIns="91440" bIns="45720" rtlCol="0" anchor="ctr">
            <a:normAutofit/>
          </a:bodyPr>
          <a:lstStyle/>
          <a:p>
            <a:r>
              <a:rPr lang="en-US" dirty="0"/>
              <a:t>Title (optional)</a:t>
            </a:r>
          </a:p>
        </p:txBody>
      </p:sp>
      <p:sp>
        <p:nvSpPr>
          <p:cNvPr id="3" name="Text Placeholder 2"/>
          <p:cNvSpPr>
            <a:spLocks noGrp="1"/>
          </p:cNvSpPr>
          <p:nvPr>
            <p:ph type="body" idx="1"/>
          </p:nvPr>
        </p:nvSpPr>
        <p:spPr>
          <a:xfrm>
            <a:off x="838200" y="990601"/>
            <a:ext cx="10515600" cy="521913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838200" y="6356350"/>
            <a:ext cx="1051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4" name="Slide Number Placeholder 3">
            <a:extLst>
              <a:ext uri="{FF2B5EF4-FFF2-40B4-BE49-F238E27FC236}">
                <a16:creationId xmlns:a16="http://schemas.microsoft.com/office/drawing/2014/main" id="{95599AE0-B13C-E741-A969-DCDFA4F7E3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8677BF-C91A-CA46-9BF6-A28F3D13AFBD}" type="slidenum">
              <a:rPr lang="en-US" smtClean="0"/>
              <a:t>‹#›</a:t>
            </a:fld>
            <a:endParaRPr lang="en-US" dirty="0"/>
          </a:p>
        </p:txBody>
      </p:sp>
    </p:spTree>
    <p:extLst>
      <p:ext uri="{BB962C8B-B14F-4D97-AF65-F5344CB8AC3E}">
        <p14:creationId xmlns:p14="http://schemas.microsoft.com/office/powerpoint/2010/main" val="1516162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63" r:id="rId4"/>
    <p:sldLayoutId id="2147483664" r:id="rId5"/>
    <p:sldLayoutId id="2147483666" r:id="rId6"/>
    <p:sldLayoutId id="2147483665" r:id="rId7"/>
    <p:sldLayoutId id="2147483660" r:id="rId8"/>
    <p:sldLayoutId id="2147483661" r:id="rId9"/>
    <p:sldLayoutId id="2147483662" r:id="rId10"/>
    <p:sldLayoutId id="2147483667" r:id="rId11"/>
  </p:sldLayoutIdLst>
  <p:txStyles>
    <p:titleStyle>
      <a:lvl1pPr algn="l" defTabSz="914400" rtl="0" eaLnBrk="1" latinLnBrk="0" hangingPunct="1">
        <a:lnSpc>
          <a:spcPct val="90000"/>
        </a:lnSpc>
        <a:spcBef>
          <a:spcPct val="0"/>
        </a:spcBef>
        <a:buNone/>
        <a:defRPr sz="2800" b="1" kern="1200">
          <a:solidFill>
            <a:schemeClr val="accent6">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accent3"/>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accent5"/>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rgbClr val="BA4C2D"/>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accent3"/>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a:extLst>
              <a:ext uri="{FF2B5EF4-FFF2-40B4-BE49-F238E27FC236}">
                <a16:creationId xmlns:a16="http://schemas.microsoft.com/office/drawing/2014/main" id="{96D634E8-4422-6744-BAAE-52C9030B199D}"/>
              </a:ext>
            </a:extLst>
          </p:cNvPr>
          <p:cNvSpPr>
            <a:spLocks noGrp="1"/>
          </p:cNvSpPr>
          <p:nvPr>
            <p:ph type="ctrTitle"/>
          </p:nvPr>
        </p:nvSpPr>
        <p:spPr/>
        <p:txBody>
          <a:bodyPr>
            <a:normAutofit/>
          </a:bodyPr>
          <a:lstStyle/>
          <a:p>
            <a:r>
              <a:rPr lang="en-US" sz="4800" noProof="0" dirty="0"/>
              <a:t>Contemporary Mathematics</a:t>
            </a:r>
          </a:p>
        </p:txBody>
      </p:sp>
      <p:sp>
        <p:nvSpPr>
          <p:cNvPr id="24" name="Text Placeholder 2">
            <a:extLst>
              <a:ext uri="{FF2B5EF4-FFF2-40B4-BE49-F238E27FC236}">
                <a16:creationId xmlns:a16="http://schemas.microsoft.com/office/drawing/2014/main" id="{0F1E18ED-FDAD-4C46-A2CD-D2ED77832A05}"/>
              </a:ext>
            </a:extLst>
          </p:cNvPr>
          <p:cNvSpPr>
            <a:spLocks noGrp="1"/>
          </p:cNvSpPr>
          <p:nvPr>
            <p:ph type="body" sz="quarter" idx="14"/>
          </p:nvPr>
        </p:nvSpPr>
        <p:spPr/>
        <p:txBody>
          <a:bodyPr>
            <a:normAutofit lnSpcReduction="10000"/>
          </a:bodyPr>
          <a:lstStyle/>
          <a:p>
            <a:r>
              <a:rPr lang="en-US" dirty="0"/>
              <a:t>Chapter 6 MONEY MANAGEMENT</a:t>
            </a:r>
          </a:p>
        </p:txBody>
      </p:sp>
      <p:pic>
        <p:nvPicPr>
          <p:cNvPr id="2" name="Picture 1">
            <a:extLst>
              <a:ext uri="{FF2B5EF4-FFF2-40B4-BE49-F238E27FC236}">
                <a16:creationId xmlns:a16="http://schemas.microsoft.com/office/drawing/2014/main" id="{51E5727E-5638-7C58-E1E1-9FD472CF3551}"/>
              </a:ext>
            </a:extLst>
          </p:cNvPr>
          <p:cNvPicPr>
            <a:picLocks noChangeAspect="1"/>
          </p:cNvPicPr>
          <p:nvPr/>
        </p:nvPicPr>
        <p:blipFill>
          <a:blip r:embed="rId2"/>
          <a:stretch>
            <a:fillRect/>
          </a:stretch>
        </p:blipFill>
        <p:spPr>
          <a:xfrm>
            <a:off x="4862599" y="2757120"/>
            <a:ext cx="2466802" cy="3192332"/>
          </a:xfrm>
          <a:prstGeom prst="rect">
            <a:avLst/>
          </a:prstGeom>
          <a:effectLst>
            <a:outerShdw blurRad="362356" dist="150926" dir="1740000" sx="105794" sy="105794" algn="ctr" rotWithShape="0">
              <a:srgbClr val="000000">
                <a:alpha val="51241"/>
              </a:srgbClr>
            </a:outerShdw>
          </a:effectLst>
        </p:spPr>
      </p:pic>
    </p:spTree>
    <p:extLst>
      <p:ext uri="{BB962C8B-B14F-4D97-AF65-F5344CB8AC3E}">
        <p14:creationId xmlns:p14="http://schemas.microsoft.com/office/powerpoint/2010/main" val="2119115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dirty="0"/>
              <a:t>6.9 Loan Types</a:t>
            </a:r>
            <a:endParaRPr lang="en-US" noProof="0" dirty="0"/>
          </a:p>
        </p:txBody>
      </p:sp>
      <p:sp>
        <p:nvSpPr>
          <p:cNvPr id="3" name="Content Placeholder 2">
            <a:extLst>
              <a:ext uri="{FF2B5EF4-FFF2-40B4-BE49-F238E27FC236}">
                <a16:creationId xmlns:a16="http://schemas.microsoft.com/office/drawing/2014/main" id="{8CF8879A-5FF7-1847-8F30-F924AE4EDF31}"/>
              </a:ext>
            </a:extLst>
          </p:cNvPr>
          <p:cNvSpPr>
            <a:spLocks noGrp="1"/>
          </p:cNvSpPr>
          <p:nvPr>
            <p:ph sz="quarter" idx="11"/>
          </p:nvPr>
        </p:nvSpPr>
        <p:spPr>
          <a:xfrm>
            <a:off x="838200" y="1010661"/>
            <a:ext cx="10467109" cy="5482216"/>
          </a:xfrm>
        </p:spPr>
        <p:txBody>
          <a:bodyPr/>
          <a:lstStyle/>
          <a:p>
            <a:r>
              <a:rPr lang="en-US" dirty="0"/>
              <a:t>Federal</a:t>
            </a:r>
            <a:r>
              <a:rPr lang="en-US" b="1" dirty="0"/>
              <a:t> subsidized loans</a:t>
            </a:r>
            <a:r>
              <a:rPr lang="en-US" dirty="0"/>
              <a:t> are backed by the U.S. Department of Education, and the government pays the interest while the student is enrolled in school at least half-time.</a:t>
            </a:r>
          </a:p>
          <a:p>
            <a:r>
              <a:rPr lang="en-US" dirty="0"/>
              <a:t>Federal </a:t>
            </a:r>
            <a:r>
              <a:rPr lang="en-US" b="1" dirty="0"/>
              <a:t>unsubsidized loans</a:t>
            </a:r>
            <a:r>
              <a:rPr lang="en-US" dirty="0"/>
              <a:t> are available for undergraduate and graduate students who cannot demonstrate financial need. Interest begins accruing as soon as the money is disbursed.</a:t>
            </a:r>
          </a:p>
          <a:p>
            <a:r>
              <a:rPr lang="en-US" b="1" dirty="0"/>
              <a:t>Parent Loans for Undergraduate Students (PLUS)</a:t>
            </a:r>
            <a:r>
              <a:rPr lang="en-US" dirty="0"/>
              <a:t> are federal loans made directly to parents. They are available even if you are not deemed financially needy.</a:t>
            </a:r>
          </a:p>
          <a:p>
            <a:r>
              <a:rPr lang="en-US" b="1" dirty="0"/>
              <a:t>Private student loans</a:t>
            </a:r>
            <a:r>
              <a:rPr lang="en-US" dirty="0"/>
              <a:t> are backed by a bank or credit institution and require a credit check, and interest rates are variable.</a:t>
            </a:r>
          </a:p>
        </p:txBody>
      </p:sp>
    </p:spTree>
    <p:extLst>
      <p:ext uri="{BB962C8B-B14F-4D97-AF65-F5344CB8AC3E}">
        <p14:creationId xmlns:p14="http://schemas.microsoft.com/office/powerpoint/2010/main" val="1175363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a:xfrm>
            <a:off x="838200" y="429491"/>
            <a:ext cx="8961120" cy="457200"/>
          </a:xfrm>
        </p:spPr>
        <p:txBody>
          <a:bodyPr>
            <a:noAutofit/>
          </a:bodyPr>
          <a:lstStyle/>
          <a:p>
            <a:r>
              <a:rPr lang="en-US" dirty="0"/>
              <a:t>6.9 Loan Limits as of 2022</a:t>
            </a:r>
            <a:endParaRPr lang="en-US" noProof="0" dirty="0"/>
          </a:p>
        </p:txBody>
      </p:sp>
      <p:graphicFrame>
        <p:nvGraphicFramePr>
          <p:cNvPr id="6" name="Table 2">
            <a:extLst>
              <a:ext uri="{FF2B5EF4-FFF2-40B4-BE49-F238E27FC236}">
                <a16:creationId xmlns:a16="http://schemas.microsoft.com/office/drawing/2014/main" id="{49AAE2B1-8AE9-4792-B3F9-F4FBDC74BE3A}"/>
              </a:ext>
            </a:extLst>
          </p:cNvPr>
          <p:cNvGraphicFramePr>
            <a:graphicFrameLocks noGrp="1"/>
          </p:cNvGraphicFramePr>
          <p:nvPr>
            <p:ph sz="quarter" idx="11"/>
            <p:extLst>
              <p:ext uri="{D42A27DB-BD31-4B8C-83A1-F6EECF244321}">
                <p14:modId xmlns:p14="http://schemas.microsoft.com/office/powerpoint/2010/main" val="1497817780"/>
              </p:ext>
            </p:extLst>
          </p:nvPr>
        </p:nvGraphicFramePr>
        <p:xfrm>
          <a:off x="838200" y="1508759"/>
          <a:ext cx="10515600" cy="4462550"/>
        </p:xfrm>
        <a:graphic>
          <a:graphicData uri="http://schemas.openxmlformats.org/drawingml/2006/table">
            <a:tbl>
              <a:tblPr firstRow="1" firstCol="1" bandRow="1">
                <a:tableStyleId>{5C22544A-7EE6-4342-B048-85BDC9FD1C3A}</a:tableStyleId>
              </a:tblPr>
              <a:tblGrid>
                <a:gridCol w="3334626">
                  <a:extLst>
                    <a:ext uri="{9D8B030D-6E8A-4147-A177-3AD203B41FA5}">
                      <a16:colId xmlns:a16="http://schemas.microsoft.com/office/drawing/2014/main" val="3933378242"/>
                    </a:ext>
                  </a:extLst>
                </a:gridCol>
                <a:gridCol w="3675399">
                  <a:extLst>
                    <a:ext uri="{9D8B030D-6E8A-4147-A177-3AD203B41FA5}">
                      <a16:colId xmlns:a16="http://schemas.microsoft.com/office/drawing/2014/main" val="2495990186"/>
                    </a:ext>
                  </a:extLst>
                </a:gridCol>
                <a:gridCol w="3505575">
                  <a:extLst>
                    <a:ext uri="{9D8B030D-6E8A-4147-A177-3AD203B41FA5}">
                      <a16:colId xmlns:a16="http://schemas.microsoft.com/office/drawing/2014/main" val="2036777270"/>
                    </a:ext>
                  </a:extLst>
                </a:gridCol>
              </a:tblGrid>
              <a:tr h="637507">
                <a:tc>
                  <a:txBody>
                    <a:bodyPr/>
                    <a:lstStyle/>
                    <a:p>
                      <a:pPr marL="0" marR="0" algn="ctr">
                        <a:lnSpc>
                          <a:spcPct val="100000"/>
                        </a:lnSpc>
                        <a:spcBef>
                          <a:spcPts val="0"/>
                        </a:spcBef>
                        <a:spcAft>
                          <a:spcPts val="0"/>
                        </a:spcAft>
                      </a:pPr>
                      <a:r>
                        <a:rPr lang="en-US" sz="1800" dirty="0">
                          <a:effectLst/>
                        </a:rPr>
                        <a:t>Year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548235"/>
                    </a:solidFill>
                  </a:tcPr>
                </a:tc>
                <a:tc>
                  <a:txBody>
                    <a:bodyPr/>
                    <a:lstStyle/>
                    <a:p>
                      <a:pPr marL="0" marR="0" algn="ctr">
                        <a:lnSpc>
                          <a:spcPct val="100000"/>
                        </a:lnSpc>
                        <a:spcBef>
                          <a:spcPts val="0"/>
                        </a:spcBef>
                        <a:spcAft>
                          <a:spcPts val="0"/>
                        </a:spcAft>
                      </a:pPr>
                      <a:r>
                        <a:rPr lang="en-US" sz="1800" dirty="0">
                          <a:effectLst/>
                        </a:rPr>
                        <a:t>Dependent Students</a:t>
                      </a:r>
                    </a:p>
                    <a:p>
                      <a:pPr marL="0" marR="0" algn="ctr">
                        <a:lnSpc>
                          <a:spcPct val="100000"/>
                        </a:lnSpc>
                        <a:spcBef>
                          <a:spcPts val="0"/>
                        </a:spcBef>
                        <a:spcAft>
                          <a:spcPts val="0"/>
                        </a:spcAft>
                      </a:pPr>
                      <a:r>
                        <a:rPr lang="en-US" sz="1800" dirty="0">
                          <a:effectLst/>
                        </a:rPr>
                        <a:t>Maximum amounts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548235"/>
                    </a:solidFill>
                  </a:tcPr>
                </a:tc>
                <a:tc>
                  <a:txBody>
                    <a:bodyPr/>
                    <a:lstStyle/>
                    <a:p>
                      <a:pPr marL="0" marR="0" algn="ctr">
                        <a:lnSpc>
                          <a:spcPct val="100000"/>
                        </a:lnSpc>
                        <a:spcBef>
                          <a:spcPts val="0"/>
                        </a:spcBef>
                        <a:spcAft>
                          <a:spcPts val="0"/>
                        </a:spcAft>
                      </a:pPr>
                      <a:r>
                        <a:rPr lang="en-US" sz="1800" dirty="0">
                          <a:effectLst/>
                        </a:rPr>
                        <a:t>Independent students</a:t>
                      </a:r>
                    </a:p>
                    <a:p>
                      <a:pPr marL="0" marR="0" algn="ctr">
                        <a:lnSpc>
                          <a:spcPct val="100000"/>
                        </a:lnSpc>
                        <a:spcBef>
                          <a:spcPts val="0"/>
                        </a:spcBef>
                        <a:spcAft>
                          <a:spcPts val="0"/>
                        </a:spcAft>
                      </a:pPr>
                      <a:r>
                        <a:rPr lang="en-US" sz="1800" dirty="0">
                          <a:effectLst/>
                        </a:rPr>
                        <a:t>Maximum amounts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548235"/>
                    </a:solidFill>
                  </a:tcPr>
                </a:tc>
                <a:extLst>
                  <a:ext uri="{0D108BD9-81ED-4DB2-BD59-A6C34878D82A}">
                    <a16:rowId xmlns:a16="http://schemas.microsoft.com/office/drawing/2014/main" val="997623788"/>
                  </a:ext>
                </a:extLst>
              </a:tr>
              <a:tr h="637507">
                <a:tc>
                  <a:txBody>
                    <a:bodyPr/>
                    <a:lstStyle/>
                    <a:p>
                      <a:pPr marL="0" marR="0">
                        <a:lnSpc>
                          <a:spcPct val="100000"/>
                        </a:lnSpc>
                        <a:spcBef>
                          <a:spcPts val="0"/>
                        </a:spcBef>
                        <a:spcAft>
                          <a:spcPts val="0"/>
                        </a:spcAft>
                      </a:pPr>
                      <a:r>
                        <a:rPr lang="en-US" sz="1800" dirty="0">
                          <a:effectLst/>
                        </a:rPr>
                        <a:t>First-Year Undergraduate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548235"/>
                    </a:solidFill>
                  </a:tcPr>
                </a:tc>
                <a:tc>
                  <a:txBody>
                    <a:bodyPr/>
                    <a:lstStyle/>
                    <a:p>
                      <a:pPr marL="0" marR="0">
                        <a:lnSpc>
                          <a:spcPct val="100000"/>
                        </a:lnSpc>
                        <a:spcBef>
                          <a:spcPts val="0"/>
                        </a:spcBef>
                        <a:spcAft>
                          <a:spcPts val="0"/>
                        </a:spcAft>
                      </a:pPr>
                      <a:r>
                        <a:rPr lang="en-US" sz="1800" dirty="0">
                          <a:solidFill>
                            <a:srgbClr val="464846"/>
                          </a:solidFill>
                          <a:effectLst/>
                        </a:rPr>
                        <a:t>$5,500 but no more than $3,500 may be in subsidized loans.</a:t>
                      </a:r>
                      <a:endParaRPr lang="en-US" sz="1800" dirty="0">
                        <a:solidFill>
                          <a:srgbClr val="46484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r>
                        <a:rPr lang="en-US" sz="1800" dirty="0">
                          <a:solidFill>
                            <a:srgbClr val="464846"/>
                          </a:solidFill>
                          <a:effectLst/>
                        </a:rPr>
                        <a:t>$9,500 but no more than $3,500 may be in subsidized loans.</a:t>
                      </a:r>
                      <a:endParaRPr lang="en-US" sz="1800" dirty="0">
                        <a:solidFill>
                          <a:srgbClr val="46484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45685507"/>
                  </a:ext>
                </a:extLst>
              </a:tr>
              <a:tr h="637507">
                <a:tc>
                  <a:txBody>
                    <a:bodyPr/>
                    <a:lstStyle/>
                    <a:p>
                      <a:pPr marL="0" marR="0">
                        <a:lnSpc>
                          <a:spcPct val="100000"/>
                        </a:lnSpc>
                        <a:spcBef>
                          <a:spcPts val="0"/>
                        </a:spcBef>
                        <a:spcAft>
                          <a:spcPts val="0"/>
                        </a:spcAft>
                      </a:pPr>
                      <a:r>
                        <a:rPr lang="en-US" sz="1800" dirty="0">
                          <a:effectLst/>
                        </a:rPr>
                        <a:t>Second-Year Undergraduate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548235"/>
                    </a:solidFill>
                  </a:tcPr>
                </a:tc>
                <a:tc>
                  <a:txBody>
                    <a:bodyPr/>
                    <a:lstStyle/>
                    <a:p>
                      <a:pPr marL="0" marR="0">
                        <a:lnSpc>
                          <a:spcPct val="100000"/>
                        </a:lnSpc>
                        <a:spcBef>
                          <a:spcPts val="0"/>
                        </a:spcBef>
                        <a:spcAft>
                          <a:spcPts val="0"/>
                        </a:spcAft>
                      </a:pPr>
                      <a:r>
                        <a:rPr lang="en-US" sz="1800" dirty="0">
                          <a:solidFill>
                            <a:srgbClr val="464846"/>
                          </a:solidFill>
                          <a:effectLst/>
                        </a:rPr>
                        <a:t>$6,500 but no more than $4,500 may be subsidized loans.</a:t>
                      </a:r>
                      <a:endParaRPr lang="en-US" sz="1800" dirty="0">
                        <a:solidFill>
                          <a:srgbClr val="46484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r>
                        <a:rPr lang="en-US" sz="1800" dirty="0">
                          <a:solidFill>
                            <a:srgbClr val="464846"/>
                          </a:solidFill>
                          <a:effectLst/>
                        </a:rPr>
                        <a:t>$10,500 but no more than $4,500 in subsidized loans.</a:t>
                      </a:r>
                      <a:endParaRPr lang="en-US" sz="1800" dirty="0">
                        <a:solidFill>
                          <a:srgbClr val="46484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49314020"/>
                  </a:ext>
                </a:extLst>
              </a:tr>
              <a:tr h="637507">
                <a:tc>
                  <a:txBody>
                    <a:bodyPr/>
                    <a:lstStyle/>
                    <a:p>
                      <a:pPr marL="0" marR="0">
                        <a:lnSpc>
                          <a:spcPct val="100000"/>
                        </a:lnSpc>
                        <a:spcBef>
                          <a:spcPts val="0"/>
                        </a:spcBef>
                        <a:spcAft>
                          <a:spcPts val="0"/>
                        </a:spcAft>
                      </a:pPr>
                      <a:r>
                        <a:rPr lang="en-US" sz="1800" dirty="0">
                          <a:effectLst/>
                        </a:rPr>
                        <a:t>Third-Year and Additional Years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548235"/>
                    </a:solidFill>
                  </a:tcPr>
                </a:tc>
                <a:tc>
                  <a:txBody>
                    <a:bodyPr/>
                    <a:lstStyle/>
                    <a:p>
                      <a:pPr marL="0" marR="0">
                        <a:lnSpc>
                          <a:spcPct val="100000"/>
                        </a:lnSpc>
                        <a:spcBef>
                          <a:spcPts val="0"/>
                        </a:spcBef>
                        <a:spcAft>
                          <a:spcPts val="0"/>
                        </a:spcAft>
                      </a:pPr>
                      <a:r>
                        <a:rPr lang="en-US" sz="1800" dirty="0">
                          <a:solidFill>
                            <a:srgbClr val="464846"/>
                          </a:solidFill>
                          <a:effectLst/>
                        </a:rPr>
                        <a:t>$7,500 but no more than $5,500 may be in subsidized loans.</a:t>
                      </a:r>
                      <a:endParaRPr lang="en-US" sz="1800" dirty="0">
                        <a:solidFill>
                          <a:srgbClr val="46484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r>
                        <a:rPr lang="en-US" sz="1800" dirty="0">
                          <a:solidFill>
                            <a:srgbClr val="464846"/>
                          </a:solidFill>
                          <a:effectLst/>
                        </a:rPr>
                        <a:t>$12,500, but no more than $5,500 may be in subsidized loans.</a:t>
                      </a:r>
                      <a:endParaRPr lang="en-US" sz="1800" dirty="0">
                        <a:solidFill>
                          <a:srgbClr val="46484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74190901"/>
                  </a:ext>
                </a:extLst>
              </a:tr>
              <a:tr h="318754">
                <a:tc>
                  <a:txBody>
                    <a:bodyPr/>
                    <a:lstStyle/>
                    <a:p>
                      <a:pPr marL="0" marR="0">
                        <a:lnSpc>
                          <a:spcPct val="100000"/>
                        </a:lnSpc>
                        <a:spcBef>
                          <a:spcPts val="0"/>
                        </a:spcBef>
                        <a:spcAft>
                          <a:spcPts val="0"/>
                        </a:spcAft>
                      </a:pPr>
                      <a:r>
                        <a:rPr lang="en-US" sz="1800" dirty="0">
                          <a:effectLst/>
                        </a:rPr>
                        <a:t>Graduate and Professional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548235"/>
                    </a:solidFill>
                  </a:tcPr>
                </a:tc>
                <a:tc>
                  <a:txBody>
                    <a:bodyPr/>
                    <a:lstStyle/>
                    <a:p>
                      <a:pPr marL="0" marR="0">
                        <a:lnSpc>
                          <a:spcPct val="100000"/>
                        </a:lnSpc>
                        <a:spcBef>
                          <a:spcPts val="0"/>
                        </a:spcBef>
                        <a:spcAft>
                          <a:spcPts val="0"/>
                        </a:spcAft>
                      </a:pPr>
                      <a:r>
                        <a:rPr lang="en-US" sz="1800" dirty="0">
                          <a:solidFill>
                            <a:srgbClr val="464846"/>
                          </a:solidFill>
                          <a:effectLst/>
                        </a:rPr>
                        <a:t>Not applicable</a:t>
                      </a:r>
                      <a:endParaRPr lang="en-US" sz="1800" dirty="0">
                        <a:solidFill>
                          <a:srgbClr val="46484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r>
                        <a:rPr lang="en-US" sz="1800" dirty="0">
                          <a:solidFill>
                            <a:srgbClr val="464846"/>
                          </a:solidFill>
                          <a:effectLst/>
                        </a:rPr>
                        <a:t>$20,500 in unsubsidized loans</a:t>
                      </a:r>
                      <a:endParaRPr lang="en-US" sz="1800" dirty="0">
                        <a:solidFill>
                          <a:srgbClr val="46484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62577507"/>
                  </a:ext>
                </a:extLst>
              </a:tr>
              <a:tr h="1593768">
                <a:tc>
                  <a:txBody>
                    <a:bodyPr/>
                    <a:lstStyle/>
                    <a:p>
                      <a:pPr marL="0" marR="0">
                        <a:lnSpc>
                          <a:spcPct val="100000"/>
                        </a:lnSpc>
                        <a:spcBef>
                          <a:spcPts val="0"/>
                        </a:spcBef>
                        <a:spcAft>
                          <a:spcPts val="0"/>
                        </a:spcAft>
                      </a:pPr>
                      <a:r>
                        <a:rPr lang="en-US" sz="1800" dirty="0">
                          <a:effectLst/>
                        </a:rPr>
                        <a:t>Limits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548235"/>
                    </a:solidFill>
                  </a:tcPr>
                </a:tc>
                <a:tc>
                  <a:txBody>
                    <a:bodyPr/>
                    <a:lstStyle/>
                    <a:p>
                      <a:pPr marL="0" marR="0">
                        <a:lnSpc>
                          <a:spcPct val="100000"/>
                        </a:lnSpc>
                        <a:spcBef>
                          <a:spcPts val="0"/>
                        </a:spcBef>
                        <a:spcAft>
                          <a:spcPts val="0"/>
                        </a:spcAft>
                      </a:pPr>
                      <a:r>
                        <a:rPr lang="en-US" sz="1800" dirty="0">
                          <a:solidFill>
                            <a:srgbClr val="464846"/>
                          </a:solidFill>
                          <a:effectLst/>
                        </a:rPr>
                        <a:t>$31,000</a:t>
                      </a:r>
                      <a:r>
                        <a:rPr lang="en-US" sz="1800" baseline="0" dirty="0">
                          <a:solidFill>
                            <a:srgbClr val="464846"/>
                          </a:solidFill>
                          <a:effectLst/>
                        </a:rPr>
                        <a:t> but </a:t>
                      </a:r>
                      <a:r>
                        <a:rPr lang="en-US" sz="1800" dirty="0">
                          <a:solidFill>
                            <a:srgbClr val="464846"/>
                          </a:solidFill>
                          <a:effectLst/>
                        </a:rPr>
                        <a:t>no more than $23,000 in subsidized loans.</a:t>
                      </a:r>
                      <a:endParaRPr lang="en-US" sz="1800" dirty="0">
                        <a:solidFill>
                          <a:srgbClr val="46484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0000"/>
                        </a:lnSpc>
                        <a:spcBef>
                          <a:spcPts val="0"/>
                        </a:spcBef>
                        <a:spcAft>
                          <a:spcPts val="0"/>
                        </a:spcAft>
                      </a:pPr>
                      <a:r>
                        <a:rPr lang="en-US" sz="1800" dirty="0">
                          <a:solidFill>
                            <a:srgbClr val="464846"/>
                          </a:solidFill>
                          <a:effectLst/>
                        </a:rPr>
                        <a:t>$57,500 for undergraduates, but no more than $23,000 in subsidized.</a:t>
                      </a:r>
                    </a:p>
                    <a:p>
                      <a:pPr marL="0" marR="0">
                        <a:lnSpc>
                          <a:spcPct val="100000"/>
                        </a:lnSpc>
                        <a:spcBef>
                          <a:spcPts val="0"/>
                        </a:spcBef>
                        <a:spcAft>
                          <a:spcPts val="0"/>
                        </a:spcAft>
                      </a:pPr>
                      <a:r>
                        <a:rPr lang="en-US" sz="1800" dirty="0">
                          <a:solidFill>
                            <a:srgbClr val="464846"/>
                          </a:solidFill>
                          <a:effectLst/>
                        </a:rPr>
                        <a:t>$138,500 for graduate or professional</a:t>
                      </a:r>
                      <a:r>
                        <a:rPr lang="en-US" sz="1800" baseline="0" dirty="0">
                          <a:solidFill>
                            <a:srgbClr val="464846"/>
                          </a:solidFill>
                          <a:effectLst/>
                        </a:rPr>
                        <a:t> but </a:t>
                      </a:r>
                      <a:r>
                        <a:rPr lang="en-US" sz="1800" dirty="0">
                          <a:solidFill>
                            <a:srgbClr val="464846"/>
                          </a:solidFill>
                          <a:effectLst/>
                        </a:rPr>
                        <a:t>no more than $65,500 may be subsidized loans.</a:t>
                      </a:r>
                      <a:endParaRPr lang="en-US" sz="1800" dirty="0">
                        <a:solidFill>
                          <a:srgbClr val="464846"/>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02595976"/>
                  </a:ext>
                </a:extLst>
              </a:tr>
            </a:tbl>
          </a:graphicData>
        </a:graphic>
      </p:graphicFrame>
    </p:spTree>
    <p:extLst>
      <p:ext uri="{BB962C8B-B14F-4D97-AF65-F5344CB8AC3E}">
        <p14:creationId xmlns:p14="http://schemas.microsoft.com/office/powerpoint/2010/main" val="1939368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dirty="0"/>
              <a:t>6.9 Loan Repayment Plans (1 of 3)</a:t>
            </a:r>
            <a:endParaRPr lang="en-US" noProof="0" dirty="0"/>
          </a:p>
        </p:txBody>
      </p:sp>
      <p:sp>
        <p:nvSpPr>
          <p:cNvPr id="4" name="Content Placeholder 2">
            <a:extLst>
              <a:ext uri="{FF2B5EF4-FFF2-40B4-BE49-F238E27FC236}">
                <a16:creationId xmlns:a16="http://schemas.microsoft.com/office/drawing/2014/main" id="{78EBC320-FA80-4796-A274-359A2FDEEAFE}"/>
              </a:ext>
            </a:extLst>
          </p:cNvPr>
          <p:cNvSpPr>
            <a:spLocks noGrp="1"/>
          </p:cNvSpPr>
          <p:nvPr>
            <p:ph sz="quarter" idx="11"/>
          </p:nvPr>
        </p:nvSpPr>
        <p:spPr>
          <a:xfrm>
            <a:off x="838200" y="1010660"/>
            <a:ext cx="10515600" cy="5482215"/>
          </a:xfrm>
        </p:spPr>
        <p:txBody>
          <a:bodyPr/>
          <a:lstStyle/>
          <a:p>
            <a:pPr lvl="0">
              <a:spcBef>
                <a:spcPts val="600"/>
              </a:spcBef>
            </a:pPr>
            <a:r>
              <a:rPr lang="en-US" sz="2400" b="1" dirty="0"/>
              <a:t>Standard Repayment Plans</a:t>
            </a:r>
            <a:r>
              <a:rPr lang="en-US" sz="2400" dirty="0"/>
              <a:t>. These plans are available to everyone. Borrowers pay a fixed amount monthly so the loan is paid in full within 10 years. Consolidated  loans may allow the payoff period to range from 10 to 30 years. Direct subsidized and unsubsidized loans, PLUS loans, and federal Stafford loans are eligible.</a:t>
            </a:r>
          </a:p>
          <a:p>
            <a:pPr lvl="0">
              <a:spcBef>
                <a:spcPts val="600"/>
              </a:spcBef>
            </a:pPr>
            <a:r>
              <a:rPr lang="en-US" sz="2400" b="1" dirty="0"/>
              <a:t>Graduated Repayment Plans. </a:t>
            </a:r>
            <a:r>
              <a:rPr lang="en-US" sz="2400" dirty="0"/>
              <a:t>A graduated repayment plan is a plan where the amount of the payments gradually increases so that the loan is paid off in 10 years, or within 10 to 30 years for consolidated loans. Payments start off small and increase approximately every two years. Almost all loan types are eligible, including direct subsidized and unsubsidized loans, Stafford loans, PLUS loans, and consolidated loans.</a:t>
            </a:r>
          </a:p>
          <a:p>
            <a:pPr lvl="0">
              <a:spcBef>
                <a:spcPts val="600"/>
              </a:spcBef>
            </a:pPr>
            <a:r>
              <a:rPr lang="en-US" sz="2400" b="1" dirty="0"/>
              <a:t>Extended Repayment Plans. </a:t>
            </a:r>
            <a:r>
              <a:rPr lang="en-US" sz="2400" dirty="0"/>
              <a:t>Extended repayment plans are available to the direct loan borrower if the outstanding direct loans are over $30,000. The payments, fixed or graduated, are designed so that the loans are satisfied within 25 years. Eligible loans include both direct subsidized or unsubsidized loans, Stafford loans, PLUS loans, and consolidated loans.</a:t>
            </a:r>
          </a:p>
        </p:txBody>
      </p:sp>
    </p:spTree>
    <p:extLst>
      <p:ext uri="{BB962C8B-B14F-4D97-AF65-F5344CB8AC3E}">
        <p14:creationId xmlns:p14="http://schemas.microsoft.com/office/powerpoint/2010/main" val="2435901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dirty="0"/>
              <a:t>6.9 Loan Repayment Plans (2 of 3)</a:t>
            </a:r>
            <a:endParaRPr lang="en-US" noProof="0" dirty="0"/>
          </a:p>
        </p:txBody>
      </p:sp>
      <p:sp>
        <p:nvSpPr>
          <p:cNvPr id="4" name="Content Placeholder 2">
            <a:extLst>
              <a:ext uri="{FF2B5EF4-FFF2-40B4-BE49-F238E27FC236}">
                <a16:creationId xmlns:a16="http://schemas.microsoft.com/office/drawing/2014/main" id="{78EBC320-FA80-4796-A274-359A2FDEEAFE}"/>
              </a:ext>
            </a:extLst>
          </p:cNvPr>
          <p:cNvSpPr>
            <a:spLocks noGrp="1"/>
          </p:cNvSpPr>
          <p:nvPr>
            <p:ph sz="quarter" idx="11"/>
          </p:nvPr>
        </p:nvSpPr>
        <p:spPr>
          <a:xfrm>
            <a:off x="838200" y="1010660"/>
            <a:ext cx="10515600" cy="5482215"/>
          </a:xfrm>
        </p:spPr>
        <p:txBody>
          <a:bodyPr/>
          <a:lstStyle/>
          <a:p>
            <a:pPr>
              <a:spcBef>
                <a:spcPts val="600"/>
              </a:spcBef>
            </a:pPr>
            <a:r>
              <a:rPr lang="en-US" sz="2400" b="1" dirty="0"/>
              <a:t>Pay As You Earn (PAYE) repayment plan. </a:t>
            </a:r>
            <a:r>
              <a:rPr lang="en-US" sz="2400" dirty="0"/>
              <a:t>Monthly payments are 10% of discretionary income based on student’s updated income and family size. If a borrower files a joint tax return, their spouse’s income and debt may also be considered. Eligible loans include direct subsidized and unsubsidized loans, PLUS loans made to students, and some consolidated loans. </a:t>
            </a:r>
          </a:p>
          <a:p>
            <a:pPr lvl="0">
              <a:spcBef>
                <a:spcPts val="600"/>
              </a:spcBef>
            </a:pPr>
            <a:r>
              <a:rPr lang="en-US" sz="2400" b="1" dirty="0"/>
              <a:t>Revised Pay As You Earn (REPAYE) repayment plans. </a:t>
            </a:r>
            <a:r>
              <a:rPr lang="en-US" sz="2400" dirty="0"/>
              <a:t>Payment amounts are based on income and family size and calculated as 10% of discretionary income. Eligible loans include direct subsidized and unsubsidized loans, direct PLUS loans, and some consolidated loans.</a:t>
            </a:r>
          </a:p>
          <a:p>
            <a:pPr lvl="0">
              <a:spcBef>
                <a:spcPts val="600"/>
              </a:spcBef>
            </a:pPr>
            <a:r>
              <a:rPr lang="en-US" sz="2400" b="1" dirty="0"/>
              <a:t>Income-Based Repayment (IBR) plan. </a:t>
            </a:r>
            <a:r>
              <a:rPr lang="en-US" sz="2400" dirty="0"/>
              <a:t>This type of repayment plan sounds like a few of the others and there are similarities in them all. The payments are either 10% or 15% of discretionary income, but this plan is meant for those with a relatively high debt. Every year, your income and family size must be updated, and payments are calculated based on those figures. Eligible loans include direct subsidized and unsubsidized loans, Stafford loans, and PLUS loans made to students, and not PLUS loans made to parents.</a:t>
            </a:r>
          </a:p>
        </p:txBody>
      </p:sp>
    </p:spTree>
    <p:extLst>
      <p:ext uri="{BB962C8B-B14F-4D97-AF65-F5344CB8AC3E}">
        <p14:creationId xmlns:p14="http://schemas.microsoft.com/office/powerpoint/2010/main" val="19045444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dirty="0"/>
              <a:t>6.9 Loan Repayment Plans (3 of 3)</a:t>
            </a:r>
            <a:endParaRPr lang="en-US" noProof="0" dirty="0"/>
          </a:p>
        </p:txBody>
      </p:sp>
      <p:sp>
        <p:nvSpPr>
          <p:cNvPr id="4" name="Content Placeholder 2">
            <a:extLst>
              <a:ext uri="{FF2B5EF4-FFF2-40B4-BE49-F238E27FC236}">
                <a16:creationId xmlns:a16="http://schemas.microsoft.com/office/drawing/2014/main" id="{78EBC320-FA80-4796-A274-359A2FDEEAFE}"/>
              </a:ext>
            </a:extLst>
          </p:cNvPr>
          <p:cNvSpPr>
            <a:spLocks noGrp="1"/>
          </p:cNvSpPr>
          <p:nvPr>
            <p:ph sz="quarter" idx="11"/>
          </p:nvPr>
        </p:nvSpPr>
        <p:spPr>
          <a:xfrm>
            <a:off x="838200" y="1010660"/>
            <a:ext cx="10515600" cy="5482215"/>
          </a:xfrm>
        </p:spPr>
        <p:txBody>
          <a:bodyPr/>
          <a:lstStyle/>
          <a:p>
            <a:pPr lvl="0"/>
            <a:r>
              <a:rPr lang="en-US" b="1" dirty="0"/>
              <a:t>Income-Contingent Repayment (ICR) plan. </a:t>
            </a:r>
            <a:r>
              <a:rPr lang="en-US" dirty="0"/>
              <a:t>Payments are either 20% of discretionary income or whatever you would pay if you were on a fixed payment plan for more than 12 years, whichever is less. Eligible loans include direct subsidized and unsubsidized, PLUS loans to students, and consolidated loans.</a:t>
            </a:r>
          </a:p>
        </p:txBody>
      </p:sp>
    </p:spTree>
    <p:extLst>
      <p:ext uri="{BB962C8B-B14F-4D97-AF65-F5344CB8AC3E}">
        <p14:creationId xmlns:p14="http://schemas.microsoft.com/office/powerpoint/2010/main" val="11356248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A6C12-7C3F-4CA1-A7AE-ACA7F4448C2F}"/>
              </a:ext>
            </a:extLst>
          </p:cNvPr>
          <p:cNvSpPr>
            <a:spLocks noGrp="1"/>
          </p:cNvSpPr>
          <p:nvPr>
            <p:ph type="title"/>
          </p:nvPr>
        </p:nvSpPr>
        <p:spPr/>
        <p:txBody>
          <a:bodyPr/>
          <a:lstStyle/>
          <a:p>
            <a:r>
              <a:rPr lang="en-US" dirty="0"/>
              <a:t>EXAMPLE – Calculating the Monthly Payment for a Loan</a:t>
            </a:r>
            <a:endParaRPr lang="en-IN" dirty="0"/>
          </a:p>
        </p:txBody>
      </p:sp>
      <p:sp>
        <p:nvSpPr>
          <p:cNvPr id="3" name="Content Placeholder 2">
            <a:extLst>
              <a:ext uri="{FF2B5EF4-FFF2-40B4-BE49-F238E27FC236}">
                <a16:creationId xmlns:a16="http://schemas.microsoft.com/office/drawing/2014/main" id="{573C21AF-414D-4A96-9AA7-0A5A0E7EA81B}"/>
              </a:ext>
            </a:extLst>
          </p:cNvPr>
          <p:cNvSpPr>
            <a:spLocks noGrp="1"/>
          </p:cNvSpPr>
          <p:nvPr>
            <p:ph sz="half" idx="1"/>
          </p:nvPr>
        </p:nvSpPr>
        <p:spPr>
          <a:xfrm>
            <a:off x="838200" y="1234379"/>
            <a:ext cx="9766738" cy="3947391"/>
          </a:xfrm>
        </p:spPr>
        <p:txBody>
          <a:bodyPr/>
          <a:lstStyle/>
          <a:p>
            <a:pPr marL="0" indent="0" algn="l">
              <a:buNone/>
            </a:pPr>
            <a:r>
              <a:rPr lang="en-US" sz="2400" b="0" i="0" dirty="0">
                <a:solidFill>
                  <a:srgbClr val="424242"/>
                </a:solidFill>
                <a:effectLst/>
              </a:rPr>
              <a:t>A student owes $31,000 on student loans at an annual interest rate of 4.5%. Find the monthly payment necessary to pay off the loan in 10 years and calculate the amount of interest paid.</a:t>
            </a:r>
          </a:p>
        </p:txBody>
      </p:sp>
      <p:sp>
        <p:nvSpPr>
          <p:cNvPr id="4" name="Content Placeholder 3">
            <a:extLst>
              <a:ext uri="{FF2B5EF4-FFF2-40B4-BE49-F238E27FC236}">
                <a16:creationId xmlns:a16="http://schemas.microsoft.com/office/drawing/2014/main" id="{72B1E52E-BCCB-4978-AC24-1EFD02D0D8B5}"/>
              </a:ext>
            </a:extLst>
          </p:cNvPr>
          <p:cNvSpPr>
            <a:spLocks noGrp="1"/>
          </p:cNvSpPr>
          <p:nvPr>
            <p:ph sz="half" idx="2"/>
          </p:nvPr>
        </p:nvSpPr>
        <p:spPr>
          <a:xfrm>
            <a:off x="838200" y="4052781"/>
            <a:ext cx="7280804" cy="1541041"/>
          </a:xfrm>
        </p:spPr>
        <p:txBody>
          <a:bodyPr/>
          <a:lstStyle/>
          <a:p>
            <a:pPr marL="0" lvl="0" indent="0">
              <a:buNone/>
            </a:pPr>
            <a:r>
              <a:rPr lang="en-US" sz="2400" dirty="0"/>
              <a:t>Substitute the values into the formula. </a:t>
            </a:r>
          </a:p>
          <a:p>
            <a:pPr marL="0" lvl="0" indent="0">
              <a:buNone/>
            </a:pPr>
            <a:r>
              <a:rPr lang="en-US" sz="2400" i="1" dirty="0">
                <a:latin typeface="Times New Roman" panose="02020603050405020304" pitchFamily="18" charset="0"/>
                <a:cs typeface="Times New Roman" panose="02020603050405020304" pitchFamily="18" charset="0"/>
              </a:rPr>
              <a:t>P </a:t>
            </a:r>
            <a:r>
              <a:rPr lang="en-US" sz="2400" dirty="0">
                <a:latin typeface="Times New Roman" panose="02020603050405020304" pitchFamily="18" charset="0"/>
                <a:cs typeface="Times New Roman" panose="02020603050405020304" pitchFamily="18" charset="0"/>
              </a:rPr>
              <a:t>= 31,000, </a:t>
            </a:r>
            <a:r>
              <a:rPr lang="en-US" sz="2400" i="1" dirty="0">
                <a:latin typeface="Times New Roman" panose="02020603050405020304" pitchFamily="18" charset="0"/>
                <a:cs typeface="Times New Roman" panose="02020603050405020304" pitchFamily="18" charset="0"/>
              </a:rPr>
              <a:t>r</a:t>
            </a:r>
            <a:r>
              <a:rPr lang="en-US" sz="2400" dirty="0">
                <a:latin typeface="Times New Roman" panose="02020603050405020304" pitchFamily="18" charset="0"/>
                <a:cs typeface="Times New Roman" panose="02020603050405020304" pitchFamily="18" charset="0"/>
              </a:rPr>
              <a:t> = 0.045, </a:t>
            </a:r>
            <a:r>
              <a:rPr lang="en-US" sz="2400" i="1" dirty="0">
                <a:latin typeface="Times New Roman" panose="02020603050405020304" pitchFamily="18" charset="0"/>
                <a:cs typeface="Times New Roman" panose="02020603050405020304" pitchFamily="18" charset="0"/>
              </a:rPr>
              <a:t>n </a:t>
            </a:r>
            <a:r>
              <a:rPr lang="en-US" sz="2400" dirty="0">
                <a:latin typeface="Times New Roman" panose="02020603050405020304" pitchFamily="18" charset="0"/>
                <a:cs typeface="Times New Roman" panose="02020603050405020304" pitchFamily="18" charset="0"/>
              </a:rPr>
              <a:t>= 12, </a:t>
            </a:r>
            <a:r>
              <a:rPr lang="en-US" sz="2400" i="1" dirty="0">
                <a:latin typeface="Times New Roman" panose="02020603050405020304" pitchFamily="18" charset="0"/>
                <a:cs typeface="Times New Roman" panose="02020603050405020304" pitchFamily="18" charset="0"/>
              </a:rPr>
              <a:t>t </a:t>
            </a:r>
            <a:r>
              <a:rPr lang="en-US" sz="2400" dirty="0">
                <a:latin typeface="Times New Roman" panose="02020603050405020304" pitchFamily="18" charset="0"/>
                <a:cs typeface="Times New Roman" panose="02020603050405020304" pitchFamily="18" charset="0"/>
              </a:rPr>
              <a:t>= 10</a:t>
            </a:r>
          </a:p>
          <a:p>
            <a:pPr marL="0" lvl="0" indent="0">
              <a:buNone/>
            </a:pPr>
            <a:r>
              <a:rPr lang="en-US" sz="2400" i="1" dirty="0" err="1">
                <a:latin typeface="Times New Roman" panose="02020603050405020304" pitchFamily="18" charset="0"/>
                <a:cs typeface="Times New Roman" panose="02020603050405020304" pitchFamily="18" charset="0"/>
              </a:rPr>
              <a:t>pmt</a:t>
            </a:r>
            <a:r>
              <a:rPr lang="en-US" sz="2400" dirty="0"/>
              <a:t> = </a:t>
            </a:r>
            <a:r>
              <a:rPr lang="en-US" sz="2400" dirty="0">
                <a:latin typeface="Times New Roman" panose="02020603050405020304" pitchFamily="18" charset="0"/>
                <a:cs typeface="Times New Roman" panose="02020603050405020304" pitchFamily="18" charset="0"/>
              </a:rPr>
              <a:t>$ 321.28 </a:t>
            </a:r>
            <a:r>
              <a:rPr lang="en-US" sz="2400" dirty="0"/>
              <a:t>rounding to nearest cent</a:t>
            </a:r>
          </a:p>
          <a:p>
            <a:pPr marL="0" lvl="0" indent="0">
              <a:buNone/>
            </a:pPr>
            <a:endParaRPr lang="en-US" sz="2400" dirty="0"/>
          </a:p>
          <a:p>
            <a:pPr marL="0" lvl="0" indent="0">
              <a:buNone/>
            </a:pPr>
            <a:r>
              <a:rPr lang="en-US" sz="2400" dirty="0"/>
              <a:t>Interest = (</a:t>
            </a:r>
            <a:r>
              <a:rPr lang="en-US" sz="2400" i="1" dirty="0" err="1">
                <a:latin typeface="Times New Roman" panose="02020603050405020304" pitchFamily="18" charset="0"/>
                <a:cs typeface="Times New Roman" panose="02020603050405020304" pitchFamily="18" charset="0"/>
              </a:rPr>
              <a:t>pmt</a:t>
            </a:r>
            <a:r>
              <a:rPr lang="en-US" sz="2400" dirty="0"/>
              <a:t>)(</a:t>
            </a:r>
            <a:r>
              <a:rPr lang="en-US" sz="2400" i="1" dirty="0">
                <a:latin typeface="Times New Roman" panose="02020603050405020304" pitchFamily="18" charset="0"/>
                <a:cs typeface="Times New Roman" panose="02020603050405020304" pitchFamily="18" charset="0"/>
              </a:rPr>
              <a:t>n</a:t>
            </a:r>
            <a:r>
              <a:rPr lang="en-US" sz="2400" dirty="0"/>
              <a:t>)(</a:t>
            </a:r>
            <a:r>
              <a:rPr lang="en-US" sz="2400" i="1" dirty="0">
                <a:latin typeface="Times New Roman" panose="02020603050405020304" pitchFamily="18" charset="0"/>
                <a:cs typeface="Times New Roman" panose="02020603050405020304" pitchFamily="18" charset="0"/>
              </a:rPr>
              <a:t>t</a:t>
            </a:r>
            <a:r>
              <a:rPr lang="en-US" sz="2400" dirty="0"/>
              <a:t>) – </a:t>
            </a:r>
            <a:r>
              <a:rPr lang="en-US" sz="2400" i="1" dirty="0">
                <a:latin typeface="Times New Roman" panose="02020603050405020304" pitchFamily="18" charset="0"/>
                <a:cs typeface="Times New Roman" panose="02020603050405020304" pitchFamily="18" charset="0"/>
              </a:rPr>
              <a:t>P</a:t>
            </a:r>
            <a:r>
              <a:rPr lang="en-US" sz="2400" dirty="0"/>
              <a:t> = </a:t>
            </a:r>
            <a:r>
              <a:rPr lang="en-US" sz="2400" dirty="0">
                <a:latin typeface="Times New Roman" panose="02020603050405020304" pitchFamily="18" charset="0"/>
                <a:cs typeface="Times New Roman" panose="02020603050405020304" pitchFamily="18" charset="0"/>
              </a:rPr>
              <a:t>$ 7,553.60</a:t>
            </a:r>
          </a:p>
          <a:p>
            <a:pPr marL="0" lvl="0" indent="0">
              <a:spcBef>
                <a:spcPts val="1400"/>
              </a:spcBef>
              <a:buNone/>
            </a:pPr>
            <a:endParaRPr lang="en-US" sz="2300" dirty="0"/>
          </a:p>
        </p:txBody>
      </p:sp>
      <p:pic>
        <p:nvPicPr>
          <p:cNvPr id="12" name="Picture 11">
            <a:extLst>
              <a:ext uri="{FF2B5EF4-FFF2-40B4-BE49-F238E27FC236}">
                <a16:creationId xmlns:a16="http://schemas.microsoft.com/office/drawing/2014/main" id="{1FF8823B-0795-C924-08E8-B8C2144FC7A6}"/>
              </a:ext>
            </a:extLst>
          </p:cNvPr>
          <p:cNvPicPr>
            <a:picLocks noChangeAspect="1"/>
          </p:cNvPicPr>
          <p:nvPr/>
        </p:nvPicPr>
        <p:blipFill>
          <a:blip r:embed="rId3"/>
          <a:stretch>
            <a:fillRect/>
          </a:stretch>
        </p:blipFill>
        <p:spPr>
          <a:xfrm>
            <a:off x="1464245" y="2443189"/>
            <a:ext cx="5111099" cy="1403566"/>
          </a:xfrm>
          <a:prstGeom prst="rect">
            <a:avLst/>
          </a:prstGeom>
        </p:spPr>
      </p:pic>
    </p:spTree>
    <p:extLst>
      <p:ext uri="{BB962C8B-B14F-4D97-AF65-F5344CB8AC3E}">
        <p14:creationId xmlns:p14="http://schemas.microsoft.com/office/powerpoint/2010/main" val="7104988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99FB0-BEEC-7A59-7CAE-1421ACB6293C}"/>
              </a:ext>
            </a:extLst>
          </p:cNvPr>
          <p:cNvSpPr>
            <a:spLocks noGrp="1"/>
          </p:cNvSpPr>
          <p:nvPr>
            <p:ph type="title"/>
          </p:nvPr>
        </p:nvSpPr>
        <p:spPr/>
        <p:txBody>
          <a:bodyPr/>
          <a:lstStyle/>
          <a:p>
            <a:r>
              <a:rPr lang="en-US" dirty="0"/>
              <a:t>Homework exercise</a:t>
            </a:r>
          </a:p>
        </p:txBody>
      </p:sp>
      <p:pic>
        <p:nvPicPr>
          <p:cNvPr id="5" name="Content Placeholder 4">
            <a:extLst>
              <a:ext uri="{FF2B5EF4-FFF2-40B4-BE49-F238E27FC236}">
                <a16:creationId xmlns:a16="http://schemas.microsoft.com/office/drawing/2014/main" id="{2479A667-34D9-DAEE-D1C3-E72B52799010}"/>
              </a:ext>
            </a:extLst>
          </p:cNvPr>
          <p:cNvPicPr>
            <a:picLocks noGrp="1" noChangeAspect="1"/>
          </p:cNvPicPr>
          <p:nvPr>
            <p:ph sz="quarter" idx="11"/>
          </p:nvPr>
        </p:nvPicPr>
        <p:blipFill>
          <a:blip r:embed="rId2"/>
          <a:stretch>
            <a:fillRect/>
          </a:stretch>
        </p:blipFill>
        <p:spPr>
          <a:xfrm>
            <a:off x="496824" y="1063869"/>
            <a:ext cx="10390632" cy="2365131"/>
          </a:xfrm>
        </p:spPr>
      </p:pic>
      <p:pic>
        <p:nvPicPr>
          <p:cNvPr id="7" name="Picture 6">
            <a:extLst>
              <a:ext uri="{FF2B5EF4-FFF2-40B4-BE49-F238E27FC236}">
                <a16:creationId xmlns:a16="http://schemas.microsoft.com/office/drawing/2014/main" id="{9A7B3B9F-AC7C-0106-DDAB-B1DC08E44DBA}"/>
              </a:ext>
            </a:extLst>
          </p:cNvPr>
          <p:cNvPicPr>
            <a:picLocks noChangeAspect="1"/>
          </p:cNvPicPr>
          <p:nvPr/>
        </p:nvPicPr>
        <p:blipFill>
          <a:blip r:embed="rId3"/>
          <a:stretch>
            <a:fillRect/>
          </a:stretch>
        </p:blipFill>
        <p:spPr>
          <a:xfrm>
            <a:off x="6191631" y="1866900"/>
            <a:ext cx="4695825" cy="4991100"/>
          </a:xfrm>
          <a:prstGeom prst="rect">
            <a:avLst/>
          </a:prstGeom>
        </p:spPr>
      </p:pic>
    </p:spTree>
    <p:extLst>
      <p:ext uri="{BB962C8B-B14F-4D97-AF65-F5344CB8AC3E}">
        <p14:creationId xmlns:p14="http://schemas.microsoft.com/office/powerpoint/2010/main" val="31250441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dirty="0"/>
              <a:t>6.10 Credit Cards</a:t>
            </a:r>
            <a:endParaRPr lang="en-US" noProof="0" dirty="0"/>
          </a:p>
        </p:txBody>
      </p:sp>
      <p:sp>
        <p:nvSpPr>
          <p:cNvPr id="4" name="Content Placeholder 2">
            <a:extLst>
              <a:ext uri="{FF2B5EF4-FFF2-40B4-BE49-F238E27FC236}">
                <a16:creationId xmlns:a16="http://schemas.microsoft.com/office/drawing/2014/main" id="{78EBC320-FA80-4796-A274-359A2FDEEAFE}"/>
              </a:ext>
            </a:extLst>
          </p:cNvPr>
          <p:cNvSpPr>
            <a:spLocks noGrp="1"/>
          </p:cNvSpPr>
          <p:nvPr>
            <p:ph sz="quarter" idx="11"/>
          </p:nvPr>
        </p:nvSpPr>
        <p:spPr>
          <a:xfrm>
            <a:off x="838200" y="1010660"/>
            <a:ext cx="10515600" cy="5482215"/>
          </a:xfrm>
        </p:spPr>
        <p:txBody>
          <a:bodyPr/>
          <a:lstStyle/>
          <a:p>
            <a:pPr marL="0" indent="0">
              <a:lnSpc>
                <a:spcPct val="100000"/>
              </a:lnSpc>
              <a:buNone/>
            </a:pPr>
            <a:r>
              <a:rPr lang="en-US" dirty="0"/>
              <a:t>Learning Objectives:</a:t>
            </a:r>
          </a:p>
          <a:p>
            <a:pPr marL="514350" indent="-514350">
              <a:lnSpc>
                <a:spcPct val="100000"/>
              </a:lnSpc>
              <a:buFont typeface="+mj-lt"/>
              <a:buAutoNum type="arabicPeriod"/>
            </a:pPr>
            <a:r>
              <a:rPr lang="en-US" dirty="0"/>
              <a:t>Calculate the average daily balance.</a:t>
            </a:r>
          </a:p>
          <a:p>
            <a:pPr marL="514350" indent="-514350">
              <a:lnSpc>
                <a:spcPct val="100000"/>
              </a:lnSpc>
              <a:buFont typeface="+mj-lt"/>
              <a:buAutoNum type="arabicPeriod"/>
            </a:pPr>
            <a:r>
              <a:rPr lang="en-US" dirty="0"/>
              <a:t>Compute interest charges</a:t>
            </a:r>
          </a:p>
          <a:p>
            <a:pPr marL="514350" indent="-514350">
              <a:lnSpc>
                <a:spcPct val="100000"/>
              </a:lnSpc>
              <a:buFont typeface="+mj-lt"/>
              <a:buAutoNum type="arabicPeriod"/>
            </a:pPr>
            <a:r>
              <a:rPr lang="en-US" dirty="0"/>
              <a:t>Compute balance due.</a:t>
            </a:r>
          </a:p>
        </p:txBody>
      </p:sp>
    </p:spTree>
    <p:extLst>
      <p:ext uri="{BB962C8B-B14F-4D97-AF65-F5344CB8AC3E}">
        <p14:creationId xmlns:p14="http://schemas.microsoft.com/office/powerpoint/2010/main" val="27528364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B0F24-8244-3D72-5F05-E624E2A8CE27}"/>
              </a:ext>
            </a:extLst>
          </p:cNvPr>
          <p:cNvSpPr>
            <a:spLocks noGrp="1"/>
          </p:cNvSpPr>
          <p:nvPr>
            <p:ph type="title"/>
          </p:nvPr>
        </p:nvSpPr>
        <p:spPr>
          <a:xfrm>
            <a:off x="838200" y="519104"/>
            <a:ext cx="8961120" cy="457200"/>
          </a:xfrm>
        </p:spPr>
        <p:txBody>
          <a:bodyPr/>
          <a:lstStyle/>
          <a:p>
            <a:r>
              <a:rPr lang="en-US" dirty="0"/>
              <a:t>Average Daily Balance</a:t>
            </a:r>
          </a:p>
        </p:txBody>
      </p:sp>
      <p:sp>
        <p:nvSpPr>
          <p:cNvPr id="7" name="Content Placeholder 6">
            <a:extLst>
              <a:ext uri="{FF2B5EF4-FFF2-40B4-BE49-F238E27FC236}">
                <a16:creationId xmlns:a16="http://schemas.microsoft.com/office/drawing/2014/main" id="{7C4E8DBD-0653-3337-0053-A51D742BBC48}"/>
              </a:ext>
            </a:extLst>
          </p:cNvPr>
          <p:cNvSpPr>
            <a:spLocks noGrp="1"/>
          </p:cNvSpPr>
          <p:nvPr>
            <p:ph sz="quarter" idx="11"/>
          </p:nvPr>
        </p:nvSpPr>
        <p:spPr>
          <a:xfrm>
            <a:off x="838200" y="1238323"/>
            <a:ext cx="10515600" cy="5155580"/>
          </a:xfrm>
        </p:spPr>
        <p:txBody>
          <a:bodyPr/>
          <a:lstStyle/>
          <a:p>
            <a:pPr marL="0" indent="0">
              <a:buNone/>
            </a:pPr>
            <a:r>
              <a:rPr lang="en-US" dirty="0"/>
              <a:t>The </a:t>
            </a:r>
            <a:r>
              <a:rPr lang="en-US" b="1" dirty="0"/>
              <a:t>average daily balance (ADB) </a:t>
            </a:r>
            <a:r>
              <a:rPr lang="en-US" dirty="0"/>
              <a:t>is the sum of the balance for each day in the billing cycle divided by the number of days in the billing cycle.</a:t>
            </a:r>
          </a:p>
        </p:txBody>
      </p:sp>
      <p:pic>
        <p:nvPicPr>
          <p:cNvPr id="9" name="Picture 8">
            <a:extLst>
              <a:ext uri="{FF2B5EF4-FFF2-40B4-BE49-F238E27FC236}">
                <a16:creationId xmlns:a16="http://schemas.microsoft.com/office/drawing/2014/main" id="{81179802-0302-C5C6-C548-F42F5EC9B903}"/>
              </a:ext>
            </a:extLst>
          </p:cNvPr>
          <p:cNvPicPr>
            <a:picLocks noChangeAspect="1"/>
          </p:cNvPicPr>
          <p:nvPr/>
        </p:nvPicPr>
        <p:blipFill>
          <a:blip r:embed="rId2"/>
          <a:stretch>
            <a:fillRect/>
          </a:stretch>
        </p:blipFill>
        <p:spPr>
          <a:xfrm>
            <a:off x="2029645" y="2583231"/>
            <a:ext cx="7439025" cy="3638550"/>
          </a:xfrm>
          <a:prstGeom prst="rect">
            <a:avLst/>
          </a:prstGeom>
        </p:spPr>
      </p:pic>
    </p:spTree>
    <p:extLst>
      <p:ext uri="{BB962C8B-B14F-4D97-AF65-F5344CB8AC3E}">
        <p14:creationId xmlns:p14="http://schemas.microsoft.com/office/powerpoint/2010/main" val="1664047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64624-D331-B3F8-785C-DB130A992A63}"/>
              </a:ext>
            </a:extLst>
          </p:cNvPr>
          <p:cNvSpPr>
            <a:spLocks noGrp="1"/>
          </p:cNvSpPr>
          <p:nvPr>
            <p:ph type="title"/>
          </p:nvPr>
        </p:nvSpPr>
        <p:spPr/>
        <p:txBody>
          <a:bodyPr/>
          <a:lstStyle/>
          <a:p>
            <a:r>
              <a:rPr lang="en-US" dirty="0"/>
              <a:t>Interest charge for a Credit Card</a:t>
            </a:r>
          </a:p>
        </p:txBody>
      </p:sp>
      <p:pic>
        <p:nvPicPr>
          <p:cNvPr id="5" name="Content Placeholder 4">
            <a:extLst>
              <a:ext uri="{FF2B5EF4-FFF2-40B4-BE49-F238E27FC236}">
                <a16:creationId xmlns:a16="http://schemas.microsoft.com/office/drawing/2014/main" id="{0EA0178A-6661-9DBA-B891-C907B51F1E9A}"/>
              </a:ext>
            </a:extLst>
          </p:cNvPr>
          <p:cNvPicPr>
            <a:picLocks noGrp="1" noChangeAspect="1"/>
          </p:cNvPicPr>
          <p:nvPr>
            <p:ph sz="quarter" idx="11"/>
          </p:nvPr>
        </p:nvPicPr>
        <p:blipFill>
          <a:blip r:embed="rId2"/>
          <a:stretch>
            <a:fillRect/>
          </a:stretch>
        </p:blipFill>
        <p:spPr>
          <a:xfrm>
            <a:off x="315144" y="1748359"/>
            <a:ext cx="11234599" cy="2287860"/>
          </a:xfrm>
        </p:spPr>
      </p:pic>
    </p:spTree>
    <p:extLst>
      <p:ext uri="{BB962C8B-B14F-4D97-AF65-F5344CB8AC3E}">
        <p14:creationId xmlns:p14="http://schemas.microsoft.com/office/powerpoint/2010/main" val="2520255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dirty="0"/>
              <a:t>6.8 The Basics of Loans</a:t>
            </a:r>
            <a:endParaRPr lang="en-US" noProof="0" dirty="0"/>
          </a:p>
        </p:txBody>
      </p:sp>
      <p:sp>
        <p:nvSpPr>
          <p:cNvPr id="3" name="Content Placeholder 2">
            <a:extLst>
              <a:ext uri="{FF2B5EF4-FFF2-40B4-BE49-F238E27FC236}">
                <a16:creationId xmlns:a16="http://schemas.microsoft.com/office/drawing/2014/main" id="{8CF8879A-5FF7-1847-8F30-F924AE4EDF31}"/>
              </a:ext>
            </a:extLst>
          </p:cNvPr>
          <p:cNvSpPr>
            <a:spLocks noGrp="1"/>
          </p:cNvSpPr>
          <p:nvPr>
            <p:ph sz="quarter" idx="11"/>
          </p:nvPr>
        </p:nvSpPr>
        <p:spPr>
          <a:xfrm>
            <a:off x="838200" y="1010661"/>
            <a:ext cx="10467109" cy="5482216"/>
          </a:xfrm>
        </p:spPr>
        <p:txBody>
          <a:bodyPr/>
          <a:lstStyle/>
          <a:p>
            <a:pPr marL="0" indent="0">
              <a:lnSpc>
                <a:spcPct val="100000"/>
              </a:lnSpc>
              <a:buNone/>
            </a:pPr>
            <a:r>
              <a:rPr lang="en-US" dirty="0"/>
              <a:t>Learning Objectives:</a:t>
            </a:r>
          </a:p>
          <a:p>
            <a:pPr marL="514350" indent="-514350">
              <a:lnSpc>
                <a:spcPct val="100000"/>
              </a:lnSpc>
              <a:buFont typeface="+mj-lt"/>
              <a:buAutoNum type="arabicPeriod"/>
            </a:pPr>
            <a:r>
              <a:rPr lang="en-US" dirty="0"/>
              <a:t>Describe the terminology associated with loans.</a:t>
            </a:r>
          </a:p>
          <a:p>
            <a:pPr marL="514350" indent="-514350">
              <a:lnSpc>
                <a:spcPct val="100000"/>
              </a:lnSpc>
              <a:buFont typeface="+mj-lt"/>
              <a:buAutoNum type="arabicPeriod"/>
            </a:pPr>
            <a:r>
              <a:rPr lang="en-US" dirty="0"/>
              <a:t>Understand credit scoring.</a:t>
            </a:r>
          </a:p>
          <a:p>
            <a:pPr marL="514350" indent="-514350">
              <a:lnSpc>
                <a:spcPct val="100000"/>
              </a:lnSpc>
              <a:buFont typeface="+mj-lt"/>
              <a:buAutoNum type="arabicPeriod"/>
            </a:pPr>
            <a:r>
              <a:rPr lang="en-US" dirty="0"/>
              <a:t>Calculate the payment necessary to pay off a loan.</a:t>
            </a:r>
          </a:p>
          <a:p>
            <a:pPr marL="514350" indent="-514350">
              <a:lnSpc>
                <a:spcPct val="100000"/>
              </a:lnSpc>
              <a:buFont typeface="+mj-lt"/>
              <a:buAutoNum type="arabicPeriod"/>
            </a:pPr>
            <a:r>
              <a:rPr lang="en-US" dirty="0"/>
              <a:t>Calculate the cost of financing a loan.</a:t>
            </a:r>
          </a:p>
          <a:p>
            <a:pPr marL="514350" indent="-514350">
              <a:lnSpc>
                <a:spcPct val="100000"/>
              </a:lnSpc>
              <a:buFont typeface="+mj-lt"/>
              <a:buAutoNum type="arabicPeriod"/>
            </a:pPr>
            <a:r>
              <a:rPr lang="en-US" dirty="0"/>
              <a:t>Read an amortization table.</a:t>
            </a:r>
          </a:p>
        </p:txBody>
      </p:sp>
    </p:spTree>
    <p:extLst>
      <p:ext uri="{BB962C8B-B14F-4D97-AF65-F5344CB8AC3E}">
        <p14:creationId xmlns:p14="http://schemas.microsoft.com/office/powerpoint/2010/main" val="29873305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8B33A-4DC7-819E-04C0-EF3CCF4267C4}"/>
              </a:ext>
            </a:extLst>
          </p:cNvPr>
          <p:cNvSpPr>
            <a:spLocks noGrp="1"/>
          </p:cNvSpPr>
          <p:nvPr>
            <p:ph type="title"/>
          </p:nvPr>
        </p:nvSpPr>
        <p:spPr/>
        <p:txBody>
          <a:bodyPr/>
          <a:lstStyle/>
          <a:p>
            <a:r>
              <a:rPr lang="en-US" dirty="0"/>
              <a:t>Example</a:t>
            </a:r>
          </a:p>
        </p:txBody>
      </p:sp>
      <p:pic>
        <p:nvPicPr>
          <p:cNvPr id="11" name="Content Placeholder 10">
            <a:extLst>
              <a:ext uri="{FF2B5EF4-FFF2-40B4-BE49-F238E27FC236}">
                <a16:creationId xmlns:a16="http://schemas.microsoft.com/office/drawing/2014/main" id="{25AD3F49-714B-178A-2CF6-1C8D2065E096}"/>
              </a:ext>
            </a:extLst>
          </p:cNvPr>
          <p:cNvPicPr>
            <a:picLocks noGrp="1" noChangeAspect="1"/>
          </p:cNvPicPr>
          <p:nvPr>
            <p:ph sz="quarter" idx="11"/>
          </p:nvPr>
        </p:nvPicPr>
        <p:blipFill>
          <a:blip r:embed="rId2"/>
          <a:stretch>
            <a:fillRect/>
          </a:stretch>
        </p:blipFill>
        <p:spPr>
          <a:xfrm>
            <a:off x="991961" y="1402556"/>
            <a:ext cx="10405382" cy="1872969"/>
          </a:xfrm>
        </p:spPr>
      </p:pic>
      <p:pic>
        <p:nvPicPr>
          <p:cNvPr id="13" name="Picture 12">
            <a:extLst>
              <a:ext uri="{FF2B5EF4-FFF2-40B4-BE49-F238E27FC236}">
                <a16:creationId xmlns:a16="http://schemas.microsoft.com/office/drawing/2014/main" id="{DCEFE6AF-2E8B-22BE-CA41-5FDA2F811CED}"/>
              </a:ext>
            </a:extLst>
          </p:cNvPr>
          <p:cNvPicPr>
            <a:picLocks noChangeAspect="1"/>
          </p:cNvPicPr>
          <p:nvPr/>
        </p:nvPicPr>
        <p:blipFill>
          <a:blip r:embed="rId3"/>
          <a:stretch>
            <a:fillRect/>
          </a:stretch>
        </p:blipFill>
        <p:spPr>
          <a:xfrm>
            <a:off x="991961" y="4414837"/>
            <a:ext cx="10405382" cy="898207"/>
          </a:xfrm>
          <a:prstGeom prst="rect">
            <a:avLst/>
          </a:prstGeom>
        </p:spPr>
      </p:pic>
    </p:spTree>
    <p:extLst>
      <p:ext uri="{BB962C8B-B14F-4D97-AF65-F5344CB8AC3E}">
        <p14:creationId xmlns:p14="http://schemas.microsoft.com/office/powerpoint/2010/main" val="3152732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00420-A7AB-4782-B059-34566607A7F5}"/>
              </a:ext>
            </a:extLst>
          </p:cNvPr>
          <p:cNvSpPr>
            <a:spLocks noGrp="1"/>
          </p:cNvSpPr>
          <p:nvPr>
            <p:ph type="title"/>
          </p:nvPr>
        </p:nvSpPr>
        <p:spPr/>
        <p:txBody>
          <a:bodyPr/>
          <a:lstStyle/>
          <a:p>
            <a:r>
              <a:rPr lang="en-US" dirty="0"/>
              <a:t>Calculating the Balance of a Credit Card</a:t>
            </a:r>
          </a:p>
        </p:txBody>
      </p:sp>
      <p:sp>
        <p:nvSpPr>
          <p:cNvPr id="3" name="Content Placeholder 2">
            <a:extLst>
              <a:ext uri="{FF2B5EF4-FFF2-40B4-BE49-F238E27FC236}">
                <a16:creationId xmlns:a16="http://schemas.microsoft.com/office/drawing/2014/main" id="{372500E4-4374-2470-F467-0EAFA0C96435}"/>
              </a:ext>
            </a:extLst>
          </p:cNvPr>
          <p:cNvSpPr>
            <a:spLocks noGrp="1"/>
          </p:cNvSpPr>
          <p:nvPr>
            <p:ph sz="quarter" idx="11"/>
          </p:nvPr>
        </p:nvSpPr>
        <p:spPr/>
        <p:txBody>
          <a:bodyPr/>
          <a:lstStyle/>
          <a:p>
            <a:pPr marL="0" indent="0">
              <a:buNone/>
            </a:pPr>
            <a:r>
              <a:rPr lang="en-US" b="0" i="0" dirty="0">
                <a:solidFill>
                  <a:srgbClr val="424242"/>
                </a:solidFill>
                <a:effectLst/>
                <a:latin typeface="Neue Helvetica W01"/>
              </a:rPr>
              <a:t>The </a:t>
            </a:r>
            <a:r>
              <a:rPr lang="en-US" b="1" i="0" dirty="0">
                <a:solidFill>
                  <a:srgbClr val="424242"/>
                </a:solidFill>
                <a:effectLst/>
                <a:latin typeface="Neue Helvetica W01"/>
              </a:rPr>
              <a:t>balance,</a:t>
            </a:r>
            <a:r>
              <a:rPr lang="en-US" b="0" i="0" dirty="0">
                <a:solidFill>
                  <a:srgbClr val="424242"/>
                </a:solidFill>
                <a:effectLst/>
                <a:latin typeface="Neue Helvetica W01"/>
              </a:rPr>
              <a:t> or sometimes referred to as </a:t>
            </a:r>
            <a:r>
              <a:rPr lang="en-US" b="1" i="0" dirty="0">
                <a:solidFill>
                  <a:srgbClr val="424242"/>
                </a:solidFill>
                <a:effectLst/>
                <a:latin typeface="Neue Helvetica W01"/>
              </a:rPr>
              <a:t>balance due</a:t>
            </a:r>
            <a:r>
              <a:rPr lang="en-US" b="0" i="0" dirty="0">
                <a:solidFill>
                  <a:srgbClr val="424242"/>
                </a:solidFill>
                <a:effectLst/>
                <a:latin typeface="Neue Helvetica W01"/>
              </a:rPr>
              <a:t>, on a credit card is the previous month’s balance, plus all expenses for the month, minus all payments and credits made during the month, plus the interest on the card (calculated using the average daily balance). </a:t>
            </a:r>
          </a:p>
          <a:p>
            <a:pPr marL="0" indent="0">
              <a:buNone/>
            </a:pPr>
            <a:r>
              <a:rPr lang="en-US" b="0" i="0" dirty="0">
                <a:solidFill>
                  <a:srgbClr val="424242"/>
                </a:solidFill>
                <a:effectLst/>
                <a:latin typeface="Neue Helvetica W01"/>
              </a:rPr>
              <a:t>If the card was paid off, there is no interest to be paid.</a:t>
            </a:r>
            <a:endParaRPr lang="en-US" dirty="0"/>
          </a:p>
        </p:txBody>
      </p:sp>
    </p:spTree>
    <p:extLst>
      <p:ext uri="{BB962C8B-B14F-4D97-AF65-F5344CB8AC3E}">
        <p14:creationId xmlns:p14="http://schemas.microsoft.com/office/powerpoint/2010/main" val="12479353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EF322-68D4-574F-9984-E7E24263CF44}"/>
              </a:ext>
            </a:extLst>
          </p:cNvPr>
          <p:cNvSpPr>
            <a:spLocks noGrp="1"/>
          </p:cNvSpPr>
          <p:nvPr>
            <p:ph type="title"/>
          </p:nvPr>
        </p:nvSpPr>
        <p:spPr/>
        <p:txBody>
          <a:bodyPr/>
          <a:lstStyle/>
          <a:p>
            <a:r>
              <a:rPr lang="en-US" dirty="0"/>
              <a:t>Example</a:t>
            </a:r>
          </a:p>
        </p:txBody>
      </p:sp>
      <p:pic>
        <p:nvPicPr>
          <p:cNvPr id="5" name="Content Placeholder 4">
            <a:extLst>
              <a:ext uri="{FF2B5EF4-FFF2-40B4-BE49-F238E27FC236}">
                <a16:creationId xmlns:a16="http://schemas.microsoft.com/office/drawing/2014/main" id="{165A2D6E-F85F-8F87-3AB2-E70133EF7B5E}"/>
              </a:ext>
            </a:extLst>
          </p:cNvPr>
          <p:cNvPicPr>
            <a:picLocks noGrp="1" noChangeAspect="1"/>
          </p:cNvPicPr>
          <p:nvPr>
            <p:ph sz="quarter" idx="11"/>
          </p:nvPr>
        </p:nvPicPr>
        <p:blipFill>
          <a:blip r:embed="rId2"/>
          <a:stretch>
            <a:fillRect/>
          </a:stretch>
        </p:blipFill>
        <p:spPr>
          <a:xfrm>
            <a:off x="838200" y="1445419"/>
            <a:ext cx="10629452" cy="1830560"/>
          </a:xfrm>
        </p:spPr>
      </p:pic>
    </p:spTree>
    <p:extLst>
      <p:ext uri="{BB962C8B-B14F-4D97-AF65-F5344CB8AC3E}">
        <p14:creationId xmlns:p14="http://schemas.microsoft.com/office/powerpoint/2010/main" val="18368769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3338A-CF74-8E32-EA3F-705D3CDD1B45}"/>
              </a:ext>
            </a:extLst>
          </p:cNvPr>
          <p:cNvSpPr>
            <a:spLocks noGrp="1"/>
          </p:cNvSpPr>
          <p:nvPr>
            <p:ph type="title"/>
          </p:nvPr>
        </p:nvSpPr>
        <p:spPr/>
        <p:txBody>
          <a:bodyPr>
            <a:normAutofit fontScale="90000"/>
          </a:bodyPr>
          <a:lstStyle/>
          <a:p>
            <a:r>
              <a:rPr lang="en-US" dirty="0"/>
              <a:t>Minimum Payment Due</a:t>
            </a:r>
          </a:p>
        </p:txBody>
      </p:sp>
      <p:sp>
        <p:nvSpPr>
          <p:cNvPr id="3" name="Content Placeholder 2">
            <a:extLst>
              <a:ext uri="{FF2B5EF4-FFF2-40B4-BE49-F238E27FC236}">
                <a16:creationId xmlns:a16="http://schemas.microsoft.com/office/drawing/2014/main" id="{E2E0D3A3-9929-49F8-19CE-3E2D0C36B319}"/>
              </a:ext>
            </a:extLst>
          </p:cNvPr>
          <p:cNvSpPr>
            <a:spLocks noGrp="1"/>
          </p:cNvSpPr>
          <p:nvPr>
            <p:ph sz="quarter" idx="11"/>
          </p:nvPr>
        </p:nvSpPr>
        <p:spPr/>
        <p:txBody>
          <a:bodyPr/>
          <a:lstStyle/>
          <a:p>
            <a:pPr marL="0" indent="0" algn="l">
              <a:buNone/>
            </a:pPr>
            <a:r>
              <a:rPr lang="en-US" sz="2400" b="0" i="0" dirty="0">
                <a:solidFill>
                  <a:srgbClr val="424242"/>
                </a:solidFill>
                <a:effectLst/>
                <a:latin typeface="Neue Helvetica W01"/>
              </a:rPr>
              <a:t>The </a:t>
            </a:r>
            <a:r>
              <a:rPr lang="en-US" sz="2400" b="1" i="0" dirty="0">
                <a:solidFill>
                  <a:srgbClr val="424242"/>
                </a:solidFill>
                <a:effectLst/>
                <a:latin typeface="Neue Helvetica W01"/>
              </a:rPr>
              <a:t>minimum payment</a:t>
            </a:r>
            <a:r>
              <a:rPr lang="en-US" sz="2400" b="0" i="0" dirty="0">
                <a:solidFill>
                  <a:srgbClr val="424242"/>
                </a:solidFill>
                <a:effectLst/>
                <a:latin typeface="Neue Helvetica W01"/>
              </a:rPr>
              <a:t> due is the smallest required amount to be paid on a credit card to avoid late fees and penalties, such as an increased interest rate. The calculations for this may differ from card to card. They also depend in the balance of the credit card. General guidelines for minimum payment due are:</a:t>
            </a:r>
          </a:p>
          <a:p>
            <a:pPr marL="0" indent="0" algn="l">
              <a:buNone/>
            </a:pPr>
            <a:endParaRPr lang="en-US" sz="2400" b="0" i="0" dirty="0">
              <a:solidFill>
                <a:srgbClr val="424242"/>
              </a:solidFill>
              <a:effectLst/>
              <a:latin typeface="Neue Helvetica W01"/>
            </a:endParaRPr>
          </a:p>
          <a:p>
            <a:pPr marL="457200" indent="-457200">
              <a:buFont typeface="Arial" panose="020B0604020202020204" pitchFamily="34" charset="0"/>
              <a:buChar char="•"/>
            </a:pPr>
            <a:r>
              <a:rPr lang="en-US" sz="2400" b="0" i="0" dirty="0">
                <a:solidFill>
                  <a:srgbClr val="424242"/>
                </a:solidFill>
                <a:effectLst/>
                <a:latin typeface="Neue Helvetica W01"/>
              </a:rPr>
              <a:t>For larger balances (usually over $1,000), the minimum payment will be some percentage of the balance due.</a:t>
            </a:r>
          </a:p>
          <a:p>
            <a:pPr marL="457200" indent="-457200">
              <a:buFont typeface="Arial" panose="020B0604020202020204" pitchFamily="34" charset="0"/>
              <a:buChar char="•"/>
            </a:pPr>
            <a:r>
              <a:rPr lang="en-US" sz="2400" b="0" i="0" dirty="0">
                <a:solidFill>
                  <a:srgbClr val="424242"/>
                </a:solidFill>
                <a:effectLst/>
                <a:latin typeface="Neue Helvetica W01"/>
              </a:rPr>
              <a:t>For moderate balances (between $25 and $1,000), the minimum would be a specified dollar amount. $25 seems to be a common value.</a:t>
            </a:r>
          </a:p>
          <a:p>
            <a:pPr marL="457200" indent="-457200">
              <a:buFont typeface="Arial" panose="020B0604020202020204" pitchFamily="34" charset="0"/>
              <a:buChar char="•"/>
            </a:pPr>
            <a:r>
              <a:rPr lang="en-US" sz="2400" b="0" i="0" dirty="0">
                <a:solidFill>
                  <a:srgbClr val="424242"/>
                </a:solidFill>
                <a:effectLst/>
                <a:latin typeface="Neue Helvetica W01"/>
              </a:rPr>
              <a:t>If the balance is small (under $25 for instance), then the minimum payment is the balance.</a:t>
            </a:r>
          </a:p>
          <a:p>
            <a:pPr marL="457200" indent="-457200">
              <a:buFont typeface="Arial" panose="020B0604020202020204" pitchFamily="34" charset="0"/>
              <a:buChar char="•"/>
            </a:pPr>
            <a:endParaRPr lang="en-US" sz="2400" b="0" i="0" dirty="0">
              <a:solidFill>
                <a:srgbClr val="424242"/>
              </a:solidFill>
              <a:effectLst/>
              <a:latin typeface="Neue Helvetica W01"/>
            </a:endParaRPr>
          </a:p>
          <a:p>
            <a:pPr marL="0" indent="0" algn="l">
              <a:buNone/>
            </a:pPr>
            <a:r>
              <a:rPr lang="en-US" sz="2400" b="0" i="0" dirty="0">
                <a:solidFill>
                  <a:srgbClr val="424242"/>
                </a:solidFill>
                <a:effectLst/>
                <a:latin typeface="Neue Helvetica W01"/>
              </a:rPr>
              <a:t>Those are just guidelines. Individual cards may vary in these values.</a:t>
            </a:r>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39728131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54694EC-A95F-EFB2-2F3C-9EC2DB5B67A4}"/>
              </a:ext>
            </a:extLst>
          </p:cNvPr>
          <p:cNvSpPr>
            <a:spLocks noGrp="1"/>
          </p:cNvSpPr>
          <p:nvPr>
            <p:ph type="ftr" sz="quarter" idx="11"/>
          </p:nvPr>
        </p:nvSpPr>
        <p:spPr/>
        <p:txBody>
          <a:bodyPr/>
          <a:lstStyle/>
          <a:p>
            <a:r>
              <a:rPr lang="en-US"/>
              <a:t>https://openstax.org/details/books/calculus-volume-1</a:t>
            </a:r>
          </a:p>
        </p:txBody>
      </p:sp>
      <p:sp>
        <p:nvSpPr>
          <p:cNvPr id="4" name="TextBox 3">
            <a:extLst>
              <a:ext uri="{FF2B5EF4-FFF2-40B4-BE49-F238E27FC236}">
                <a16:creationId xmlns:a16="http://schemas.microsoft.com/office/drawing/2014/main" id="{5DAEE35B-C6CE-E639-BD6B-C894AC658D7F}"/>
              </a:ext>
            </a:extLst>
          </p:cNvPr>
          <p:cNvSpPr txBox="1"/>
          <p:nvPr/>
        </p:nvSpPr>
        <p:spPr>
          <a:xfrm>
            <a:off x="3047238" y="2551837"/>
            <a:ext cx="6094476" cy="2031325"/>
          </a:xfrm>
          <a:prstGeom prst="rect">
            <a:avLst/>
          </a:prstGeom>
          <a:noFill/>
        </p:spPr>
        <p:txBody>
          <a:bodyPr wrap="square">
            <a:spAutoFit/>
          </a:bodyPr>
          <a:lstStyle/>
          <a:p>
            <a:pPr algn="ctr"/>
            <a:r>
              <a:rPr lang="en-US" sz="1800" dirty="0"/>
              <a:t>This resource contains adaptations of the OpenStax </a:t>
            </a:r>
            <a:r>
              <a:rPr lang="en-US" i="1" dirty="0"/>
              <a:t>A</a:t>
            </a:r>
            <a:r>
              <a:rPr lang="en-US" sz="1800" i="1" dirty="0"/>
              <a:t>lgebra and Trigonometry 2e</a:t>
            </a:r>
            <a:r>
              <a:rPr lang="en-US" sz="1800" dirty="0"/>
              <a:t> open textbook and is © by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4095876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dirty="0"/>
              <a:t>6.8 Terminology of Loans</a:t>
            </a:r>
            <a:endParaRPr lang="en-US" noProof="0" dirty="0"/>
          </a:p>
        </p:txBody>
      </p:sp>
      <p:sp>
        <p:nvSpPr>
          <p:cNvPr id="3" name="Content Placeholder 2">
            <a:extLst>
              <a:ext uri="{FF2B5EF4-FFF2-40B4-BE49-F238E27FC236}">
                <a16:creationId xmlns:a16="http://schemas.microsoft.com/office/drawing/2014/main" id="{8CF8879A-5FF7-1847-8F30-F924AE4EDF31}"/>
              </a:ext>
            </a:extLst>
          </p:cNvPr>
          <p:cNvSpPr>
            <a:spLocks noGrp="1"/>
          </p:cNvSpPr>
          <p:nvPr>
            <p:ph sz="quarter" idx="11"/>
          </p:nvPr>
        </p:nvSpPr>
        <p:spPr>
          <a:xfrm>
            <a:off x="838200" y="1479291"/>
            <a:ext cx="10467109" cy="5482216"/>
          </a:xfrm>
        </p:spPr>
        <p:txBody>
          <a:bodyPr/>
          <a:lstStyle/>
          <a:p>
            <a:r>
              <a:rPr lang="en-US" sz="2300" dirty="0"/>
              <a:t>Loans are taken out to pay for goods or services when a person does not have the cash to pay for the goods or services.  The borrower agrees to pay back more than the amount of the loan.</a:t>
            </a:r>
          </a:p>
          <a:p>
            <a:r>
              <a:rPr lang="en-US" sz="2300" dirty="0"/>
              <a:t>A </a:t>
            </a:r>
            <a:r>
              <a:rPr lang="en-US" sz="2300" b="1" dirty="0"/>
              <a:t>fixed interest rate</a:t>
            </a:r>
            <a:r>
              <a:rPr lang="en-US" sz="2300" dirty="0"/>
              <a:t> loan has an interest rate that does not change during the life of the loan.  A </a:t>
            </a:r>
            <a:r>
              <a:rPr lang="en-US" sz="2300" b="1" dirty="0"/>
              <a:t>variable interest rate</a:t>
            </a:r>
            <a:r>
              <a:rPr lang="en-US" sz="2300" dirty="0"/>
              <a:t> loan has an interest rate that may change during the life of the loan.  </a:t>
            </a:r>
          </a:p>
          <a:p>
            <a:r>
              <a:rPr lang="en-US" sz="2300" dirty="0"/>
              <a:t>An </a:t>
            </a:r>
            <a:r>
              <a:rPr lang="en-US" sz="2300" b="1" dirty="0"/>
              <a:t>installment loan</a:t>
            </a:r>
            <a:r>
              <a:rPr lang="en-US" sz="2300" dirty="0"/>
              <a:t> is a loan with a fixed period, and the borrower pays a fixed amount per period until the loan is paid off.  </a:t>
            </a:r>
            <a:r>
              <a:rPr lang="en-US" sz="2300" b="1" dirty="0"/>
              <a:t>Loan amortization</a:t>
            </a:r>
            <a:r>
              <a:rPr lang="en-US" sz="2300" dirty="0"/>
              <a:t> is the process used to calculate how much of each payment will be applied to principal and how much is applied to interest. </a:t>
            </a:r>
          </a:p>
          <a:p>
            <a:r>
              <a:rPr lang="en-US" sz="2300" b="1" dirty="0"/>
              <a:t>Revolving credit</a:t>
            </a:r>
            <a:r>
              <a:rPr lang="en-US" sz="2300" dirty="0"/>
              <a:t>, also know as open-end credit, is how most credit cards work but is also a kind of loan account.</a:t>
            </a:r>
          </a:p>
        </p:txBody>
      </p:sp>
    </p:spTree>
    <p:extLst>
      <p:ext uri="{BB962C8B-B14F-4D97-AF65-F5344CB8AC3E}">
        <p14:creationId xmlns:p14="http://schemas.microsoft.com/office/powerpoint/2010/main" val="916717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dirty="0"/>
              <a:t>6.8 Terminology of Loans</a:t>
            </a:r>
            <a:endParaRPr lang="en-US" noProof="0" dirty="0"/>
          </a:p>
        </p:txBody>
      </p:sp>
      <p:sp>
        <p:nvSpPr>
          <p:cNvPr id="3" name="Content Placeholder 2">
            <a:extLst>
              <a:ext uri="{FF2B5EF4-FFF2-40B4-BE49-F238E27FC236}">
                <a16:creationId xmlns:a16="http://schemas.microsoft.com/office/drawing/2014/main" id="{8CF8879A-5FF7-1847-8F30-F924AE4EDF31}"/>
              </a:ext>
            </a:extLst>
          </p:cNvPr>
          <p:cNvSpPr>
            <a:spLocks noGrp="1"/>
          </p:cNvSpPr>
          <p:nvPr>
            <p:ph sz="quarter" idx="11"/>
          </p:nvPr>
        </p:nvSpPr>
        <p:spPr>
          <a:xfrm>
            <a:off x="838200" y="1010661"/>
            <a:ext cx="10467109" cy="5482216"/>
          </a:xfrm>
        </p:spPr>
        <p:txBody>
          <a:bodyPr/>
          <a:lstStyle/>
          <a:p>
            <a:pPr marL="0" indent="0">
              <a:buNone/>
            </a:pPr>
            <a:endParaRPr lang="en-US" sz="2300" dirty="0"/>
          </a:p>
          <a:p>
            <a:r>
              <a:rPr lang="en-US" sz="2300" dirty="0"/>
              <a:t>An </a:t>
            </a:r>
            <a:r>
              <a:rPr lang="en-US" sz="2300" b="1" dirty="0"/>
              <a:t>amortization table</a:t>
            </a:r>
            <a:r>
              <a:rPr lang="en-US" sz="2300" dirty="0"/>
              <a:t> or amortization schedule is a table that provides the details of the periodic payments for a loan where the payments are applied to both the principal and the interest.</a:t>
            </a:r>
          </a:p>
          <a:p>
            <a:endParaRPr lang="en-US" sz="2300" dirty="0"/>
          </a:p>
          <a:p>
            <a:r>
              <a:rPr lang="en-US" sz="2300" dirty="0"/>
              <a:t>The </a:t>
            </a:r>
            <a:r>
              <a:rPr lang="en-US" sz="2300" b="1" dirty="0"/>
              <a:t>cost to finance</a:t>
            </a:r>
            <a:r>
              <a:rPr lang="en-US" sz="2300" dirty="0"/>
              <a:t> a loan, also called the </a:t>
            </a:r>
            <a:r>
              <a:rPr lang="en-US" sz="2300" b="1" dirty="0"/>
              <a:t>cost of financing</a:t>
            </a:r>
            <a:r>
              <a:rPr lang="en-US" sz="2300" dirty="0"/>
              <a:t>, is the sum of all costs, fees, interest, and other charges paid over the life of the loan.</a:t>
            </a:r>
          </a:p>
        </p:txBody>
      </p:sp>
    </p:spTree>
    <p:extLst>
      <p:ext uri="{BB962C8B-B14F-4D97-AF65-F5344CB8AC3E}">
        <p14:creationId xmlns:p14="http://schemas.microsoft.com/office/powerpoint/2010/main" val="4127274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D1C55-53AD-199A-4A42-A55B90F0432E}"/>
              </a:ext>
            </a:extLst>
          </p:cNvPr>
          <p:cNvSpPr>
            <a:spLocks noGrp="1"/>
          </p:cNvSpPr>
          <p:nvPr>
            <p:ph type="title"/>
          </p:nvPr>
        </p:nvSpPr>
        <p:spPr/>
        <p:txBody>
          <a:bodyPr/>
          <a:lstStyle/>
          <a:p>
            <a:r>
              <a:rPr lang="en-US" dirty="0"/>
              <a:t>Credit Scores</a:t>
            </a:r>
          </a:p>
        </p:txBody>
      </p:sp>
      <p:sp>
        <p:nvSpPr>
          <p:cNvPr id="3" name="Content Placeholder 2">
            <a:extLst>
              <a:ext uri="{FF2B5EF4-FFF2-40B4-BE49-F238E27FC236}">
                <a16:creationId xmlns:a16="http://schemas.microsoft.com/office/drawing/2014/main" id="{D665650C-35B6-56C2-DF0A-6AABE1865DF4}"/>
              </a:ext>
            </a:extLst>
          </p:cNvPr>
          <p:cNvSpPr>
            <a:spLocks noGrp="1"/>
          </p:cNvSpPr>
          <p:nvPr>
            <p:ph sz="quarter" idx="11"/>
          </p:nvPr>
        </p:nvSpPr>
        <p:spPr/>
        <p:txBody>
          <a:bodyPr/>
          <a:lstStyle/>
          <a:p>
            <a:pPr algn="l"/>
            <a:r>
              <a:rPr lang="en-US" sz="2400" b="0" i="0" dirty="0">
                <a:solidFill>
                  <a:srgbClr val="424242"/>
                </a:solidFill>
                <a:effectLst/>
              </a:rPr>
              <a:t>Interest rates for loans are based on your credit score.</a:t>
            </a:r>
          </a:p>
          <a:p>
            <a:pPr algn="l"/>
            <a:r>
              <a:rPr lang="en-US" sz="2400" b="0" i="0" dirty="0">
                <a:solidFill>
                  <a:srgbClr val="424242"/>
                </a:solidFill>
                <a:effectLst/>
              </a:rPr>
              <a:t>Data is collected by three credit bureaus—Experian, Equifax, and TransUnion. </a:t>
            </a:r>
          </a:p>
          <a:p>
            <a:pPr algn="l"/>
            <a:r>
              <a:rPr lang="en-US" sz="2400" dirty="0">
                <a:solidFill>
                  <a:srgbClr val="424242"/>
                </a:solidFill>
              </a:rPr>
              <a:t>Credit scores are determined </a:t>
            </a:r>
            <a:r>
              <a:rPr lang="en-US" sz="2400" b="0" i="0" dirty="0">
                <a:solidFill>
                  <a:srgbClr val="424242"/>
                </a:solidFill>
                <a:effectLst/>
              </a:rPr>
              <a:t>based on the following categories:</a:t>
            </a:r>
          </a:p>
          <a:p>
            <a:pPr marL="914400" lvl="2" indent="0">
              <a:buNone/>
            </a:pPr>
            <a:r>
              <a:rPr lang="en-US" sz="2400" i="0" dirty="0">
                <a:solidFill>
                  <a:srgbClr val="424242"/>
                </a:solidFill>
                <a:effectLst/>
              </a:rPr>
              <a:t>Payment History</a:t>
            </a:r>
          </a:p>
          <a:p>
            <a:pPr marL="914400" lvl="2" indent="0">
              <a:buNone/>
            </a:pPr>
            <a:r>
              <a:rPr lang="en-US" sz="2400" i="0" dirty="0">
                <a:solidFill>
                  <a:srgbClr val="424242"/>
                </a:solidFill>
                <a:effectLst/>
              </a:rPr>
              <a:t>Credit Utilization or Amount Owed</a:t>
            </a:r>
          </a:p>
          <a:p>
            <a:pPr marL="914400" lvl="2" indent="0">
              <a:buNone/>
            </a:pPr>
            <a:r>
              <a:rPr lang="en-US" sz="2400" i="0" dirty="0">
                <a:solidFill>
                  <a:srgbClr val="424242"/>
                </a:solidFill>
                <a:effectLst/>
              </a:rPr>
              <a:t>Length of Credit History</a:t>
            </a:r>
          </a:p>
          <a:p>
            <a:pPr marL="914400" lvl="2" indent="0">
              <a:buNone/>
            </a:pPr>
            <a:r>
              <a:rPr lang="en-US" sz="2400" i="0" dirty="0">
                <a:solidFill>
                  <a:srgbClr val="424242"/>
                </a:solidFill>
                <a:effectLst/>
              </a:rPr>
              <a:t>Credit Mix</a:t>
            </a:r>
          </a:p>
          <a:p>
            <a:pPr marL="914400" lvl="2" indent="0">
              <a:buNone/>
            </a:pPr>
            <a:r>
              <a:rPr lang="en-US" sz="2400" i="0" dirty="0">
                <a:solidFill>
                  <a:srgbClr val="424242"/>
                </a:solidFill>
                <a:effectLst/>
              </a:rPr>
              <a:t>New Credit</a:t>
            </a:r>
          </a:p>
          <a:p>
            <a:r>
              <a:rPr lang="en-US" sz="2400" dirty="0">
                <a:solidFill>
                  <a:srgbClr val="424242"/>
                </a:solidFill>
              </a:rPr>
              <a:t>Credit scores range from 300 to 850.</a:t>
            </a:r>
            <a:endParaRPr lang="en-US" sz="2400" dirty="0"/>
          </a:p>
        </p:txBody>
      </p:sp>
    </p:spTree>
    <p:extLst>
      <p:ext uri="{BB962C8B-B14F-4D97-AF65-F5344CB8AC3E}">
        <p14:creationId xmlns:p14="http://schemas.microsoft.com/office/powerpoint/2010/main" val="3514983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A6C12-7C3F-4CA1-A7AE-ACA7F4448C2F}"/>
              </a:ext>
            </a:extLst>
          </p:cNvPr>
          <p:cNvSpPr>
            <a:spLocks noGrp="1"/>
          </p:cNvSpPr>
          <p:nvPr>
            <p:ph type="title"/>
          </p:nvPr>
        </p:nvSpPr>
        <p:spPr/>
        <p:txBody>
          <a:bodyPr/>
          <a:lstStyle/>
          <a:p>
            <a:r>
              <a:rPr lang="en-US" dirty="0"/>
              <a:t>EXAMPLE – Calculating the Monthly Payment for a Loan</a:t>
            </a:r>
            <a:endParaRPr lang="en-IN" dirty="0"/>
          </a:p>
        </p:txBody>
      </p:sp>
      <p:sp>
        <p:nvSpPr>
          <p:cNvPr id="3" name="Content Placeholder 2">
            <a:extLst>
              <a:ext uri="{FF2B5EF4-FFF2-40B4-BE49-F238E27FC236}">
                <a16:creationId xmlns:a16="http://schemas.microsoft.com/office/drawing/2014/main" id="{573C21AF-414D-4A96-9AA7-0A5A0E7EA81B}"/>
              </a:ext>
            </a:extLst>
          </p:cNvPr>
          <p:cNvSpPr>
            <a:spLocks noGrp="1"/>
          </p:cNvSpPr>
          <p:nvPr>
            <p:ph sz="half" idx="1"/>
          </p:nvPr>
        </p:nvSpPr>
        <p:spPr>
          <a:xfrm>
            <a:off x="838200" y="1234379"/>
            <a:ext cx="9766738" cy="3947391"/>
          </a:xfrm>
        </p:spPr>
        <p:txBody>
          <a:bodyPr/>
          <a:lstStyle/>
          <a:p>
            <a:pPr marL="0" indent="0" algn="l">
              <a:buNone/>
            </a:pPr>
            <a:r>
              <a:rPr lang="en-US" sz="2400" b="0" i="0" dirty="0">
                <a:solidFill>
                  <a:srgbClr val="424242"/>
                </a:solidFill>
                <a:effectLst/>
              </a:rPr>
              <a:t>A car loan is taken out for $28,500 at an annual interest rate of 3.99%. Find the monthly payment necessary to pay off the loan in 5 years and calculate the amount of interest paid.</a:t>
            </a:r>
          </a:p>
        </p:txBody>
      </p:sp>
      <p:sp>
        <p:nvSpPr>
          <p:cNvPr id="4" name="Content Placeholder 3">
            <a:extLst>
              <a:ext uri="{FF2B5EF4-FFF2-40B4-BE49-F238E27FC236}">
                <a16:creationId xmlns:a16="http://schemas.microsoft.com/office/drawing/2014/main" id="{72B1E52E-BCCB-4978-AC24-1EFD02D0D8B5}"/>
              </a:ext>
            </a:extLst>
          </p:cNvPr>
          <p:cNvSpPr>
            <a:spLocks noGrp="1"/>
          </p:cNvSpPr>
          <p:nvPr>
            <p:ph sz="half" idx="2"/>
          </p:nvPr>
        </p:nvSpPr>
        <p:spPr>
          <a:xfrm>
            <a:off x="838200" y="4052781"/>
            <a:ext cx="7280804" cy="1541041"/>
          </a:xfrm>
        </p:spPr>
        <p:txBody>
          <a:bodyPr/>
          <a:lstStyle/>
          <a:p>
            <a:pPr marL="0" lvl="0" indent="0">
              <a:buNone/>
            </a:pPr>
            <a:r>
              <a:rPr lang="en-US" sz="2400" dirty="0"/>
              <a:t>Substitute the values into the formula. </a:t>
            </a:r>
          </a:p>
          <a:p>
            <a:pPr marL="0" lvl="0" indent="0">
              <a:buNone/>
            </a:pPr>
            <a:r>
              <a:rPr lang="en-US" sz="2400" i="1" dirty="0">
                <a:latin typeface="Times New Roman" panose="02020603050405020304" pitchFamily="18" charset="0"/>
                <a:cs typeface="Times New Roman" panose="02020603050405020304" pitchFamily="18" charset="0"/>
              </a:rPr>
              <a:t>P </a:t>
            </a:r>
            <a:r>
              <a:rPr lang="en-US" sz="2400" dirty="0">
                <a:latin typeface="Times New Roman" panose="02020603050405020304" pitchFamily="18" charset="0"/>
                <a:cs typeface="Times New Roman" panose="02020603050405020304" pitchFamily="18" charset="0"/>
              </a:rPr>
              <a:t>= 28500, </a:t>
            </a:r>
            <a:r>
              <a:rPr lang="en-US" sz="2400" i="1" dirty="0">
                <a:latin typeface="Times New Roman" panose="02020603050405020304" pitchFamily="18" charset="0"/>
                <a:cs typeface="Times New Roman" panose="02020603050405020304" pitchFamily="18" charset="0"/>
              </a:rPr>
              <a:t>r</a:t>
            </a:r>
            <a:r>
              <a:rPr lang="en-US" sz="2400" dirty="0">
                <a:latin typeface="Times New Roman" panose="02020603050405020304" pitchFamily="18" charset="0"/>
                <a:cs typeface="Times New Roman" panose="02020603050405020304" pitchFamily="18" charset="0"/>
              </a:rPr>
              <a:t> = 0.0399, </a:t>
            </a:r>
            <a:r>
              <a:rPr lang="en-US" sz="2400" i="1" dirty="0">
                <a:latin typeface="Times New Roman" panose="02020603050405020304" pitchFamily="18" charset="0"/>
                <a:cs typeface="Times New Roman" panose="02020603050405020304" pitchFamily="18" charset="0"/>
              </a:rPr>
              <a:t>n </a:t>
            </a:r>
            <a:r>
              <a:rPr lang="en-US" sz="2400" dirty="0">
                <a:latin typeface="Times New Roman" panose="02020603050405020304" pitchFamily="18" charset="0"/>
                <a:cs typeface="Times New Roman" panose="02020603050405020304" pitchFamily="18" charset="0"/>
              </a:rPr>
              <a:t>= 12, </a:t>
            </a:r>
            <a:r>
              <a:rPr lang="en-US" sz="2400" i="1" dirty="0">
                <a:latin typeface="Times New Roman" panose="02020603050405020304" pitchFamily="18" charset="0"/>
                <a:cs typeface="Times New Roman" panose="02020603050405020304" pitchFamily="18" charset="0"/>
              </a:rPr>
              <a:t>t </a:t>
            </a:r>
            <a:r>
              <a:rPr lang="en-US" sz="2400" dirty="0">
                <a:latin typeface="Times New Roman" panose="02020603050405020304" pitchFamily="18" charset="0"/>
                <a:cs typeface="Times New Roman" panose="02020603050405020304" pitchFamily="18" charset="0"/>
              </a:rPr>
              <a:t>= 5</a:t>
            </a:r>
          </a:p>
          <a:p>
            <a:pPr marL="0" lvl="0" indent="0">
              <a:buNone/>
            </a:pPr>
            <a:r>
              <a:rPr lang="en-US" sz="2400" i="1" dirty="0" err="1">
                <a:latin typeface="Times New Roman" panose="02020603050405020304" pitchFamily="18" charset="0"/>
                <a:cs typeface="Times New Roman" panose="02020603050405020304" pitchFamily="18" charset="0"/>
              </a:rPr>
              <a:t>pmt</a:t>
            </a:r>
            <a:r>
              <a:rPr lang="en-US" sz="2400" dirty="0"/>
              <a:t> = </a:t>
            </a:r>
            <a:r>
              <a:rPr lang="en-US" sz="2400" dirty="0">
                <a:latin typeface="Times New Roman" panose="02020603050405020304" pitchFamily="18" charset="0"/>
                <a:cs typeface="Times New Roman" panose="02020603050405020304" pitchFamily="18" charset="0"/>
              </a:rPr>
              <a:t>$ 524.74 </a:t>
            </a:r>
            <a:r>
              <a:rPr lang="en-US" sz="2400" dirty="0"/>
              <a:t>rounding to nearest cent</a:t>
            </a:r>
          </a:p>
          <a:p>
            <a:pPr marL="0" lvl="0" indent="0">
              <a:buNone/>
            </a:pPr>
            <a:endParaRPr lang="en-US" sz="2400" dirty="0"/>
          </a:p>
          <a:p>
            <a:pPr marL="0" lvl="0" indent="0">
              <a:buNone/>
            </a:pPr>
            <a:r>
              <a:rPr lang="en-US" sz="2400" dirty="0"/>
              <a:t>Interest = (</a:t>
            </a:r>
            <a:r>
              <a:rPr lang="en-US" sz="2400" i="1" dirty="0" err="1">
                <a:latin typeface="Times New Roman" panose="02020603050405020304" pitchFamily="18" charset="0"/>
                <a:cs typeface="Times New Roman" panose="02020603050405020304" pitchFamily="18" charset="0"/>
              </a:rPr>
              <a:t>pmt</a:t>
            </a:r>
            <a:r>
              <a:rPr lang="en-US" sz="2400" dirty="0"/>
              <a:t>)(</a:t>
            </a:r>
            <a:r>
              <a:rPr lang="en-US" sz="2400" i="1" dirty="0">
                <a:latin typeface="Times New Roman" panose="02020603050405020304" pitchFamily="18" charset="0"/>
                <a:cs typeface="Times New Roman" panose="02020603050405020304" pitchFamily="18" charset="0"/>
              </a:rPr>
              <a:t>n</a:t>
            </a:r>
            <a:r>
              <a:rPr lang="en-US" sz="2400" dirty="0"/>
              <a:t>)(</a:t>
            </a:r>
            <a:r>
              <a:rPr lang="en-US" sz="2400" i="1" dirty="0">
                <a:latin typeface="Times New Roman" panose="02020603050405020304" pitchFamily="18" charset="0"/>
                <a:cs typeface="Times New Roman" panose="02020603050405020304" pitchFamily="18" charset="0"/>
              </a:rPr>
              <a:t>t</a:t>
            </a:r>
            <a:r>
              <a:rPr lang="en-US" sz="2400" dirty="0"/>
              <a:t>) – </a:t>
            </a:r>
            <a:r>
              <a:rPr lang="en-US" sz="2400" i="1" dirty="0">
                <a:latin typeface="Times New Roman" panose="02020603050405020304" pitchFamily="18" charset="0"/>
                <a:cs typeface="Times New Roman" panose="02020603050405020304" pitchFamily="18" charset="0"/>
              </a:rPr>
              <a:t>P</a:t>
            </a:r>
            <a:r>
              <a:rPr lang="en-US" sz="2400" dirty="0"/>
              <a:t> = </a:t>
            </a:r>
            <a:r>
              <a:rPr lang="en-US" sz="2400" dirty="0">
                <a:latin typeface="Times New Roman" panose="02020603050405020304" pitchFamily="18" charset="0"/>
                <a:cs typeface="Times New Roman" panose="02020603050405020304" pitchFamily="18" charset="0"/>
              </a:rPr>
              <a:t>$ 2985</a:t>
            </a:r>
          </a:p>
          <a:p>
            <a:pPr marL="0" lvl="0" indent="0">
              <a:spcBef>
                <a:spcPts val="1400"/>
              </a:spcBef>
              <a:buNone/>
            </a:pPr>
            <a:endParaRPr lang="en-US" sz="2300" dirty="0"/>
          </a:p>
        </p:txBody>
      </p:sp>
      <p:pic>
        <p:nvPicPr>
          <p:cNvPr id="12" name="Picture 11">
            <a:extLst>
              <a:ext uri="{FF2B5EF4-FFF2-40B4-BE49-F238E27FC236}">
                <a16:creationId xmlns:a16="http://schemas.microsoft.com/office/drawing/2014/main" id="{1FF8823B-0795-C924-08E8-B8C2144FC7A6}"/>
              </a:ext>
            </a:extLst>
          </p:cNvPr>
          <p:cNvPicPr>
            <a:picLocks noChangeAspect="1"/>
          </p:cNvPicPr>
          <p:nvPr/>
        </p:nvPicPr>
        <p:blipFill>
          <a:blip r:embed="rId3"/>
          <a:stretch>
            <a:fillRect/>
          </a:stretch>
        </p:blipFill>
        <p:spPr>
          <a:xfrm>
            <a:off x="1464245" y="2443189"/>
            <a:ext cx="5111099" cy="1403566"/>
          </a:xfrm>
          <a:prstGeom prst="rect">
            <a:avLst/>
          </a:prstGeom>
        </p:spPr>
      </p:pic>
      <p:pic>
        <p:nvPicPr>
          <p:cNvPr id="18" name="Picture 17">
            <a:extLst>
              <a:ext uri="{FF2B5EF4-FFF2-40B4-BE49-F238E27FC236}">
                <a16:creationId xmlns:a16="http://schemas.microsoft.com/office/drawing/2014/main" id="{EBDE1ADD-B613-55A9-F021-EE97DDE76F9B}"/>
              </a:ext>
            </a:extLst>
          </p:cNvPr>
          <p:cNvPicPr>
            <a:picLocks noChangeAspect="1"/>
          </p:cNvPicPr>
          <p:nvPr/>
        </p:nvPicPr>
        <p:blipFill>
          <a:blip r:embed="rId4"/>
          <a:stretch>
            <a:fillRect/>
          </a:stretch>
        </p:blipFill>
        <p:spPr>
          <a:xfrm>
            <a:off x="8172206" y="2099680"/>
            <a:ext cx="3609478" cy="4552622"/>
          </a:xfrm>
          <a:prstGeom prst="rect">
            <a:avLst/>
          </a:prstGeom>
        </p:spPr>
      </p:pic>
    </p:spTree>
    <p:extLst>
      <p:ext uri="{BB962C8B-B14F-4D97-AF65-F5344CB8AC3E}">
        <p14:creationId xmlns:p14="http://schemas.microsoft.com/office/powerpoint/2010/main" val="928901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7E6C1-53A6-487B-BB0B-243D52EA79BC}"/>
              </a:ext>
            </a:extLst>
          </p:cNvPr>
          <p:cNvSpPr>
            <a:spLocks noGrp="1"/>
          </p:cNvSpPr>
          <p:nvPr>
            <p:ph type="title"/>
          </p:nvPr>
        </p:nvSpPr>
        <p:spPr/>
        <p:txBody>
          <a:bodyPr/>
          <a:lstStyle/>
          <a:p>
            <a:r>
              <a:rPr lang="en-US" dirty="0"/>
              <a:t>EXAMPLE – Cost of Financing a Personal Loan</a:t>
            </a:r>
            <a:endParaRPr lang="en-IN" dirty="0"/>
          </a:p>
        </p:txBody>
      </p:sp>
      <p:sp>
        <p:nvSpPr>
          <p:cNvPr id="3" name="Content Placeholder 2">
            <a:extLst>
              <a:ext uri="{FF2B5EF4-FFF2-40B4-BE49-F238E27FC236}">
                <a16:creationId xmlns:a16="http://schemas.microsoft.com/office/drawing/2014/main" id="{5E7815B7-A0C6-4D06-B52C-CBCA850612FF}"/>
              </a:ext>
            </a:extLst>
          </p:cNvPr>
          <p:cNvSpPr>
            <a:spLocks noGrp="1"/>
          </p:cNvSpPr>
          <p:nvPr>
            <p:ph sz="half" idx="1"/>
          </p:nvPr>
        </p:nvSpPr>
        <p:spPr>
          <a:xfrm>
            <a:off x="838200" y="1351713"/>
            <a:ext cx="10022840" cy="5166302"/>
          </a:xfrm>
        </p:spPr>
        <p:txBody>
          <a:bodyPr/>
          <a:lstStyle/>
          <a:p>
            <a:pPr marL="0" indent="0">
              <a:buNone/>
            </a:pPr>
            <a:r>
              <a:rPr lang="en-US" sz="2400" dirty="0"/>
              <a:t>Irena signed a loan of $15,000 at 6.33% for 5 years. When she took out the loan, Irena paid a $750 origination fee. Over the course of the loan, she pays $2,537.96 in interest. What was her cost to finance the loan? </a:t>
            </a:r>
          </a:p>
        </p:txBody>
      </p:sp>
      <p:sp>
        <p:nvSpPr>
          <p:cNvPr id="4" name="Content Placeholder 3">
            <a:extLst>
              <a:ext uri="{FF2B5EF4-FFF2-40B4-BE49-F238E27FC236}">
                <a16:creationId xmlns:a16="http://schemas.microsoft.com/office/drawing/2014/main" id="{EA6B8148-15D3-4C34-9152-B218C2CC09D6}"/>
              </a:ext>
            </a:extLst>
          </p:cNvPr>
          <p:cNvSpPr>
            <a:spLocks noGrp="1"/>
          </p:cNvSpPr>
          <p:nvPr>
            <p:ph sz="half" idx="2"/>
          </p:nvPr>
        </p:nvSpPr>
        <p:spPr>
          <a:xfrm>
            <a:off x="1049020" y="3264188"/>
            <a:ext cx="9601200" cy="5166302"/>
          </a:xfrm>
        </p:spPr>
        <p:txBody>
          <a:bodyPr/>
          <a:lstStyle/>
          <a:p>
            <a:pPr marL="0" lvl="0" indent="0">
              <a:buNone/>
            </a:pPr>
            <a:r>
              <a:rPr lang="en-US" sz="2400" dirty="0"/>
              <a:t>The cost to finance the loan is the sum of all interest and any fees paid for the loan.</a:t>
            </a:r>
          </a:p>
          <a:p>
            <a:pPr marL="0" lvl="0" indent="0">
              <a:buNone/>
            </a:pPr>
            <a:endParaRPr lang="en-US" sz="2400" dirty="0"/>
          </a:p>
          <a:p>
            <a:pPr marL="0" lvl="0" indent="0" algn="ctr">
              <a:buNone/>
            </a:pPr>
            <a:r>
              <a:rPr lang="en-US" sz="2400" dirty="0"/>
              <a:t>$750.00 + $2,537.96 = $3,287.96</a:t>
            </a:r>
          </a:p>
        </p:txBody>
      </p:sp>
    </p:spTree>
    <p:extLst>
      <p:ext uri="{BB962C8B-B14F-4D97-AF65-F5344CB8AC3E}">
        <p14:creationId xmlns:p14="http://schemas.microsoft.com/office/powerpoint/2010/main" val="2936777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39A1E-5F55-C190-88E7-A7A83CF8F8AB}"/>
              </a:ext>
            </a:extLst>
          </p:cNvPr>
          <p:cNvSpPr>
            <a:spLocks noGrp="1"/>
          </p:cNvSpPr>
          <p:nvPr>
            <p:ph type="title"/>
          </p:nvPr>
        </p:nvSpPr>
        <p:spPr/>
        <p:txBody>
          <a:bodyPr/>
          <a:lstStyle/>
          <a:p>
            <a:r>
              <a:rPr lang="en-US" dirty="0"/>
              <a:t>Amortization Schedule</a:t>
            </a:r>
          </a:p>
        </p:txBody>
      </p:sp>
      <p:pic>
        <p:nvPicPr>
          <p:cNvPr id="5" name="Content Placeholder 4">
            <a:extLst>
              <a:ext uri="{FF2B5EF4-FFF2-40B4-BE49-F238E27FC236}">
                <a16:creationId xmlns:a16="http://schemas.microsoft.com/office/drawing/2014/main" id="{1A28C6E9-B65C-95F9-79C8-D56F68B1274E}"/>
              </a:ext>
            </a:extLst>
          </p:cNvPr>
          <p:cNvPicPr>
            <a:picLocks noGrp="1" noChangeAspect="1"/>
          </p:cNvPicPr>
          <p:nvPr>
            <p:ph sz="quarter" idx="11"/>
          </p:nvPr>
        </p:nvPicPr>
        <p:blipFill>
          <a:blip r:embed="rId2"/>
          <a:stretch>
            <a:fillRect/>
          </a:stretch>
        </p:blipFill>
        <p:spPr>
          <a:xfrm>
            <a:off x="2743221" y="1011238"/>
            <a:ext cx="6705557" cy="5154612"/>
          </a:xfrm>
        </p:spPr>
      </p:pic>
    </p:spTree>
    <p:extLst>
      <p:ext uri="{BB962C8B-B14F-4D97-AF65-F5344CB8AC3E}">
        <p14:creationId xmlns:p14="http://schemas.microsoft.com/office/powerpoint/2010/main" val="1045373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dirty="0"/>
              <a:t>6.9 Understanding Student Loans</a:t>
            </a:r>
            <a:endParaRPr lang="en-US" noProof="0" dirty="0"/>
          </a:p>
        </p:txBody>
      </p:sp>
      <p:sp>
        <p:nvSpPr>
          <p:cNvPr id="3" name="Content Placeholder 2">
            <a:extLst>
              <a:ext uri="{FF2B5EF4-FFF2-40B4-BE49-F238E27FC236}">
                <a16:creationId xmlns:a16="http://schemas.microsoft.com/office/drawing/2014/main" id="{8CF8879A-5FF7-1847-8F30-F924AE4EDF31}"/>
              </a:ext>
            </a:extLst>
          </p:cNvPr>
          <p:cNvSpPr>
            <a:spLocks noGrp="1"/>
          </p:cNvSpPr>
          <p:nvPr>
            <p:ph sz="quarter" idx="11"/>
          </p:nvPr>
        </p:nvSpPr>
        <p:spPr>
          <a:xfrm>
            <a:off x="838200" y="1010661"/>
            <a:ext cx="10467109" cy="5482216"/>
          </a:xfrm>
        </p:spPr>
        <p:txBody>
          <a:bodyPr/>
          <a:lstStyle/>
          <a:p>
            <a:pPr marL="0" indent="0">
              <a:lnSpc>
                <a:spcPct val="100000"/>
              </a:lnSpc>
              <a:buNone/>
            </a:pPr>
            <a:r>
              <a:rPr lang="en-US" dirty="0"/>
              <a:t>Learning Objectives:</a:t>
            </a:r>
          </a:p>
          <a:p>
            <a:pPr marL="514350" indent="-514350">
              <a:lnSpc>
                <a:spcPct val="100000"/>
              </a:lnSpc>
              <a:buFont typeface="+mj-lt"/>
              <a:buAutoNum type="arabicPeriod"/>
            </a:pPr>
            <a:r>
              <a:rPr lang="en-US" dirty="0"/>
              <a:t>Understand types of student loans.</a:t>
            </a:r>
          </a:p>
          <a:p>
            <a:pPr marL="514350" indent="-514350">
              <a:lnSpc>
                <a:spcPct val="100000"/>
              </a:lnSpc>
              <a:buFont typeface="+mj-lt"/>
              <a:buAutoNum type="arabicPeriod"/>
            </a:pPr>
            <a:r>
              <a:rPr lang="en-US" dirty="0"/>
              <a:t>Understand the limits on student loans.</a:t>
            </a:r>
          </a:p>
          <a:p>
            <a:pPr marL="514350" indent="-514350">
              <a:lnSpc>
                <a:spcPct val="100000"/>
              </a:lnSpc>
              <a:buFont typeface="+mj-lt"/>
              <a:buAutoNum type="arabicPeriod"/>
            </a:pPr>
            <a:r>
              <a:rPr lang="en-US" dirty="0"/>
              <a:t>Understand repayment plans.</a:t>
            </a:r>
          </a:p>
          <a:p>
            <a:pPr marL="514350" indent="-514350">
              <a:lnSpc>
                <a:spcPct val="100000"/>
              </a:lnSpc>
              <a:buFont typeface="+mj-lt"/>
              <a:buAutoNum type="arabicPeriod"/>
            </a:pPr>
            <a:r>
              <a:rPr lang="en-US" dirty="0"/>
              <a:t>Calculate monthly payments on student loans.</a:t>
            </a:r>
          </a:p>
        </p:txBody>
      </p:sp>
    </p:spTree>
    <p:extLst>
      <p:ext uri="{BB962C8B-B14F-4D97-AF65-F5344CB8AC3E}">
        <p14:creationId xmlns:p14="http://schemas.microsoft.com/office/powerpoint/2010/main" val="1864023813"/>
      </p:ext>
    </p:extLst>
  </p:cSld>
  <p:clrMapOvr>
    <a:masterClrMapping/>
  </p:clrMapOvr>
</p:sld>
</file>

<file path=ppt/theme/theme1.xml><?xml version="1.0" encoding="utf-8"?>
<a:theme xmlns:a="http://schemas.openxmlformats.org/drawingml/2006/main" name="Office Theme">
  <a:themeElements>
    <a:clrScheme name="OpenStax">
      <a:dk1>
        <a:srgbClr val="000000"/>
      </a:dk1>
      <a:lt1>
        <a:srgbClr val="FFFFFF"/>
      </a:lt1>
      <a:dk2>
        <a:srgbClr val="44546A"/>
      </a:dk2>
      <a:lt2>
        <a:srgbClr val="E7E6E6"/>
      </a:lt2>
      <a:accent1>
        <a:srgbClr val="609A33"/>
      </a:accent1>
      <a:accent2>
        <a:srgbClr val="DB5935"/>
      </a:accent2>
      <a:accent3>
        <a:srgbClr val="464846"/>
      </a:accent3>
      <a:accent4>
        <a:srgbClr val="EAC322"/>
      </a:accent4>
      <a:accent5>
        <a:srgbClr val="1B1E3F"/>
      </a:accent5>
      <a:accent6>
        <a:srgbClr val="70AD47"/>
      </a:accent6>
      <a:hlink>
        <a:srgbClr val="29749C"/>
      </a:hlink>
      <a:folHlink>
        <a:srgbClr val="9450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7861</TotalTime>
  <Words>2003</Words>
  <Application>Microsoft Office PowerPoint</Application>
  <PresentationFormat>Widescreen</PresentationFormat>
  <Paragraphs>124</Paragraphs>
  <Slides>24</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Neue Helvetica W01</vt:lpstr>
      <vt:lpstr>Times New Roman</vt:lpstr>
      <vt:lpstr>Office Theme</vt:lpstr>
      <vt:lpstr>Contemporary Mathematics</vt:lpstr>
      <vt:lpstr>6.8 The Basics of Loans</vt:lpstr>
      <vt:lpstr>6.8 Terminology of Loans</vt:lpstr>
      <vt:lpstr>6.8 Terminology of Loans</vt:lpstr>
      <vt:lpstr>Credit Scores</vt:lpstr>
      <vt:lpstr>EXAMPLE – Calculating the Monthly Payment for a Loan</vt:lpstr>
      <vt:lpstr>EXAMPLE – Cost of Financing a Personal Loan</vt:lpstr>
      <vt:lpstr>Amortization Schedule</vt:lpstr>
      <vt:lpstr>6.9 Understanding Student Loans</vt:lpstr>
      <vt:lpstr>6.9 Loan Types</vt:lpstr>
      <vt:lpstr>6.9 Loan Limits as of 2022</vt:lpstr>
      <vt:lpstr>6.9 Loan Repayment Plans (1 of 3)</vt:lpstr>
      <vt:lpstr>6.9 Loan Repayment Plans (2 of 3)</vt:lpstr>
      <vt:lpstr>6.9 Loan Repayment Plans (3 of 3)</vt:lpstr>
      <vt:lpstr>EXAMPLE – Calculating the Monthly Payment for a Loan</vt:lpstr>
      <vt:lpstr>Homework exercise</vt:lpstr>
      <vt:lpstr>6.10 Credit Cards</vt:lpstr>
      <vt:lpstr>Average Daily Balance</vt:lpstr>
      <vt:lpstr>Interest charge for a Credit Card</vt:lpstr>
      <vt:lpstr>Example</vt:lpstr>
      <vt:lpstr>Calculating the Balance of a Credit Card</vt:lpstr>
      <vt:lpstr>Example</vt:lpstr>
      <vt:lpstr>Minimum Payment Due</vt:lpstr>
      <vt:lpstr>PowerPoint Presentation</vt:lpstr>
    </vt:vector>
  </TitlesOfParts>
  <Company>OpenStax</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Contemporary Math</dc:title>
  <dc:subject>Chapter: 6 MONEY MANAGEMENT</dc:subject>
  <dc:creator>Larissa Chu</dc:creator>
  <cp:lastModifiedBy>Susan Aydelotte</cp:lastModifiedBy>
  <cp:revision>509</cp:revision>
  <dcterms:created xsi:type="dcterms:W3CDTF">2018-05-29T21:16:34Z</dcterms:created>
  <dcterms:modified xsi:type="dcterms:W3CDTF">2024-07-01T21:44:09Z</dcterms:modified>
  <cp:category>Accessible PPT</cp:category>
</cp:coreProperties>
</file>