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ink/ink6.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79" r:id="rId3"/>
    <p:sldId id="280" r:id="rId4"/>
    <p:sldId id="310" r:id="rId5"/>
    <p:sldId id="320" r:id="rId6"/>
    <p:sldId id="282" r:id="rId7"/>
    <p:sldId id="283" r:id="rId8"/>
    <p:sldId id="299" r:id="rId9"/>
    <p:sldId id="311" r:id="rId10"/>
    <p:sldId id="312" r:id="rId11"/>
    <p:sldId id="313" r:id="rId12"/>
    <p:sldId id="314" r:id="rId13"/>
    <p:sldId id="288" r:id="rId14"/>
    <p:sldId id="315" r:id="rId15"/>
    <p:sldId id="293" r:id="rId16"/>
    <p:sldId id="294" r:id="rId17"/>
    <p:sldId id="300" r:id="rId18"/>
    <p:sldId id="295" r:id="rId19"/>
    <p:sldId id="321" r:id="rId20"/>
    <p:sldId id="322" r:id="rId21"/>
    <p:sldId id="324" r:id="rId22"/>
    <p:sldId id="325" r:id="rId23"/>
    <p:sldId id="304" r:id="rId24"/>
    <p:sldId id="301" r:id="rId25"/>
    <p:sldId id="318" r:id="rId26"/>
    <p:sldId id="305" r:id="rId27"/>
    <p:sldId id="323" r:id="rId28"/>
    <p:sldId id="26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29024F-9F26-F749-7B81-AE3097A1FB4B}" name="Christina Gawlik" initials="CG" userId="6d05c88443befd9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32B"/>
    <a:srgbClr val="EBF1E9"/>
    <a:srgbClr val="BA4C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704" autoAdjust="0"/>
  </p:normalViewPr>
  <p:slideViewPr>
    <p:cSldViewPr snapToGrid="0" snapToObjects="1">
      <p:cViewPr varScale="1">
        <p:scale>
          <a:sx n="61" d="100"/>
          <a:sy n="61" d="100"/>
        </p:scale>
        <p:origin x="408" y="55"/>
      </p:cViewPr>
      <p:guideLst/>
    </p:cSldViewPr>
  </p:slideViewPr>
  <p:outlineViewPr>
    <p:cViewPr>
      <p:scale>
        <a:sx n="33" d="100"/>
        <a:sy n="33" d="100"/>
      </p:scale>
      <p:origin x="0" y="-536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3600" units="cm"/>
          <inkml:channel name="Y" type="integer" max="1084" units="cm"/>
          <inkml:channel name="T" type="integer" max="2.14748E9" units="dev"/>
        </inkml:traceFormat>
        <inkml:channelProperties>
          <inkml:channelProperty channel="X" name="resolution" value="116.50485" units="1/cm"/>
          <inkml:channelProperty channel="Y" name="resolution" value="62.65896" units="1/cm"/>
          <inkml:channelProperty channel="T" name="resolution" value="1" units="1/dev"/>
        </inkml:channelProperties>
      </inkml:inkSource>
      <inkml:timestamp xml:id="ts0" timeString="2024-04-08T21:09:30.93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1539 12933 0,'-37'0'93,"37"73"-61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0T00:17:43.789"/>
    </inkml:context>
    <inkml:brush xml:id="br0">
      <inkml:brushProperty name="width" value="0.05" units="cm"/>
      <inkml:brushProperty name="height" value="0.05" units="cm"/>
    </inkml:brush>
  </inkml:definitions>
  <inkml:trace contextRef="#ctx0" brushRef="#br0">0 1 24575,'0'8'0,"0"8"0,0 1-8191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0T00:17:44.178"/>
    </inkml:context>
    <inkml:brush xml:id="br0">
      <inkml:brushProperty name="width" value="0.05" units="cm"/>
      <inkml:brushProperty name="height" value="0.05" units="cm"/>
    </inkml:brush>
  </inkml:definitions>
  <inkml:trace contextRef="#ctx0" brushRef="#br0">37 0 24575,'0'5'0,"0"5"0,-4 10 0,-2 5 0,1 4 0,-5 6 0,1 0 0,6-5 0,12-8 0,13-7 0,8-7 0,2-5 0,5-2 0,5-2 0,0 0 0,-8-5 0,-9-10 0,-9-2-8191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0T00:17:44.598"/>
    </inkml:context>
    <inkml:brush xml:id="br0">
      <inkml:brushProperty name="width" value="0.05" units="cm"/>
      <inkml:brushProperty name="height" value="0.05" units="cm"/>
    </inkml:brush>
  </inkml:definitions>
  <inkml:trace contextRef="#ctx0" brushRef="#br0">0 1 24575,'0'9'0,"0"11"0,0 16 0,0 14 0,0 12 0,0 9 0,0 5 0,0-2 0,0-4 0,0-10 0,5-7 0,1-11-8191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0T00:17:47.248"/>
    </inkml:context>
    <inkml:brush xml:id="br0">
      <inkml:brushProperty name="width" value="0.05" units="cm"/>
      <inkml:brushProperty name="height" value="0.05" units="cm"/>
    </inkml:brush>
  </inkml:definitions>
  <inkml:trace contextRef="#ctx0" brushRef="#br0">185 0 24575,'-3'1'0,"-1"0"0,1 0 0,0 0 0,0 0 0,0 0 0,0 0 0,0 1 0,1 0 0,-1 0 0,0-1 0,1 2 0,-1-1 0,1 0 0,0 0 0,0 1 0,0-1 0,0 1 0,-2 2 0,-35 60 0,31-50 0,-6 11 0,2 1 0,1 0 0,1 0 0,2 1 0,0 0 0,-5 45 0,8-32 0,2 0 0,2 0 0,1 0 0,7 44 0,-5-74 0,-1 0 0,2 0 0,-1 0 0,2 0 0,-1 0 0,1-1 0,1 0 0,0 1 0,0-2 0,1 1 0,10 12 0,-6-11 0,0-1 0,1-1 0,0 1 0,1-2 0,0 0 0,0 0 0,1-1 0,20 8 0,-16-7 0,1-1 0,0-1 0,0-1 0,0 0 0,1-2 0,-1 0 0,1-1 0,0 0 0,26-3 0,-37 1 0,-1-1 0,1 0 0,-1-1 0,1 0 0,-1 0 0,0-1 0,0 1 0,0-2 0,0 1 0,0-1 0,-1 0 0,1 0 0,-1-1 0,0 0 0,-1 0 0,1 0 0,-1-1 0,0 1 0,0-1 0,-1-1 0,1 1 0,-1-1 0,-1 1 0,0-1 0,5-12 0,-2-2 0,0-1 0,-2-1 0,0 1 0,-1 0 0,-1-28 0,-9-114 0,5 152 0,0-1 0,-1 1 0,-1-1 0,0 1 0,-1 0 0,0 0 0,-1 1 0,-1 0 0,1 0 0,-2 0 0,1 1 0,-2 0 0,1 0 0,-14-12 0,13 14 0,1 1 0,-1-1 0,-1 1 0,1 1 0,-1-1 0,-1 2 0,1 0 0,-1 0 0,1 0 0,-2 2 0,1-1 0,0 1 0,0 1 0,-1 0 0,0 1 0,-11-1 0,21 3-45,-1-1-1,1 0 1,-1 1-1,1 0 1,-1-1-1,1 1 1,0 0-1,-1 0 1,1 1-1,0-1 1,0 0-1,0 1 1,0-1-1,0 1 1,0-1-1,0 1 1,0 0-1,1 0 1,-1 0-1,1 0 1,-1 0-1,1 0 1,0 1-1,0-1 0,0 0 1,0 1-1,0-1 1,1 1-1,-2 3 1,-2 20-6781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0T00:17:48.467"/>
    </inkml:context>
    <inkml:brush xml:id="br0">
      <inkml:brushProperty name="width" value="0.05" units="cm"/>
      <inkml:brushProperty name="height" value="0.05" units="cm"/>
    </inkml:brush>
  </inkml:definitions>
  <inkml:trace contextRef="#ctx0" brushRef="#br0">1 1 24575,'1503'0'-1365,"-1473"0"-5461</inkml:trace>
</inkml:ink>
</file>

<file path=ppt/ink/ink2.xml><?xml version="1.0" encoding="utf-8"?>
<inkml:ink xmlns:inkml="http://www.w3.org/2003/InkML">
  <inkml:definitions>
    <inkml:context xml:id="ctx0">
      <inkml:inkSource xml:id="inkSrc0">
        <inkml:traceFormat>
          <inkml:channel name="X" type="integer" max="3600" units="cm"/>
          <inkml:channel name="Y" type="integer" max="1084" units="cm"/>
          <inkml:channel name="T" type="integer" max="2.14748E9" units="dev"/>
        </inkml:traceFormat>
        <inkml:channelProperties>
          <inkml:channelProperty channel="X" name="resolution" value="116.50485" units="1/cm"/>
          <inkml:channelProperty channel="Y" name="resolution" value="62.65896" units="1/cm"/>
          <inkml:channelProperty channel="T" name="resolution" value="1" units="1/dev"/>
        </inkml:channelProperties>
      </inkml:inkSource>
      <inkml:timestamp xml:id="ts0" timeString="2024-04-08T21:09:36.7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21641 17819 0,'-21'0'16,"-22"0"15,86 0-15,0-22-1,43 1 1,87-23 15,-130 1-31,-21 43 16,43-21-16,-44 21 16,66-44 15,-1 23-16,65-44 17,-151 0-17,22 65 1,-22-21 0,43 21 77,-21-22-30,-22 173 109,0-108-157,0 22 1,-43-65 0,-44 0 155,44 0-155,21 0 0,-42 0-1,-109 0 17,130 0-1</inkml:trace>
</inkml:ink>
</file>

<file path=ppt/ink/ink3.xml><?xml version="1.0" encoding="utf-8"?>
<inkml:ink xmlns:inkml="http://www.w3.org/2003/InkML">
  <inkml:definitions>
    <inkml:context xml:id="ctx0">
      <inkml:inkSource xml:id="inkSrc0">
        <inkml:traceFormat>
          <inkml:channel name="X" type="integer" max="3600" units="cm"/>
          <inkml:channel name="Y" type="integer" max="1084" units="cm"/>
          <inkml:channel name="T" type="integer" max="2.14748E9" units="dev"/>
        </inkml:traceFormat>
        <inkml:channelProperties>
          <inkml:channelProperty channel="X" name="resolution" value="116.50485" units="1/cm"/>
          <inkml:channelProperty channel="Y" name="resolution" value="62.65896" units="1/cm"/>
          <inkml:channelProperty channel="T" name="resolution" value="1" units="1/dev"/>
        </inkml:channelProperties>
      </inkml:inkSource>
      <inkml:timestamp xml:id="ts0" timeString="2024-04-08T21:09:39.1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25788 17495 0,'0'0'0,"0"65"94,0-22-63,-21 0-15,21 0 0,0-21 15,21-22 31,44 0-46,-43 0 15,86 0 16,-65 0-47,0 0 16,22 0 15,-44 0-15,23 0 15,-1 0-15,-22 0-1,1 0 1,-22 21-1,43-21 17,-21 0-17,-87 0 110,0 0-109,-43-21 15,43-22-15,-21 21-1,43-21 17,-44 0-1,87-1-15,-43 23-1,43-1 1,-43-21 15,22 43-15,128 86 109,23 1-94,-87-22-15,0-65-1,65 43 1,-86-43-1,64 0 1,-42 21 0,-23-21-1,-21 22 17,43 21-17,1-21 1,-1-22-1,-65 0 64,-86-43-64,87 43-15,-87-22 31,-87-64 1</inkml:trace>
</inkml:ink>
</file>

<file path=ppt/ink/ink4.xml><?xml version="1.0" encoding="utf-8"?>
<inkml:ink xmlns:inkml="http://www.w3.org/2003/InkML">
  <inkml:definitions>
    <inkml:context xml:id="ctx0">
      <inkml:inkSource xml:id="inkSrc0">
        <inkml:traceFormat>
          <inkml:channel name="X" type="integer" max="3600" units="cm"/>
          <inkml:channel name="Y" type="integer" max="1084" units="cm"/>
          <inkml:channel name="T" type="integer" max="2.14748E9" units="dev"/>
        </inkml:traceFormat>
        <inkml:channelProperties>
          <inkml:channelProperty channel="X" name="resolution" value="116.50485" units="1/cm"/>
          <inkml:channelProperty channel="Y" name="resolution" value="62.65896" units="1/cm"/>
          <inkml:channelProperty channel="T" name="resolution" value="1" units="1/dev"/>
        </inkml:channelProperties>
      </inkml:inkSource>
      <inkml:timestamp xml:id="ts0" timeString="2024-04-08T21:09:09.195"/>
    </inkml:context>
    <inkml:brush xml:id="br0">
      <inkml:brushProperty name="width" value="0.05292" units="cm"/>
      <inkml:brushProperty name="height" value="0.05292" units="cm"/>
      <inkml:brushProperty name="color" value="#FF0000"/>
    </inkml:brush>
  </inkml:definitions>
  <inkml:trace contextRef="#ctx0" brushRef="#br0">22721 17409 0,'22'-22'32,"-22"0"-17,194-129 1,109-86 15,-217 172-15,65-43-1,-21 0 1,-87 65 0,-21 43-1</inkml:trace>
  <inkml:trace contextRef="#ctx0" brushRef="#br0" timeOffset="1046.62">23024 16912 0,'0'0'0,"21"0"15,44-108 1,108-22-1,-65 22 1,0 0 0,86-43 15,-21 21-15,-65 66-16,108-109 31,-130 65 0,-42 65-15,-1 43-16,-43-44 15</inkml:trace>
  <inkml:trace contextRef="#ctx0" brushRef="#br0" timeOffset="1697.07">23326 16242 0,'0'0'0,"65"-21"78,151-174-47,43-42 1,151-44-17,-302 216 1,-43 22-16,0-22 15,-22 22 1,0 21 0,-21-21-1</inkml:trace>
  <inkml:trace contextRef="#ctx0" brushRef="#br0" timeOffset="2248.23">23607 15529 0,'65'0'62,"21"-86"-46,87-44 0,-44 22-1,131-21 1,-196 86 15,-42-1-15,-22 23 31</inkml:trace>
  <inkml:trace contextRef="#ctx0" brushRef="#br0" timeOffset="2690.87">23736 15033 0,'195'-152'47,"-87"44"-31,-22 22-1,-64 64 1,-1 22 0,44 0 15</inkml:trace>
  <inkml:trace contextRef="#ctx0" brushRef="#br0" timeOffset="3790.19">23002 17538 0,'43'0'31,"0"-22"-15,1 1-16,-1 21 15,151-151 1,-107 108 0,-1-1-16,303-172 15,-260 130 1,109-87 15,-87 65-15,-43 43-1,-43 1-15,43 42 16,-86-21 0,-1 43-16,66 0 31,-66 0-15,109-43 15,-87 21-16</inkml:trace>
  <inkml:trace contextRef="#ctx0" brushRef="#br0" timeOffset="4389.01">23758 16653 0,'86'0'47,"282"-238"-32,-152 87 1,43 0 0,-65 64-1,-129 22 1,-22 65 15,-21-21-15</inkml:trace>
  <inkml:trace contextRef="#ctx0" brushRef="#br0" timeOffset="5407.77">23780 17711 0,'0'0'0,"0"21"16,-44 1 15,66-44 47,108-86-46,-66 65-32,152-129 15,-129 107 1,172-108-1,22-21 17,-87 86-17,-107 64 1,-1 1 0,22 0-1,-43-22 1,-22 65 15,-65 0 16</inkml:trace>
  <inkml:trace contextRef="#ctx0" brushRef="#br0" timeOffset="5948.42">24514 17797 0,'65'-65'15,"21"22"17,65-108-17,-86 86 1,194-107-1,109-44 1,-282 172 0,-21 23-1,-87 21 48</inkml:trace>
  <inkml:trace contextRef="#ctx0" brushRef="#br0" timeOffset="6376.28">25119 17754 0,'108'-65'63,"-65"44"-48,22-23-15,0 23 16,-22-22-16,0 43 16,65-44-1,-86 1-15,64-21 47,-86 42-16</inkml:trace>
  <inkml:trace contextRef="#ctx0" brushRef="#br0" timeOffset="7713.48">24168 16825 0,'0'-64'63,"44"20"-48,-1-42 1,22 21-1,151-151 32,-22 65-31,-21 21 0,43 22-1,-43-21 1,64 21 15,-150 108-31,-23-43 16,109-1-1,-87 44 17,1 0-17,21 0 16,-108-21-15,43 21 0,-65 0 77</inkml:trace>
  <inkml:trace contextRef="#ctx0" brushRef="#br0" timeOffset="8060.24">25875 15465 0,'0'0'0,"-44"0"15,44 21 1,108 22 31,-21-43-31,-1 22-1,-64 0 1,-1 21-1,-42 65 17,-22-87-17,-1 1-15,23 43 16,-1-22 0,22 0-1</inkml:trace>
  <inkml:trace contextRef="#ctx0" brushRef="#br0" timeOffset="10633.64">26631 15421 0,'0'-21'31,"0"-22"-15,0 21-1,0 0 1,-65-21 15,22 43 1,-1 0-32,-42 43 31,64 1-16,22-1 1,-21 43 0,21-43-1,86-43 1,1 0 0,-44-64-1,-43-1 1,43 65 78,-43 86-48,0-64-30,0 43 0,0 86-1,0-86 1,0-44 0,0 22-1,0-64 32,0-22-31,0-1-1</inkml:trace>
  <inkml:trace contextRef="#ctx0" brushRef="#br0" timeOffset="11152.59">26847 15335 0,'0'0'0,"0"22"47,0-1-32,-44 66 17,44-23-17,22-42 17,0-22-17,42-22 16,-20-21-15,-1 0-16,43 43 31,-86 22-15,43-22-16,-43 64 31,-43 66 0,-65-65-15,87-65 0,-23 0 15,44-65-15</inkml:trace>
  <inkml:trace contextRef="#ctx0" brushRef="#br0" timeOffset="11533.84">26825 15357 0,'194'-65'62,"-150"65"-46,20-65-16,-20 65 15,20 0 1,1 0 15</inkml:trace>
  <inkml:trace contextRef="#ctx0" brushRef="#br0" timeOffset="11989.8">27387 15097 0,'-22'0'31,"22"22"-15,0 0 0,0 42-1,22-64 1,64-43-1,-64-43 1,-22 43 15,-108 43 1,86 43-17,22-22 1,65-42-1,-44 21 1,-21-43-16</inkml:trace>
  <inkml:trace contextRef="#ctx0" brushRef="#br0" timeOffset="12267.17">27646 14925 0,'0'129'32,"0"-64"-32,-65 129 15,22-42 1,21-23-1,22-86 1,0-64 31</inkml:trace>
  <inkml:trace contextRef="#ctx0" brushRef="#br0" timeOffset="12653.71">27732 15421 0,'-21'108'63,"129"-64"-32,-87-131-15,-21 44-1,-43 0 1,-43 64 15,42 1-31,23 43 16</inkml:trace>
  <inkml:trace contextRef="#ctx0" brushRef="#br0" timeOffset="42384.97">15313 15573 0,'0'-22'32,"0"44"15,0 64-16,0-43-31,0 173 31,0 22 0,-22-195-15,44-43 78</inkml:trace>
  <inkml:trace contextRef="#ctx0" brushRef="#br0" timeOffset="42810.46">15594 15961 0,'108'0'78,"-22"0"-62,1 0 0,42 0 31,-107 0-47,-22-21 15</inkml:trace>
  <inkml:trace contextRef="#ctx0" brushRef="#br0" timeOffset="43302.62">16263 16005 0,'0'21'62</inkml:trace>
  <inkml:trace contextRef="#ctx0" brushRef="#br0" timeOffset="44105.18">16630 15486 0,'-21'-21'46,"-22"21"1,-44 0 0,87 21-47,-21 109 31,64-65 16,65-130-15,-87-22-17,-21 174 157,0-1-156,-43 65-1,43 1 17,0-109-17,0-108 16,22 0-15</inkml:trace>
  <inkml:trace contextRef="#ctx0" brushRef="#br0" timeOffset="44605.13">16803 15551 0,'0'43'16,"-21"87"31,21-87-32,43-65 32,86 66 0,-129 42-31,-21 0 15,-66-86 0,44-86 0,43 64-31</inkml:trace>
  <inkml:trace contextRef="#ctx0" brushRef="#br0" timeOffset="44890.06">16760 15573 0,'-22'0'0,"44"0"0,108-44 47,-22 1-32,-44 0 1,1 43 15,-65 43 0</inkml:trace>
  <inkml:trace contextRef="#ctx0" brushRef="#br0" timeOffset="45273.91">17343 15702 0,'0'0'16,"216"-21"30,-86-1-30,-109 22 0</inkml:trace>
  <inkml:trace contextRef="#ctx0" brushRef="#br0" timeOffset="45432.57">17473 15810 0,'65'0'31,"-22"0"-15,130-21-1</inkml:trace>
  <inkml:trace contextRef="#ctx0" brushRef="#br0" timeOffset="46065.25">18164 15983 0,'-22'22'32</inkml:trace>
  <inkml:trace contextRef="#ctx0" brushRef="#br0" timeOffset="46500.41">18574 15594 0,'0'0'0,"-21"87"32,-22 21-1,64-22-16,66-86 1,64-130 15,-108 109-15,-86-66 0,-22 44-1,-21 43 1,21 0-1,108 0 17</inkml:trace>
  <inkml:trace contextRef="#ctx0" brushRef="#br0" timeOffset="47231.21">19330 15335 0,'-21'0'32,"-22"0"-17,21 22-15,-64-22 32,21 0-17,0 21 1,43 22 31,22-21-32,0 0 17,0 42-17,-21 1 1,-1-22-1,22 1 32,130-66-31,-1-21 15,-21 64 0,-64 44-15,-44-22 0,-65 1-1,0 20 1,0-64 0,-108 22-1,152-22 1,42-43 15</inkml:trace>
  <inkml:trace contextRef="#ctx0" brushRef="#br0" timeOffset="52855.18">15162 16523 0,'0'0'0,"43"0"15,130 0 17,-44-43-32,325-65 15,-44 43 17,-345 65-17,43 0 1,-65 0-1,44 0 1,-44 0 0,65 0 15,-87 0-31,1 0 16,86 0-1,-43 0 1,-44 0 31</inkml:trace>
  <inkml:trace contextRef="#ctx0" brushRef="#br0" timeOffset="53468.2">16069 16696 0,'0'0'0,"65"-22"62,0-21-46,-1 43-16,-42 0 15,43 86 1,-65 22 0,-65-21-1,-21-66 1,-87 23 15,108-44-15,130-44 31,129 44-16,-108 0-16,-64-21 1</inkml:trace>
  <inkml:trace contextRef="#ctx0" brushRef="#br0" timeOffset="54202.77">18250 16199 0,'44'0'0,"-88"0"0,152 0 15,-64 0-15,172-43 16,21-22-1,44 22 1,-65 0 0,-130 43-1,-64 43 32,-22-65-16</inkml:trace>
  <inkml:trace contextRef="#ctx0" brushRef="#br0" timeOffset="54813.59">18877 16393 0,'21'0'63,"152"-21"-32,-130 86-15,-43-22-1,0 65 1,0-65 0,-21-21-16,-22-22 15,-152 43 17,174-86-17,21-1 1,43 44-1,22-43-15,-1 43 16,44-21 0,-43 21-16,0 0 15,0-44 17,-44 44-17</inkml:trace>
  <inkml:trace contextRef="#ctx0" brushRef="#br0" timeOffset="55391.83">19805 15961 0,'87'0'31,"107"-21"-15,-172 21-1,21 0 1,-86 0 0</inkml:trace>
  <inkml:trace contextRef="#ctx0" brushRef="#br0" timeOffset="55556.85">19913 16091 0,'0'0'0,"44"0"31,-1 0-31,130-22 32,-130 22-32</inkml:trace>
  <inkml:trace contextRef="#ctx0" brushRef="#br0" timeOffset="56660.39">20497 15789 0,'-22'21'62,"22"22"-46,0-21-1,65-22 1,-65-22 0,0-42 30,-43 64-30,64 21 62,1-21-62,-1-21 15,-21-1 0,-43 22 1,22 22-17,21-1 1,0 1-1,21-22 32</inkml:trace>
  <inkml:trace contextRef="#ctx0" brushRef="#br0" timeOffset="57892.56">20842 15529 0,'43'-43'78,"87"22"-62,-87-1 15,-21 22-16,-22 86 1,43 22 15,-86-43-15,-22-43 0,-43 21-1,86-43 16,22-22-15,0 1 0,0-1-1,44 1 1,-23 21 0,44 0-1,43 21 16,-65-21-15,-21 22 0,21-22 15</inkml:trace>
  <inkml:trace contextRef="#ctx0" brushRef="#br0" timeOffset="58584.08">21555 15378 0,'-86'0'78,"-44"0"-47,65 0 1,65 22-1,0 86 0,0-87-15,0 1-16,0 21 15,0 0 1,130-64 31,-44 21-31,-64 0-1,-1 0-15,44 43 31,-43-43-15,-44 43 0,-151 0 15,109-43-15,20 0-16</inkml:trace>
  <inkml:trace contextRef="#ctx0" brushRef="#br0" timeOffset="59553.7">20173 16977 0,'129'-22'31,"22"0"1,-129 22-17,-65 0 32</inkml:trace>
  <inkml:trace contextRef="#ctx0" brushRef="#br0" timeOffset="59730.68">20259 17106 0,'0'0'0,"86"-21"63,-21 21-63,-43-22 15,43 22 1</inkml:trace>
  <inkml:trace contextRef="#ctx0" brushRef="#br0" timeOffset="60349.55">20799 16782 0,'43'-65'63,"0"44"-48,1 21-15,-44-22 16,43 22 0,22 0-1,-65 151 16,-65 22 1,22-130-32,-22-21 15,0 21 1,22-43 0,64-86 30,44 86-14,-22 0-32,22 0 15,22 21 1,-66-21 15,1 0 0</inkml:trace>
  <inkml:trace contextRef="#ctx0" brushRef="#br0" timeOffset="60520.75">21188 16977 0,'0'21'47,"0"-64"0</inkml:trace>
  <inkml:trace contextRef="#ctx0" brushRef="#br0" timeOffset="60928.4">21274 16717 0,'0'22'62,"0"43"-46,0-44 15,151-21 1,-64 0-17,-44 65 32,-151 22-16,86-87 1,1 0-32,21-65 15</inkml:trace>
  <inkml:trace contextRef="#ctx0" brushRef="#br0" timeOffset="61183.15">21339 16653 0,'43'-22'47,"0"22"-31,22 0 15,-22 0-15,44-43-1</inkml:trace>
  <inkml:trace contextRef="#ctx0" brushRef="#br0" timeOffset="61588.67">21749 16458 0,'0'87'47,"0"-23"-31,22-42 15,86-22-16,-86-43 1,-22-22 0,-44 22 15,-85 43 0,107 21-15,65-21 15</inkml:trace>
  <inkml:trace contextRef="#ctx0" brushRef="#br0" timeOffset="61877.82">22073 16437 0,'0'0'16,"0"108"15,-64 64-15,-88 88-1,88-131 16,107-129 16</inkml:trace>
  <inkml:trace contextRef="#ctx0" brushRef="#br0" timeOffset="62215.25">22009 16912 0,'0'0'16,"0"86"15,64-64 16,-20-65-47,-44 21 15,-22-43 17,-43 65-17,22 0 1,21 0-1,22 22-15</inkml:trace>
  <inkml:trace contextRef="#ctx0" brushRef="#br0" timeOffset="70522.03">25745 17257 0,'0'0'0,"0"87"156,0-22-124,0-1-1,0-21-15,0-21 15,0 21-16,0-21 1,0 21 0,0 22-1,0-44 1,0 1 0,0 0 30,0 21-14,22-65 93,-1 22-78,22 0-16,22 0-16,-65-21 1,65 21 15,-22 0 1,22 0-1,-43 0-16,21 0 1,-22 0 0,44 0-1,-22 0 1,1 0 0,-23 0-1,1 0 1,21 0-1,0 0 1,-21 0 0,-1 0 31,1 0-16,21 0 47,-43-22-31,-21 22-32,-1-22 1,0 22 0,-21-43 15,0 22-15,0-23 15,0 44-16,-1-21 1,1-1 0,0-21-1,-43 21 1,42 1 31,1 21-32,43-43 1,-21 43 0,-1-22-1,-21 22 1,43-21 31,-22 21-32,1 0-15,21-44 16,-22 44 0,-21-21 15,21 21 0,22-22 0,-21 22-15,-1 0 15,44 0 110,-1 0-125,44 65 15,-65-43-16,43 21 1,0-22 0,1 1 15,-23-22-15,22 21-1,-21-21 1,0 44-1,42-44 1,-20 0 0,-1 0-1,0 21 1,-21 1 15,-1 21-15,1-43-1,-22 22 1,43-1 15,-21-21 16,-1 22 0,22 21-31,-43-21 62,0-1-47,-43-21 78,43-21-93,-21 21-16,21-44 16,-87 44-1,66 0 1,-66-64 15,66 64-15,-23-44-1,1 23 1,22 21 0,-1-22-1,-21 22 17,43-43-32,-22 43 15,1-22 1,-23 22-1,44-21 1,-21 21 0,-22-43-1,21 21 17,-21-21-17,43 21 32,-22 1 0,1 21-16,21-22-15,0 44 78,21 64-63,1-21-16,21 21 1,0-86 0,0 43-1,65-21 1,-64-22 0,20 22-1,-42-22 1,0 43 15,21-43 0,-22 0-15,1 0 15,-65 0 79,-22 0-95,-43-22 1,22-21-1,42 43 1,-20-22 0,-23-21-1,87 22 1,-21-44 15,21 22-15,64 172 109,-20-129-110,42 43 1,87 1 0,-130-23-1,22-21 1,-108 0 78,-65-43-79,43 21 1,0-86 0,0 87-1,44 21 1,21-22-1,-44 22 1,44-43 0,-21 43 15,21 22 0,21-1-15,66 44-1,-22-22 17,-22-21-32,43 21 15,-64-43 1,21 22 0,-86-22 30,21 0-46,-43-65 16,-43-22 0,87 87-1,-66-64 1,66 64 0,42 43 62,-21 0-63,108 22 1,22 0 0,-44-65-1,-129-22 48,-43-21-32,43 43-31,-44-22 16,22 22 15,152 0 47,-22 43-62,107 1-1,-150-44 1,21 43-1,-86-43 32,-151-43-15,150 43-32,1 0 15,-43 0 1,302 21 93,-151-21-93,-22 0-16,-22 0 31,-129 0 0,22 0-15,43 0 0,-22 0-1,87 0 48,42 0-48,-20 0 1,20 22 0,23-1-1,-66-21 1,-237-64 46,195 64-46,-22 0 0,43 43 77,43-43-77,65 21 15,0-21-15,-130 0 46,-64 0-46,64 0 0,-64 0-16,21 0 31,22 0-16,64-43 32,1 43-15,0 0-1,-22 43 16,0-21 0,-22-22-16,-43 0 16</inkml:trace>
</inkml:ink>
</file>

<file path=ppt/ink/ink5.xml><?xml version="1.0" encoding="utf-8"?>
<inkml:ink xmlns:inkml="http://www.w3.org/2003/InkML">
  <inkml:definitions>
    <inkml:context xml:id="ctx0">
      <inkml:inkSource xml:id="inkSrc0">
        <inkml:traceFormat>
          <inkml:channel name="X" type="integer" max="3600" units="cm"/>
          <inkml:channel name="Y" type="integer" max="1084" units="cm"/>
          <inkml:channel name="T" type="integer" max="2.14748E9" units="dev"/>
        </inkml:traceFormat>
        <inkml:channelProperties>
          <inkml:channelProperty channel="X" name="resolution" value="116.50485" units="1/cm"/>
          <inkml:channelProperty channel="Y" name="resolution" value="62.65896" units="1/cm"/>
          <inkml:channelProperty channel="T" name="resolution" value="1" units="1/dev"/>
        </inkml:channelProperties>
      </inkml:inkSource>
      <inkml:timestamp xml:id="ts0" timeString="2024-04-08T21:15:06.867"/>
    </inkml:context>
    <inkml:brush xml:id="br0">
      <inkml:brushProperty name="width" value="0.05292" units="cm"/>
      <inkml:brushProperty name="height" value="0.05292" units="cm"/>
      <inkml:brushProperty name="color" value="#FF0000"/>
    </inkml:brush>
  </inkml:definitions>
  <inkml:trace contextRef="#ctx0" brushRef="#br0">2095 5918 0,'0'-22'125,"43"-21"-110,0 22 16,-21-23-15,-1 1 15,22-22 1,-21-21-1,-22 43-16,22 0 1,-22-1 0,43 23-1,-43-1 1,0-21 15,0 21 63,-22 22-16,22 65-15,-21-43-48,21-1 1,0 66 15,0-1 0,0-64 1,0-1-17,64 44 16,-20-65-15,-23 0 15,22 0 47,1-151-31,-1 108-31,-22 0 15,-21-1-15,0 1-1,0 0 1,22 21 0,-22 1 124,0 42 17,0 44-142,0-22 1,0 1 15,-22 42-15,22-64 15,0 86-15,22-44 30,21-64-30,-21 0 0</inkml:trace>
  <inkml:trace contextRef="#ctx0" brushRef="#br0" timeOffset="449.91">2872 5529 0,'0'22'31,"0"-44"-31,173 44 47,-151-22-47,-1 0 16,22 0-1,-21 0 1</inkml:trace>
  <inkml:trace contextRef="#ctx0" brushRef="#br0" timeOffset="748.37">2915 5637 0,'65'22'62,"-22"-22"-46,22 0-1,-22 0 1,22 0 15</inkml:trace>
  <inkml:trace contextRef="#ctx0" brushRef="#br0" timeOffset="3209.93">14492 5529 0,'43'0'31,"-21"0"-15,21 0-1,87-21 17,-65 21-17,-44 0 16</inkml:trace>
  <inkml:trace contextRef="#ctx0" brushRef="#br0" timeOffset="3533.3">14579 5659 0,'0'0'16,"129"-22"46,-64 1-30,43 21-17,-86 0 1</inkml:trace>
  <inkml:trace contextRef="#ctx0" brushRef="#br0" timeOffset="5110.63">15399 5486 0,'0'130'109,"0"-44"-77,22-21-1,-22 0 0,0-44 0,-43 1-15,43 21 15,-22-43-15,1-22 15,-23 22-15,44-21-1,-21 21 17,-1-65-1,22 43 0,-21 22-31,21-21 16,0-22 15,0-22 0,0 43-15,0-43 15,0 44 16,21-1-16,1-21 0,43 21-15,21 22 31,-43 0-31,44 0-1,-44 0 1,-22 0-16,87 0 31,-43 0 0,-43 0-15</inkml:trace>
  <inkml:trace contextRef="#ctx0" brushRef="#br0" timeOffset="20079.45">5442 10562 0,'-21'0'16,"64"0"62,22 0-62,64 0 15,-64 0 0,-65-43 0</inkml:trace>
  <inkml:trace contextRef="#ctx0" brushRef="#br0" timeOffset="20477.9">5464 10648 0,'22'0'94,"-1"0"-78,44 0-1,86 0 17,-129 0-17,86-43 17</inkml:trace>
  <inkml:trace contextRef="#ctx0" brushRef="#br0" timeOffset="21061.1">6004 10497 0,'43'86'78,"65"-21"-62,-65 0 0,65 21-1,-21-42 17,-66-23-17,-64-42 48</inkml:trace>
  <inkml:trace contextRef="#ctx0" brushRef="#br0" timeOffset="21451.16">6350 10432 0,'0'43'47,"-87"65"-16,22-21-15,-43 21 0,65-65-16,22 0 15,-1-43 1</inkml:trace>
  <inkml:trace contextRef="#ctx0" brushRef="#br0" timeOffset="32682.93">28423 7236 0,'-21'0'79,"64"0"77,22 0-109,0 0-16,-1 0-15,-20 0-1,-23 0 1,22 0-1,-21 0 1,64 0 31,-64 0-31,0 0 15,21 0 16</inkml:trace>
  <inkml:trace contextRef="#ctx0" brushRef="#br0" timeOffset="41707.58">26415 9028 0,'21'0'62,"66"0"-46,-1-21 0,-43 21 15,-21 0-16,-22 43 17</inkml:trace>
  <inkml:trace contextRef="#ctx0" brushRef="#br0" timeOffset="41959.71">26458 9158 0,'0'0'15,"-22"21"-15,87-21 63,-22 0-48,22-21 1,21 21 0,1-43-1</inkml:trace>
  <inkml:trace contextRef="#ctx0" brushRef="#br0" timeOffset="42416.44">27106 8985 0,'-22'108'47,"22"0"-31,130 0 15,-109-108-15,23-43-1,-44-87 17,-65 44-1,-22 64 16,87 1-32</inkml:trace>
  <inkml:trace contextRef="#ctx0" brushRef="#br0" timeOffset="42667.53">27473 9179 0,'0'0'16,"43"22"0,-43 21 15,0-64 16,0-1-32</inkml:trace>
  <inkml:trace contextRef="#ctx0" brushRef="#br0" timeOffset="43318.75">27667 8812 0,'0'0'16,"44"0"46,20-21-46,-20 21-1,20 21 1,-64 22 15,0 44-15,-21-22-1,-66-1 1,87-42 0,-21-22-1,107-43 63,1 0-62,-66 43 0,22 86-1,-64-21 1,-109 43 31,87-108-47,43-22 31,0 1-15</inkml:trace>
  <inkml:trace contextRef="#ctx0" brushRef="#br0" timeOffset="43942.97">28121 8812 0,'65'-43'62,"-22"43"-46,-21 0-16,-1 65 47,-21 108-16,-21-173-31,-23 43 31,23-43-15,150-43 46,-42 86-30,-66 0-17,-21-21 1,-108 107 15,87-107-15,21-44 31</inkml:trace>
  <inkml:trace contextRef="#ctx0" brushRef="#br0" timeOffset="44591.08">28596 8791 0,'22'0'62,"21"-44"-46,-43 1-16,65 43 16,0 0-1,-65 22 1,0 21-1,-22 108 17,-43-129-17,44 21 1,21-65 46,43 22-46,-22-43-16,66 43 16,-44 22-1,-21 86 1,-109 0 31,1-108-32,43 0 17</inkml:trace>
</inkml:ink>
</file>

<file path=ppt/ink/ink6.xml><?xml version="1.0" encoding="utf-8"?>
<inkml:ink xmlns:inkml="http://www.w3.org/2003/InkML">
  <inkml:definitions>
    <inkml:context xml:id="ctx0">
      <inkml:inkSource xml:id="inkSrc0">
        <inkml:traceFormat>
          <inkml:channel name="X" type="integer" max="3600" units="cm"/>
          <inkml:channel name="Y" type="integer" max="1084" units="cm"/>
          <inkml:channel name="T" type="integer" max="2.14748E9" units="dev"/>
        </inkml:traceFormat>
        <inkml:channelProperties>
          <inkml:channelProperty channel="X" name="resolution" value="116.50485" units="1/cm"/>
          <inkml:channelProperty channel="Y" name="resolution" value="62.65896" units="1/cm"/>
          <inkml:channelProperty channel="T" name="resolution" value="1" units="1/dev"/>
        </inkml:channelProperties>
      </inkml:inkSource>
      <inkml:timestamp xml:id="ts0" timeString="2024-04-10T00:05:51.782"/>
    </inkml:context>
    <inkml:brush xml:id="br0">
      <inkml:brushProperty name="width" value="0.05292" units="cm"/>
      <inkml:brushProperty name="height" value="0.05292" units="cm"/>
      <inkml:brushProperty name="color" value="#FF0000"/>
    </inkml:brush>
  </inkml:definitions>
  <inkml:trace contextRef="#ctx0" brushRef="#br0">14233 12009 0,'-22'0'110,"-42"86"-79,-1 65 16,65-86-47,0 86 16,0-107-1,65 64 16,-22-108-15,-43 21-16,43-21 16,-21 0 15</inkml:trace>
  <inkml:trace contextRef="#ctx0" brushRef="#br0" timeOffset="821.92">14341 12203 0,'22'0'110,"107"-21"-79,-42-1 16,-66 22-32,-21 43 48,0 44-32,-43-87-31,43 64 16,-22 23-1,22-22 17,-21-22-1</inkml:trace>
  <inkml:trace contextRef="#ctx0" brushRef="#br0" timeOffset="1249.68">14708 12160 0,'0'43'63,"0"65"-32,43-43-31,-43 0 16,0 0 15</inkml:trace>
  <inkml:trace contextRef="#ctx0" brushRef="#br0" timeOffset="1769.92">14989 12441 0,'43'0'78,"22"86"-46,-65-64-32,-65 64 31,-21-43 0</inkml:trace>
  <inkml:trace contextRef="#ctx0" brushRef="#br0" timeOffset="4271.54">15399 11987 0,'-21'0'32,"21"-21"-17,-43 21 17,21-22-17,0 22 16,-21 22-15,22-1 15,21 66-15,21 42 15,44-64-15,43-43-1,-43 64 32,-65-64-31,-22 21 0,-43-43-1,44-22 1,-22-64 15,43 21-15,0 0 15,43 44-31,0-44 16,-21 22 30,-1 43-46,-21-44 16,0 23 47</inkml:trace>
  <inkml:trace contextRef="#ctx0" brushRef="#br0" timeOffset="4668.34">15572 11966 0,'0'172'31,"0"-344"-31,0 517 32,0-302-32,43-43 15,130-86 1,-130 21 0,-43 0-16,0-64 15,-43 21 1,-22 86-1,-21-21 17,0 129-1,42-64-15</inkml:trace>
  <inkml:trace contextRef="#ctx0" brushRef="#br0" timeOffset="5021.25">15831 11642 0,'0'0'16,"152"21"-1,-109 22 1,151 303 15,-194-195-15,0 22-1,-65-151 1,-21-22 15</inkml:trace>
  <inkml:trace contextRef="#ctx0" brushRef="#br0" timeOffset="13083.47">21404 9374 0,'0'65'32,"0"-22"-17,0 0-15,0-21 32,0-1-17,0 87 16,21-65-15,-21-21 0,22 0-1,0 21 17,-22 0-1,43 0-16,-22 0 1,-21-21 0,65-22 15,-65 22-15,22-22 15</inkml:trace>
  <inkml:trace contextRef="#ctx0" brushRef="#br0" timeOffset="13794.06">21879 9309 0,'0'0'16,"0"-43"15,0 21-15,-22 22 15,-21 0-15,0 0-1,21 65 1,-21 43 0,43-22-1,22-64 1,86-22 0,-43-65-1,-44 0 1,-21 1-1,0 20 1,0 109 47,0 0-48,0 0 1,0 86 15,0-108-15,0 87-1,22-65 1,21-65 0,-43-65 15</inkml:trace>
  <inkml:trace contextRef="#ctx0" brushRef="#br0" timeOffset="14295.11">22117 9374 0,'0'86'31,"0"-43"-16,0 1-15,0-1 32,0-65 15,0 1-32,43 21 1,0 0-1,0 0 1,44 0 0,-1-44-1,-64 23 1</inkml:trace>
  <inkml:trace contextRef="#ctx0" brushRef="#br0" timeOffset="14580.61">22311 9266 0,'0'0'31,"0"108"-15,0-65-16,0 87 31,0-1-15,0-86-16,0 44 16,0-66-16,0 23 31</inkml:trace>
  <inkml:trace contextRef="#ctx0" brushRef="#br0" timeOffset="14900.05">22635 9741 0,'0'0'0,"43"43"16,-21 44 0,-22-23-1,0-20-15,-65 20 16,-21-42 15</inkml:trace>
  <inkml:trace contextRef="#ctx0" brushRef="#br0" timeOffset="19124.5">21490 9179 0,'0'-21'47,"0"-1"0,-21 22 31,-1 108-31,-21 22-32,43-65 1,-22 21 0,22-64 15</inkml:trace>
  <inkml:trace contextRef="#ctx0" brushRef="#br0" timeOffset="25431.87">23218 9223 0,'0'0'0,"0"-22"32,-65-21 30,0 21-31,22 22 1,22 43-17,-44 87 17,65-22-1,0-65-31,65 0 15,-22-43 1,43-86 15,-64 21 1,-22 22-17,21 43 63,-21 22 47,0 86-109,0 0 0,0 43 15,0-108-31,0-21 15,0 21 1,0 0 0,0-21-1,0-1 1,0-42 46</inkml:trace>
  <inkml:trace contextRef="#ctx0" brushRef="#br0" timeOffset="26514.09">23780 9115 0,'-65'21'78,"22"-21"-47,-65 0-15,64 0 15,23 0 0,21 22 16,0-1-16,0 23 0,0 64-15,0-65 0,0 65 31,43-108-1,-21-65-30,21 43 0,22 22-1,-44 0-15,22 0 16,1 22 15,-23 64-15,44-42-1,-65-1 1,-22 0 0,-21-21-1,0-22-15,-22 21 16,-43-21 15,87 0-15,-1 0 15,22-21 16,0-1-31</inkml:trace>
  <inkml:trace contextRef="#ctx0" brushRef="#br0" timeOffset="26904.1">24104 8834 0,'0'0'0,"86"43"16,-21-43-16,21 65 16,44 43-1,-65-22-15,-1 65 16,-64-64-16,0 21 15,-43 129 1,-65-150 15,65-66-15,43 23 0</inkml:trace>
  <inkml:trace contextRef="#ctx0" brushRef="#br0" timeOffset="40802.22">21425 14730 0,'0'-21'47,"44"-1"-32,20 22 32,1-22-16,-22 22-15,1 0 0,-1 0-1,0 0-15,65 0 31,-43-43-15,21 43 0,1 0 15,-23-21-15,23 21-1,-22-44 1,-22 44-1,22 0 17,-44 0-17,22 0 1,44 0 0,-44 0-16,-43-21 15,21 21 1,1 0-1</inkml:trace>
  <inkml:trace contextRef="#ctx0" brushRef="#br0" timeOffset="41225.6">22484 14406 0,'0'-21'16,"0"42"-16,43-21 78,-21 43-62,-1-43-16,44 22 15,86 21 32,-129-21-31,-22 21 0,-44 43 15,-107 22 0,151-64-31</inkml:trace>
  <inkml:trace contextRef="#ctx0" brushRef="#br0" timeOffset="42072.02">23240 14493 0,'21'-22'47,"22"22"-32,44 0 16,-44 86-15,0-42-16,-21 85 31,21-64-15,87-43 0,-66-22-1</inkml:trace>
  <inkml:trace contextRef="#ctx0" brushRef="#br0" timeOffset="42387.06">23693 14536 0,'-21'0'0,"-1"0"31,-64 86 0,86-21-15,-108 108 15,64-130-15,23 0 15,-1-21-31</inkml:trace>
  <inkml:trace contextRef="#ctx0" brushRef="#br0" timeOffset="46615.87">11663 8877 0,'0'0'0,"0"-22"16,0 1-1,0-1 1,0-64 15,0 64-31,0-43 16,0 22-1,0 0-15,0 21 16,-43-42 0,43 42-16,0 0 15,-22-86 1,22 65-1,0-43 1,0-1 0,0-42-1,-43 43 1,43 42 0,-22-107 15,22 108-16,0 21 17,-21 22 93,21 44-94,-65 20 0,22-20-15,-1-1-1,23-22 1,21-64 31,0-22-16,86 44 0,-21-22-15,-22 43 0,-21 21-1,-1 22 1,23-21 0,-44 64-1,21-42 1,-21-23-1,65-21 17,-65 22-32</inkml:trace>
  <inkml:trace contextRef="#ctx0" brushRef="#br0" timeOffset="47506.41">10842 7084 0,'0'44'15,"22"20"1,-22-20 0,0-1-16,43 22 15,-22-65 32,44-173-16,-65 130-31,0 21 16,22 0 0,64 325 62,-21-66-63,-43-150-15,-22-22 16,0 43 0,0-87-1,-87 1 1,66-44 0,-23-21-1,23 0 1,21 21-1,86 22 32,-43 0-31,1 0 0</inkml:trace>
  <inkml:trace contextRef="#ctx0" brushRef="#br0" timeOffset="50352.58">24838 9244 0,'86'43'47,"22"-43"-16,-86 0-31,43 0 31</inkml:trace>
  <inkml:trace contextRef="#ctx0" brushRef="#br0" timeOffset="50575.18">24968 9460 0,'43'-21'32,"22"-1"-1,-22 22-16,65 0 1</inkml:trace>
  <inkml:trace contextRef="#ctx0" brushRef="#br0" timeOffset="51059.94">25853 8791 0,'0'0'0,"-65"43"62,-21 151-30,86 346-1,151-216-15,-65-281 15,-64-43-16,21 0-15</inkml:trace>
  <inkml:trace contextRef="#ctx0" brushRef="#br0" timeOffset="51551.57">26047 9374 0,'0'-22'47,"0"44"-47,0-87 16,44 43 0,42 22-1,44 22 16,-87 108 1,-22-87-32,23 108 15,42-86 17,-64-87-17,-22 1 1,0-1-16,0-21 15</inkml:trace>
  <inkml:trace contextRef="#ctx0" brushRef="#br0" timeOffset="51824.4">26501 9309 0,'-43'0'47,"0"108"-31,-22 22 0,-43 21-1,108-130 16</inkml:trace>
  <inkml:trace contextRef="#ctx0" brushRef="#br0" timeOffset="52137.82">26868 9525 0,'0'0'16,"0"65"-1,-21 86 32,-1-86-47,-21-65 16,43 21-1,-22-21 1</inkml:trace>
  <inkml:trace contextRef="#ctx0" brushRef="#br0" timeOffset="52660.43">27235 9244 0,'0'151'47,"44"44"-31,-44-130-16,43-44 16,0-21-1,0-65 1,65-172 15,-108 215-15,0-21-1,0 65 32,87 345-16,-109-86-15,-21-195 0,0 22-1,-22-108 1,0 0 15,22-65-31,43 44 16,0-1-16</inkml:trace>
  <inkml:trace contextRef="#ctx0" brushRef="#br0" timeOffset="53084.67">27775 8726 0,'0'0'0,"238"21"47,-152 66-47,1 42 16,42 131 0,-129-152-16,-43 324 31,0-346-16,-65-21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0T00:17:41.663"/>
    </inkml:context>
    <inkml:brush xml:id="br0">
      <inkml:brushProperty name="width" value="0.05" units="cm"/>
      <inkml:brushProperty name="height" value="0.05" units="cm"/>
    </inkml:brush>
  </inkml:definitions>
  <inkml:trace contextRef="#ctx0" brushRef="#br0">0 406 24575,'119'-80'0,"176"-90"0,-252 150 0,1 1 0,0 3 0,1 1 0,1 2 0,0 3 0,1 1 0,0 2 0,55 0 0,-24 10 0,-55-1 0,-1-1 0,1-1 0,0-1 0,-1-1 0,1-1 0,42-11 0,-11-5-1365,-37 12-5461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0T00:17:42.945"/>
    </inkml:context>
    <inkml:brush xml:id="br0">
      <inkml:brushProperty name="width" value="0.05" units="cm"/>
      <inkml:brushProperty name="height" value="0.05" units="cm"/>
    </inkml:brush>
  </inkml:definitions>
  <inkml:trace contextRef="#ctx0" brushRef="#br0">0 1 24575,'13'0'0,"9"0"0,9 4 0,4 2 0,0-1 0,3 0 0,8 6 0,5 3 0,-2-2 0,0-3 0,-9 2 0,-6-1 0,-10-2-8191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0T00:17:43.414"/>
    </inkml:context>
    <inkml:brush xml:id="br0">
      <inkml:brushProperty name="width" value="0.05" units="cm"/>
      <inkml:brushProperty name="height" value="0.05" units="cm"/>
    </inkml:brush>
  </inkml:definitions>
  <inkml:trace contextRef="#ctx0" brushRef="#br0">95 26 24575,'-3'1'0,"0"1"0,0-1 0,1 1 0,-1-1 0,1 1 0,-1 0 0,1 0 0,0 0 0,0 0 0,0 0 0,0 1 0,0-1 0,0 1 0,0-1 0,1 1 0,0-1 0,-1 1 0,0 4 0,-5 4 0,1 0 0,0-1 0,0 0 0,1 1 0,1 0 0,-1 0 0,2 1 0,0-1 0,0 1 0,1 0 0,0-1 0,1 23 0,1-28 0,1 0 0,-1 0 0,2 0 0,-1 0 0,1-1 0,0 1 0,0 0 0,0-1 0,1 1 0,0-1 0,0 0 0,0 0 0,1 0 0,0-1 0,-1 1 0,2-1 0,-1 0 0,0 0 0,1 0 0,0 0 0,0-1 0,0 0 0,0 0 0,1 0 0,6 2 0,-1-1 0,1-1 0,-1 0 0,1-1 0,0 0 0,0 0 0,0-1 0,0-1 0,0 0 0,0-1 0,0 0 0,-1-1 0,1 0 0,0 0 0,-1-2 0,1 1 0,-1-2 0,12-5 0,-16 7 0,1-1 0,-1 0 0,0-1 0,0 1 0,0-2 0,-1 1 0,0 0 0,0-1 0,0 0 0,-1-1 0,0 1 0,0-1 0,0 0 0,-1 0 0,0-1 0,0 1 0,-1-1 0,0 0 0,-1 0 0,1 0 0,-1 0 0,-1 0 0,0 0 0,0-1 0,0-8 0,-2 11 0,0 0 0,0 0 0,0 0 0,-1 0 0,0 1 0,0-1 0,-1 0 0,1 1 0,-1 0 0,0 0 0,-1 0 0,1 0 0,-1 0 0,0 1 0,0-1 0,0 1 0,-1 0 0,1 0 0,-1 1 0,0-1 0,0 1 0,-1 0 0,1 1 0,0-1 0,-1 1 0,-7-2 0,-9-3 0,0 1 0,-1 1 0,0 1 0,1 1 0,-33 0 0,46 3-92,1 0-120,0 0 0,0-1 0,0 1-1,0-2 1,-15-3 0,4-5-6614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ACA9C-1306-4C21-BDCF-528FE42A6F72}" type="datetimeFigureOut">
              <a:rPr lang="en-US" smtClean="0"/>
              <a:t>7/1/2024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253B1-C740-4744-BD52-56B6085CEBA7}" type="slidenum">
              <a:rPr lang="en-US" smtClean="0"/>
              <a:t>‹#›</a:t>
            </a:fld>
            <a:endParaRPr lang="en-US"/>
          </a:p>
        </p:txBody>
      </p:sp>
    </p:spTree>
    <p:extLst>
      <p:ext uri="{BB962C8B-B14F-4D97-AF65-F5344CB8AC3E}">
        <p14:creationId xmlns:p14="http://schemas.microsoft.com/office/powerpoint/2010/main" val="811715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3253B1-C740-4744-BD52-56B6085CEBA7}" type="slidenum">
              <a:rPr lang="en-US" smtClean="0"/>
              <a:t>4</a:t>
            </a:fld>
            <a:endParaRPr lang="en-US"/>
          </a:p>
        </p:txBody>
      </p:sp>
    </p:spTree>
    <p:extLst>
      <p:ext uri="{BB962C8B-B14F-4D97-AF65-F5344CB8AC3E}">
        <p14:creationId xmlns:p14="http://schemas.microsoft.com/office/powerpoint/2010/main" val="129314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E6DC3-86D1-1AB4-6499-51A8EB82C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A2D344-BD0F-2A09-6444-BE3A07556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B6842D-AE2B-4569-3C37-7D5698EFCC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CCB7FB-1FD5-BBB8-E143-06DE242B35E7}"/>
              </a:ext>
            </a:extLst>
          </p:cNvPr>
          <p:cNvSpPr>
            <a:spLocks noGrp="1"/>
          </p:cNvSpPr>
          <p:nvPr>
            <p:ph type="sldNum" sz="quarter" idx="5"/>
          </p:nvPr>
        </p:nvSpPr>
        <p:spPr/>
        <p:txBody>
          <a:bodyPr/>
          <a:lstStyle/>
          <a:p>
            <a:fld id="{333253B1-C740-4744-BD52-56B6085CEBA7}" type="slidenum">
              <a:rPr lang="en-US" smtClean="0"/>
              <a:t>5</a:t>
            </a:fld>
            <a:endParaRPr lang="en-US"/>
          </a:p>
        </p:txBody>
      </p:sp>
    </p:spTree>
    <p:extLst>
      <p:ext uri="{BB962C8B-B14F-4D97-AF65-F5344CB8AC3E}">
        <p14:creationId xmlns:p14="http://schemas.microsoft.com/office/powerpoint/2010/main" val="301579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mn-lt"/>
              </a:rPr>
              <a:t>The scatter plot is created by turning the datasets into ordered pairs: the first coordinate contains data values from the explanatory dataset, and the second coordinate contains the corresponding data values from the response dataset. </a:t>
            </a:r>
            <a:endParaRPr lang="en-US" dirty="0"/>
          </a:p>
        </p:txBody>
      </p:sp>
      <p:sp>
        <p:nvSpPr>
          <p:cNvPr id="4" name="Slide Number Placeholder 3"/>
          <p:cNvSpPr>
            <a:spLocks noGrp="1"/>
          </p:cNvSpPr>
          <p:nvPr>
            <p:ph type="sldNum" sz="quarter" idx="5"/>
          </p:nvPr>
        </p:nvSpPr>
        <p:spPr/>
        <p:txBody>
          <a:bodyPr/>
          <a:lstStyle/>
          <a:p>
            <a:fld id="{333253B1-C740-4744-BD52-56B6085CEBA7}" type="slidenum">
              <a:rPr lang="en-US" smtClean="0"/>
              <a:t>17</a:t>
            </a:fld>
            <a:endParaRPr lang="en-US"/>
          </a:p>
        </p:txBody>
      </p:sp>
    </p:spTree>
    <p:extLst>
      <p:ext uri="{BB962C8B-B14F-4D97-AF65-F5344CB8AC3E}">
        <p14:creationId xmlns:p14="http://schemas.microsoft.com/office/powerpoint/2010/main" val="35544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3253B1-C740-4744-BD52-56B6085CEBA7}" type="slidenum">
              <a:rPr lang="en-US" smtClean="0"/>
              <a:t>20</a:t>
            </a:fld>
            <a:endParaRPr lang="en-US"/>
          </a:p>
        </p:txBody>
      </p:sp>
    </p:spTree>
    <p:extLst>
      <p:ext uri="{BB962C8B-B14F-4D97-AF65-F5344CB8AC3E}">
        <p14:creationId xmlns:p14="http://schemas.microsoft.com/office/powerpoint/2010/main" val="26630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600"/>
              </a:spcBef>
            </a:pPr>
            <a:r>
              <a:rPr lang="en-US" noProof="0" dirty="0">
                <a:latin typeface="+mn-lt"/>
              </a:rPr>
              <a:t>Since the points tend upward as we move from left to right, this is a positive relationship.</a:t>
            </a:r>
          </a:p>
          <a:p>
            <a:pPr>
              <a:lnSpc>
                <a:spcPct val="100000"/>
              </a:lnSpc>
              <a:spcBef>
                <a:spcPts val="600"/>
              </a:spcBef>
            </a:pPr>
            <a:r>
              <a:rPr lang="en-US" noProof="0" dirty="0">
                <a:latin typeface="+mn-lt"/>
              </a:rPr>
              <a:t>The points seem pretty closely grouped around a line, so it’s fairly strong.</a:t>
            </a:r>
          </a:p>
          <a:p>
            <a:pPr>
              <a:lnSpc>
                <a:spcPct val="100000"/>
              </a:lnSpc>
              <a:spcBef>
                <a:spcPts val="600"/>
              </a:spcBef>
            </a:pPr>
            <a:r>
              <a:rPr lang="en-US" noProof="0" dirty="0">
                <a:latin typeface="+mn-lt"/>
              </a:rPr>
              <a:t>The value of the correlation coefficient is around </a:t>
            </a:r>
            <a:r>
              <a:rPr lang="en-US" b="0" i="0" noProof="0" dirty="0">
                <a:latin typeface="+mn-lt"/>
              </a:rPr>
              <a:t>r = 0.9</a:t>
            </a:r>
            <a:r>
              <a:rPr lang="en-US" noProof="0" dirty="0">
                <a:latin typeface="+mn-lt"/>
              </a:rPr>
              <a:t>.</a:t>
            </a:r>
          </a:p>
          <a:p>
            <a:endParaRPr lang="en-US" dirty="0"/>
          </a:p>
        </p:txBody>
      </p:sp>
      <p:sp>
        <p:nvSpPr>
          <p:cNvPr id="4" name="Slide Number Placeholder 3"/>
          <p:cNvSpPr>
            <a:spLocks noGrp="1"/>
          </p:cNvSpPr>
          <p:nvPr>
            <p:ph type="sldNum" sz="quarter" idx="5"/>
          </p:nvPr>
        </p:nvSpPr>
        <p:spPr/>
        <p:txBody>
          <a:bodyPr/>
          <a:lstStyle/>
          <a:p>
            <a:fld id="{333253B1-C740-4744-BD52-56B6085CEBA7}" type="slidenum">
              <a:rPr lang="en-US" smtClean="0"/>
              <a:t>23</a:t>
            </a:fld>
            <a:endParaRPr lang="en-US"/>
          </a:p>
        </p:txBody>
      </p:sp>
    </p:spTree>
    <p:extLst>
      <p:ext uri="{BB962C8B-B14F-4D97-AF65-F5344CB8AC3E}">
        <p14:creationId xmlns:p14="http://schemas.microsoft.com/office/powerpoint/2010/main" val="3355517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498249"/>
            <a:ext cx="9144000" cy="1011237"/>
          </a:xfrm>
        </p:spPr>
        <p:txBody>
          <a:bodyPr anchor="b"/>
          <a:lstStyle>
            <a:lvl1pPr algn="ctr">
              <a:defRPr sz="6000"/>
            </a:lvl1pPr>
          </a:lstStyle>
          <a:p>
            <a:r>
              <a:rPr lang="en-US" dirty="0"/>
              <a:t>Title of the Book</a:t>
            </a:r>
          </a:p>
        </p:txBody>
      </p:sp>
      <p:sp>
        <p:nvSpPr>
          <p:cNvPr id="5" name="Footer Placeholder 4"/>
          <p:cNvSpPr>
            <a:spLocks noGrp="1"/>
          </p:cNvSpPr>
          <p:nvPr>
            <p:ph type="ftr" sz="quarter" idx="11"/>
          </p:nvPr>
        </p:nvSpPr>
        <p:spPr>
          <a:xfrm>
            <a:off x="1523999" y="6356350"/>
            <a:ext cx="8549898" cy="354416"/>
          </a:xfrm>
        </p:spPr>
        <p:txBody>
          <a:bodyPr/>
          <a:lstStyle/>
          <a:p>
            <a:endParaRPr lang="en-US" dirty="0"/>
          </a:p>
        </p:txBody>
      </p:sp>
      <p:sp>
        <p:nvSpPr>
          <p:cNvPr id="9" name="Picture Placeholder 8"/>
          <p:cNvSpPr>
            <a:spLocks noGrp="1"/>
          </p:cNvSpPr>
          <p:nvPr>
            <p:ph type="pic" sz="quarter" idx="13"/>
          </p:nvPr>
        </p:nvSpPr>
        <p:spPr>
          <a:xfrm>
            <a:off x="3983831" y="2390620"/>
            <a:ext cx="4224337" cy="3851130"/>
          </a:xfrm>
        </p:spPr>
        <p:txBody>
          <a:bodyPr>
            <a:normAutofit/>
          </a:bodyPr>
          <a:lstStyle>
            <a:lvl1pPr marL="0" indent="0">
              <a:buNone/>
              <a:defRPr sz="1200"/>
            </a:lvl1pPr>
          </a:lstStyle>
          <a:p>
            <a:endParaRPr lang="en-US" dirty="0"/>
          </a:p>
        </p:txBody>
      </p:sp>
      <p:sp>
        <p:nvSpPr>
          <p:cNvPr id="10" name="Title 1"/>
          <p:cNvSpPr txBox="1">
            <a:spLocks/>
          </p:cNvSpPr>
          <p:nvPr userDrawn="1"/>
        </p:nvSpPr>
        <p:spPr>
          <a:xfrm>
            <a:off x="1523999" y="1509485"/>
            <a:ext cx="9144000" cy="67288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6400" dirty="0">
              <a:solidFill>
                <a:schemeClr val="accent5"/>
              </a:solidFill>
            </a:endParaRPr>
          </a:p>
        </p:txBody>
      </p:sp>
      <p:sp>
        <p:nvSpPr>
          <p:cNvPr id="11" name="Text Placeholder 10"/>
          <p:cNvSpPr>
            <a:spLocks noGrp="1"/>
          </p:cNvSpPr>
          <p:nvPr>
            <p:ph type="body" sz="quarter" idx="14" hasCustomPrompt="1"/>
          </p:nvPr>
        </p:nvSpPr>
        <p:spPr>
          <a:xfrm>
            <a:off x="1524000" y="1509713"/>
            <a:ext cx="9144000" cy="443778"/>
          </a:xfrm>
        </p:spPr>
        <p:txBody>
          <a:bodyPr/>
          <a:lstStyle>
            <a:lvl1pPr marL="0" indent="0" algn="ctr">
              <a:buNone/>
              <a:defRPr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Chapter # CHAPTER TITLE</a:t>
            </a:r>
          </a:p>
        </p:txBody>
      </p:sp>
    </p:spTree>
    <p:extLst>
      <p:ext uri="{BB962C8B-B14F-4D97-AF65-F5344CB8AC3E}">
        <p14:creationId xmlns:p14="http://schemas.microsoft.com/office/powerpoint/2010/main" val="10024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8961120" cy="457200"/>
          </a:xfrm>
        </p:spPr>
        <p:txBody>
          <a:bodyPr wrap="square" anchor="ctr" anchorCtr="0">
            <a:noAutofit/>
          </a:bodyPr>
          <a:lstStyle>
            <a:lvl1pPr>
              <a:defRPr sz="2800" b="1"/>
            </a:lvl1pPr>
          </a:lstStyle>
          <a:p>
            <a:r>
              <a:rPr lang="en-US" dirty="0"/>
              <a:t>Title</a:t>
            </a:r>
          </a:p>
        </p:txBody>
      </p:sp>
      <p:sp>
        <p:nvSpPr>
          <p:cNvPr id="3" name="Content Placeholder 2"/>
          <p:cNvSpPr>
            <a:spLocks noGrp="1"/>
          </p:cNvSpPr>
          <p:nvPr>
            <p:ph idx="1" hasCustomPrompt="1"/>
          </p:nvPr>
        </p:nvSpPr>
        <p:spPr>
          <a:xfrm>
            <a:off x="838200" y="1010661"/>
            <a:ext cx="10515600" cy="3796145"/>
          </a:xfrm>
        </p:spPr>
        <p:txBody>
          <a:bodyPr wrap="square"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wrap="square" anchor="t" anchorCtr="0">
            <a:noAutofit/>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wrap="square" anchor="t" anchorCtr="0">
            <a:no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2762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8961120" cy="457200"/>
          </a:xfrm>
        </p:spPr>
        <p:txBody>
          <a:bodyPr>
            <a:noAutofit/>
          </a:bodyPr>
          <a:lstStyle>
            <a:lvl1pPr>
              <a:defRPr sz="2800" b="1"/>
            </a:lvl1pPr>
          </a:lstStyle>
          <a:p>
            <a:r>
              <a:rPr lang="en-US" dirty="0"/>
              <a:t>Title</a:t>
            </a:r>
          </a:p>
        </p:txBody>
      </p:sp>
      <p:sp>
        <p:nvSpPr>
          <p:cNvPr id="3" name="Content Placeholder 2"/>
          <p:cNvSpPr>
            <a:spLocks noGrp="1"/>
          </p:cNvSpPr>
          <p:nvPr>
            <p:ph sz="half" idx="1" hasCustomPrompt="1"/>
          </p:nvPr>
        </p:nvSpPr>
        <p:spPr>
          <a:xfrm>
            <a:off x="838200" y="1010661"/>
            <a:ext cx="5181600" cy="516630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010661"/>
            <a:ext cx="5181600" cy="516630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noAutofit/>
          </a:bodyPr>
          <a:lstStyle/>
          <a:p>
            <a:endParaRPr lang="en-US" dirty="0"/>
          </a:p>
        </p:txBody>
      </p:sp>
    </p:spTree>
    <p:extLst>
      <p:ext uri="{BB962C8B-B14F-4D97-AF65-F5344CB8AC3E}">
        <p14:creationId xmlns:p14="http://schemas.microsoft.com/office/powerpoint/2010/main" val="34543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8961120" cy="457200"/>
          </a:xfrm>
        </p:spPr>
        <p:txBody>
          <a:bodyPr>
            <a:noAutofit/>
          </a:bodyPr>
          <a:lstStyle>
            <a:lvl1pPr>
              <a:defRPr sz="2800" b="1"/>
            </a:lvl1pPr>
          </a:lstStyle>
          <a:p>
            <a:r>
              <a:rPr lang="en-US" dirty="0"/>
              <a:t>Title</a:t>
            </a:r>
          </a:p>
        </p:txBody>
      </p:sp>
      <p:sp>
        <p:nvSpPr>
          <p:cNvPr id="3" name="Content Placeholder 2"/>
          <p:cNvSpPr>
            <a:spLocks noGrp="1"/>
          </p:cNvSpPr>
          <p:nvPr>
            <p:ph sz="half" idx="1" hasCustomPrompt="1"/>
          </p:nvPr>
        </p:nvSpPr>
        <p:spPr>
          <a:xfrm>
            <a:off x="838200" y="1010661"/>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010661"/>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61557EE6-8CF1-4007-8FDB-892BBD707794}"/>
              </a:ext>
            </a:extLst>
          </p:cNvPr>
          <p:cNvSpPr>
            <a:spLocks noGrp="1"/>
          </p:cNvSpPr>
          <p:nvPr>
            <p:ph sz="half" idx="12" hasCustomPrompt="1"/>
          </p:nvPr>
        </p:nvSpPr>
        <p:spPr>
          <a:xfrm>
            <a:off x="838200" y="2741700"/>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418EE9C9-54D5-4D68-8392-B8EB26D106A9}"/>
              </a:ext>
            </a:extLst>
          </p:cNvPr>
          <p:cNvSpPr>
            <a:spLocks noGrp="1"/>
          </p:cNvSpPr>
          <p:nvPr>
            <p:ph sz="half" idx="13" hasCustomPrompt="1"/>
          </p:nvPr>
        </p:nvSpPr>
        <p:spPr>
          <a:xfrm>
            <a:off x="6172200" y="2740200"/>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1BC8CB9A-92D4-4406-80E1-43A29D5D172B}"/>
              </a:ext>
            </a:extLst>
          </p:cNvPr>
          <p:cNvSpPr>
            <a:spLocks noGrp="1"/>
          </p:cNvSpPr>
          <p:nvPr>
            <p:ph sz="half" idx="14" hasCustomPrompt="1"/>
          </p:nvPr>
        </p:nvSpPr>
        <p:spPr>
          <a:xfrm>
            <a:off x="838200" y="4531636"/>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200658C2-2253-4D25-9343-2B08CD1237C6}"/>
              </a:ext>
            </a:extLst>
          </p:cNvPr>
          <p:cNvSpPr>
            <a:spLocks noGrp="1"/>
          </p:cNvSpPr>
          <p:nvPr>
            <p:ph sz="half" idx="15" hasCustomPrompt="1"/>
          </p:nvPr>
        </p:nvSpPr>
        <p:spPr>
          <a:xfrm>
            <a:off x="6172200" y="4531636"/>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noAutofit/>
          </a:bodyPr>
          <a:lstStyle/>
          <a:p>
            <a:endParaRPr lang="en-US" dirty="0"/>
          </a:p>
        </p:txBody>
      </p:sp>
    </p:spTree>
    <p:extLst>
      <p:ext uri="{BB962C8B-B14F-4D97-AF65-F5344CB8AC3E}">
        <p14:creationId xmlns:p14="http://schemas.microsoft.com/office/powerpoint/2010/main" val="71986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8961120" cy="457200"/>
          </a:xfrm>
        </p:spPr>
        <p:txBody>
          <a:bodyPr>
            <a:noAutofit/>
          </a:bodyPr>
          <a:lstStyle>
            <a:lvl1pPr>
              <a:defRPr sz="2800" b="1"/>
            </a:lvl1pPr>
          </a:lstStyle>
          <a:p>
            <a:r>
              <a:rPr lang="en-US" dirty="0"/>
              <a:t>Title</a:t>
            </a:r>
          </a:p>
        </p:txBody>
      </p:sp>
      <p:sp>
        <p:nvSpPr>
          <p:cNvPr id="3" name="Content Placeholder 2"/>
          <p:cNvSpPr>
            <a:spLocks noGrp="1"/>
          </p:cNvSpPr>
          <p:nvPr>
            <p:ph sz="half" idx="1" hasCustomPrompt="1"/>
          </p:nvPr>
        </p:nvSpPr>
        <p:spPr>
          <a:xfrm>
            <a:off x="838200" y="1010661"/>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010661"/>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61557EE6-8CF1-4007-8FDB-892BBD707794}"/>
              </a:ext>
            </a:extLst>
          </p:cNvPr>
          <p:cNvSpPr>
            <a:spLocks noGrp="1"/>
          </p:cNvSpPr>
          <p:nvPr>
            <p:ph sz="half" idx="12" hasCustomPrompt="1"/>
          </p:nvPr>
        </p:nvSpPr>
        <p:spPr>
          <a:xfrm>
            <a:off x="838200" y="2284506"/>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418EE9C9-54D5-4D68-8392-B8EB26D106A9}"/>
              </a:ext>
            </a:extLst>
          </p:cNvPr>
          <p:cNvSpPr>
            <a:spLocks noGrp="1"/>
          </p:cNvSpPr>
          <p:nvPr>
            <p:ph sz="half" idx="13" hasCustomPrompt="1"/>
          </p:nvPr>
        </p:nvSpPr>
        <p:spPr>
          <a:xfrm>
            <a:off x="6172200" y="2283006"/>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1BC8CB9A-92D4-4406-80E1-43A29D5D172B}"/>
              </a:ext>
            </a:extLst>
          </p:cNvPr>
          <p:cNvSpPr>
            <a:spLocks noGrp="1"/>
          </p:cNvSpPr>
          <p:nvPr>
            <p:ph sz="half" idx="14" hasCustomPrompt="1"/>
          </p:nvPr>
        </p:nvSpPr>
        <p:spPr>
          <a:xfrm>
            <a:off x="838200" y="3558253"/>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200658C2-2253-4D25-9343-2B08CD1237C6}"/>
              </a:ext>
            </a:extLst>
          </p:cNvPr>
          <p:cNvSpPr>
            <a:spLocks noGrp="1"/>
          </p:cNvSpPr>
          <p:nvPr>
            <p:ph sz="half" idx="15" hasCustomPrompt="1"/>
          </p:nvPr>
        </p:nvSpPr>
        <p:spPr>
          <a:xfrm>
            <a:off x="6172200" y="3558253"/>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136DFB47-9895-4BB7-A747-1AC99C40F96C}"/>
              </a:ext>
            </a:extLst>
          </p:cNvPr>
          <p:cNvSpPr>
            <a:spLocks noGrp="1"/>
          </p:cNvSpPr>
          <p:nvPr>
            <p:ph sz="half" idx="16" hasCustomPrompt="1"/>
          </p:nvPr>
        </p:nvSpPr>
        <p:spPr>
          <a:xfrm>
            <a:off x="838200" y="4942554"/>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01BECF16-0E14-429A-86F0-E967B82BB3C7}"/>
              </a:ext>
            </a:extLst>
          </p:cNvPr>
          <p:cNvSpPr>
            <a:spLocks noGrp="1"/>
          </p:cNvSpPr>
          <p:nvPr>
            <p:ph sz="half" idx="17" hasCustomPrompt="1"/>
          </p:nvPr>
        </p:nvSpPr>
        <p:spPr>
          <a:xfrm>
            <a:off x="6172200" y="4942554"/>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noAutofit/>
          </a:bodyPr>
          <a:lstStyle/>
          <a:p>
            <a:endParaRPr lang="en-US" dirty="0"/>
          </a:p>
        </p:txBody>
      </p:sp>
    </p:spTree>
    <p:extLst>
      <p:ext uri="{BB962C8B-B14F-4D97-AF65-F5344CB8AC3E}">
        <p14:creationId xmlns:p14="http://schemas.microsoft.com/office/powerpoint/2010/main" val="374542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8961120" cy="457200"/>
          </a:xfrm>
        </p:spPr>
        <p:txBody>
          <a:bodyPr>
            <a:normAutofit/>
          </a:bodyPr>
          <a:lstStyle>
            <a:lvl1pPr>
              <a:defRPr sz="2800" b="1" baseline="0"/>
            </a:lvl1pPr>
          </a:lstStyle>
          <a:p>
            <a:r>
              <a:rPr lang="en-US" dirty="0"/>
              <a:t>Title</a:t>
            </a:r>
          </a:p>
        </p:txBody>
      </p:sp>
      <p:sp>
        <p:nvSpPr>
          <p:cNvPr id="7" name="Content Placeholder 6"/>
          <p:cNvSpPr>
            <a:spLocks noGrp="1"/>
          </p:cNvSpPr>
          <p:nvPr>
            <p:ph sz="quarter" idx="12" hasCustomPrompt="1"/>
          </p:nvPr>
        </p:nvSpPr>
        <p:spPr>
          <a:xfrm>
            <a:off x="838200" y="1011383"/>
            <a:ext cx="10515600" cy="325581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6"/>
          <p:cNvSpPr>
            <a:spLocks noGrp="1"/>
          </p:cNvSpPr>
          <p:nvPr>
            <p:ph sz="quarter" idx="13" hasCustomPrompt="1"/>
          </p:nvPr>
        </p:nvSpPr>
        <p:spPr>
          <a:xfrm>
            <a:off x="838200" y="4378037"/>
            <a:ext cx="10515600" cy="1627909"/>
          </a:xfrm>
        </p:spPr>
        <p:txBody>
          <a:bodyPr>
            <a:noAutofit/>
          </a:bodyPr>
          <a:lstStyle>
            <a:lvl1pPr marL="0" indent="0">
              <a:buNone/>
              <a:defRPr sz="1600"/>
            </a:lvl1pPr>
          </a:lstStyle>
          <a:p>
            <a:pPr lvl="0"/>
            <a:r>
              <a:rPr lang="en-US" dirty="0"/>
              <a:t>Caption</a:t>
            </a:r>
          </a:p>
        </p:txBody>
      </p:sp>
      <p:sp>
        <p:nvSpPr>
          <p:cNvPr id="6" name="Text Placeholder 5">
            <a:extLst>
              <a:ext uri="{FF2B5EF4-FFF2-40B4-BE49-F238E27FC236}">
                <a16:creationId xmlns:a16="http://schemas.microsoft.com/office/drawing/2014/main" id="{6E14F94F-1E52-2B42-BC75-C0C106E8BEC0}"/>
              </a:ext>
            </a:extLst>
          </p:cNvPr>
          <p:cNvSpPr>
            <a:spLocks noGrp="1"/>
          </p:cNvSpPr>
          <p:nvPr>
            <p:ph type="body" sz="quarter" idx="14" hasCustomPrompt="1"/>
          </p:nvPr>
        </p:nvSpPr>
        <p:spPr>
          <a:xfrm>
            <a:off x="838200" y="6271576"/>
            <a:ext cx="10515600" cy="442595"/>
          </a:xfrm>
        </p:spPr>
        <p:txBody>
          <a:bodyPr>
            <a:noAutofit/>
          </a:bodyPr>
          <a:lstStyle>
            <a:lvl1pPr marL="0" indent="0" algn="l">
              <a:buNone/>
              <a:defRPr sz="1200">
                <a:solidFill>
                  <a:schemeClr val="tx1"/>
                </a:solidFill>
              </a:defRPr>
            </a:lvl1pPr>
          </a:lstStyle>
          <a:p>
            <a:pPr algn="l"/>
            <a:r>
              <a:rPr lang="en-US" dirty="0"/>
              <a:t>This OpenStax ancillary resource is © Rice University under a CC BY 4.0 International license; it may be reproduced or modified but must be attributed to OpenStax, Rice University and any changes must be noted.</a:t>
            </a:r>
          </a:p>
        </p:txBody>
      </p:sp>
    </p:spTree>
    <p:extLst>
      <p:ext uri="{BB962C8B-B14F-4D97-AF65-F5344CB8AC3E}">
        <p14:creationId xmlns:p14="http://schemas.microsoft.com/office/powerpoint/2010/main" val="168617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4"/>
            <a:ext cx="8961120" cy="457200"/>
          </a:xfrm>
        </p:spPr>
        <p:txBody>
          <a:bodyPr>
            <a:noAutofit/>
          </a:bodyPr>
          <a:lstStyle>
            <a:lvl1pPr>
              <a:defRPr b="1"/>
            </a:lvl1pPr>
          </a:lstStyle>
          <a:p>
            <a:r>
              <a:rPr lang="en-US" dirty="0"/>
              <a:t>Title (optional)</a:t>
            </a:r>
          </a:p>
        </p:txBody>
      </p:sp>
      <p:sp>
        <p:nvSpPr>
          <p:cNvPr id="3" name="Footer Placeholder 2"/>
          <p:cNvSpPr>
            <a:spLocks noGrp="1"/>
          </p:cNvSpPr>
          <p:nvPr>
            <p:ph type="ftr" sz="quarter" idx="10"/>
          </p:nvPr>
        </p:nvSpPr>
        <p:spPr/>
        <p:txBody>
          <a:bodyPr>
            <a:noAutofit/>
          </a:bodyPr>
          <a:lstStyle/>
          <a:p>
            <a:endParaRPr lang="en-US" dirty="0"/>
          </a:p>
        </p:txBody>
      </p:sp>
      <p:sp>
        <p:nvSpPr>
          <p:cNvPr id="5" name="Content Placeholder 4"/>
          <p:cNvSpPr>
            <a:spLocks noGrp="1"/>
          </p:cNvSpPr>
          <p:nvPr>
            <p:ph sz="quarter" idx="11" hasCustomPrompt="1"/>
          </p:nvPr>
        </p:nvSpPr>
        <p:spPr>
          <a:xfrm>
            <a:off x="838200" y="1010661"/>
            <a:ext cx="10515600" cy="5155580"/>
          </a:xfrm>
        </p:spPr>
        <p:txBody>
          <a:bodyPr>
            <a:no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2568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4"/>
            <a:ext cx="8961120" cy="457200"/>
          </a:xfrm>
        </p:spPr>
        <p:txBody>
          <a:bodyPr/>
          <a:lstStyle>
            <a:lvl1pPr>
              <a:defRPr b="1"/>
            </a:lvl1pPr>
          </a:lstStyle>
          <a:p>
            <a:r>
              <a:rPr lang="en-US" dirty="0"/>
              <a:t>Title (optional)</a:t>
            </a:r>
          </a:p>
        </p:txBody>
      </p:sp>
      <p:sp>
        <p:nvSpPr>
          <p:cNvPr id="3" name="Footer Placeholder 2"/>
          <p:cNvSpPr>
            <a:spLocks noGrp="1"/>
          </p:cNvSpPr>
          <p:nvPr>
            <p:ph type="ftr" sz="quarter" idx="10"/>
          </p:nvPr>
        </p:nvSpPr>
        <p:spPr/>
        <p:txBody>
          <a:bodyPr>
            <a:noAutofit/>
          </a:bodyPr>
          <a:lstStyle/>
          <a:p>
            <a:endParaRPr lang="en-US" dirty="0"/>
          </a:p>
        </p:txBody>
      </p:sp>
      <p:sp>
        <p:nvSpPr>
          <p:cNvPr id="5" name="Content Placeholder 4"/>
          <p:cNvSpPr>
            <a:spLocks noGrp="1"/>
          </p:cNvSpPr>
          <p:nvPr>
            <p:ph sz="quarter" idx="11" hasCustomPrompt="1"/>
          </p:nvPr>
        </p:nvSpPr>
        <p:spPr>
          <a:xfrm>
            <a:off x="838200" y="1010661"/>
            <a:ext cx="10515600" cy="5155579"/>
          </a:xfrm>
        </p:spPr>
        <p:txBody>
          <a:bodyPr>
            <a:noAutofit/>
          </a:bodyPr>
          <a:lstStyle>
            <a:lvl1pPr marL="514350" indent="-514350">
              <a:buFont typeface="+mj-lt"/>
              <a:buAutoNum type="arabicPeriod"/>
              <a:defRPr/>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a:lvl2pPr>
          </a:lstStyle>
          <a:p>
            <a:pPr lvl="0"/>
            <a:r>
              <a:rPr lang="en-US" dirty="0"/>
              <a:t>Discussion question 1</a:t>
            </a:r>
          </a:p>
          <a:p>
            <a:pPr lvl="1"/>
            <a:r>
              <a:rPr lang="en-US" dirty="0"/>
              <a:t>Distractor (optional)</a:t>
            </a:r>
          </a:p>
          <a:p>
            <a:pPr lvl="1"/>
            <a:r>
              <a:rPr lang="en-US" dirty="0"/>
              <a:t>Distractor (optional)</a:t>
            </a:r>
          </a:p>
          <a:p>
            <a:pPr lvl="1"/>
            <a:r>
              <a:rPr lang="en-US" dirty="0"/>
              <a:t>Distractor (optional)</a:t>
            </a:r>
          </a:p>
          <a:p>
            <a:pPr lvl="1"/>
            <a:r>
              <a:rPr lang="en-US" dirty="0"/>
              <a:t>Distractor (optional)</a:t>
            </a:r>
          </a:p>
          <a:p>
            <a:pPr lvl="0"/>
            <a:r>
              <a:rPr lang="en-US" dirty="0"/>
              <a:t>Discussion question 2</a:t>
            </a:r>
          </a:p>
          <a:p>
            <a:pPr lvl="1"/>
            <a:r>
              <a:rPr lang="en-US" dirty="0"/>
              <a:t>Distractor (optional)</a:t>
            </a:r>
          </a:p>
          <a:p>
            <a:pPr lvl="1"/>
            <a:r>
              <a:rPr lang="en-US" dirty="0"/>
              <a:t>Distractor (optional)</a:t>
            </a:r>
          </a:p>
          <a:p>
            <a:pPr marL="914400" marR="0" lvl="1" indent="-457200" algn="l" defTabSz="914400" rtl="0" eaLnBrk="1" fontAlgn="auto" latinLnBrk="0" hangingPunct="1">
              <a:lnSpc>
                <a:spcPct val="90000"/>
              </a:lnSpc>
              <a:spcBef>
                <a:spcPts val="500"/>
              </a:spcBef>
              <a:spcAft>
                <a:spcPts val="0"/>
              </a:spcAft>
              <a:buClrTx/>
              <a:buSzTx/>
              <a:buFont typeface="+mj-lt"/>
              <a:buAutoNum type="alphaLcPeriod"/>
              <a:tabLst/>
              <a:defRPr/>
            </a:pPr>
            <a:r>
              <a:rPr lang="en-US" dirty="0"/>
              <a:t>Distractor (optional)</a:t>
            </a:r>
          </a:p>
          <a:p>
            <a:pPr lvl="1"/>
            <a:r>
              <a:rPr lang="en-US" dirty="0"/>
              <a:t>Distractor (optional)</a:t>
            </a:r>
          </a:p>
        </p:txBody>
      </p:sp>
    </p:spTree>
    <p:extLst>
      <p:ext uri="{BB962C8B-B14F-4D97-AF65-F5344CB8AC3E}">
        <p14:creationId xmlns:p14="http://schemas.microsoft.com/office/powerpoint/2010/main" val="164846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D2334A-736E-D4CA-BB75-3DEB4B770B56}"/>
              </a:ext>
            </a:extLst>
          </p:cNvPr>
          <p:cNvSpPr>
            <a:spLocks noGrp="1"/>
          </p:cNvSpPr>
          <p:nvPr>
            <p:ph type="dt" sz="half" idx="10"/>
          </p:nvPr>
        </p:nvSpPr>
        <p:spPr/>
        <p:txBody>
          <a:bodyPr/>
          <a:lstStyle/>
          <a:p>
            <a:fld id="{C0D7D29C-5448-44B8-8095-E574016D84EF}" type="datetime1">
              <a:rPr lang="en-US" smtClean="0"/>
              <a:t>7/1/2024</a:t>
            </a:fld>
            <a:endParaRPr lang="en-US"/>
          </a:p>
        </p:txBody>
      </p:sp>
      <p:sp>
        <p:nvSpPr>
          <p:cNvPr id="3" name="Footer Placeholder 2">
            <a:extLst>
              <a:ext uri="{FF2B5EF4-FFF2-40B4-BE49-F238E27FC236}">
                <a16:creationId xmlns:a16="http://schemas.microsoft.com/office/drawing/2014/main" id="{63DB769B-BDD5-7799-E929-B7B7EF3B335D}"/>
              </a:ext>
            </a:extLst>
          </p:cNvPr>
          <p:cNvSpPr>
            <a:spLocks noGrp="1"/>
          </p:cNvSpPr>
          <p:nvPr>
            <p:ph type="ftr" sz="quarter" idx="11"/>
          </p:nvPr>
        </p:nvSpPr>
        <p:spPr/>
        <p:txBody>
          <a:bodyPr/>
          <a:lstStyle/>
          <a:p>
            <a:r>
              <a:rPr lang="en-US"/>
              <a:t>https://openstax.org/details/books/calculus-volume-1</a:t>
            </a:r>
          </a:p>
        </p:txBody>
      </p:sp>
      <p:sp>
        <p:nvSpPr>
          <p:cNvPr id="4" name="Slide Number Placeholder 3">
            <a:extLst>
              <a:ext uri="{FF2B5EF4-FFF2-40B4-BE49-F238E27FC236}">
                <a16:creationId xmlns:a16="http://schemas.microsoft.com/office/drawing/2014/main" id="{B2A3097B-5570-F1F3-A69C-0E1179C5A091}"/>
              </a:ext>
            </a:extLst>
          </p:cNvPr>
          <p:cNvSpPr>
            <a:spLocks noGrp="1"/>
          </p:cNvSpPr>
          <p:nvPr>
            <p:ph type="sldNum" sz="quarter" idx="12"/>
          </p:nvPr>
        </p:nvSpPr>
        <p:spPr/>
        <p:txBody>
          <a:bodyPr/>
          <a:lstStyle/>
          <a:p>
            <a:fld id="{7D22EFD6-40EC-4925-8FC2-563567919777}" type="slidenum">
              <a:rPr lang="en-US" smtClean="0"/>
              <a:t>‹#›</a:t>
            </a:fld>
            <a:endParaRPr lang="en-US"/>
          </a:p>
        </p:txBody>
      </p:sp>
    </p:spTree>
    <p:extLst>
      <p:ext uri="{BB962C8B-B14F-4D97-AF65-F5344CB8AC3E}">
        <p14:creationId xmlns:p14="http://schemas.microsoft.com/office/powerpoint/2010/main" val="1186506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434975"/>
          </a:xfrm>
          <a:prstGeom prst="rect">
            <a:avLst/>
          </a:prstGeom>
        </p:spPr>
        <p:txBody>
          <a:bodyPr vert="horz" lIns="91440" tIns="45720" rIns="91440" bIns="45720" rtlCol="0" anchor="ctr">
            <a:normAutofit/>
          </a:bodyPr>
          <a:lstStyle/>
          <a:p>
            <a:r>
              <a:rPr lang="en-US" dirty="0"/>
              <a:t>Title (optional)</a:t>
            </a:r>
          </a:p>
        </p:txBody>
      </p:sp>
      <p:sp>
        <p:nvSpPr>
          <p:cNvPr id="3" name="Text Placeholder 2"/>
          <p:cNvSpPr>
            <a:spLocks noGrp="1"/>
          </p:cNvSpPr>
          <p:nvPr>
            <p:ph type="body" idx="1"/>
          </p:nvPr>
        </p:nvSpPr>
        <p:spPr>
          <a:xfrm>
            <a:off x="838200" y="990601"/>
            <a:ext cx="105156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Slide Number Placeholder 3">
            <a:extLst>
              <a:ext uri="{FF2B5EF4-FFF2-40B4-BE49-F238E27FC236}">
                <a16:creationId xmlns:a16="http://schemas.microsoft.com/office/drawing/2014/main" id="{95599AE0-B13C-E741-A969-DCDFA4F7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677BF-C91A-CA46-9BF6-A28F3D13AFBD}" type="slidenum">
              <a:rPr lang="en-US" smtClean="0"/>
              <a:t>‹#›</a:t>
            </a:fld>
            <a:endParaRPr lang="en-US" dirty="0"/>
          </a:p>
        </p:txBody>
      </p:sp>
    </p:spTree>
    <p:extLst>
      <p:ext uri="{BB962C8B-B14F-4D97-AF65-F5344CB8AC3E}">
        <p14:creationId xmlns:p14="http://schemas.microsoft.com/office/powerpoint/2010/main" val="151616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3" r:id="rId4"/>
    <p:sldLayoutId id="2147483664" r:id="rId5"/>
    <p:sldLayoutId id="2147483660" r:id="rId6"/>
    <p:sldLayoutId id="2147483661" r:id="rId7"/>
    <p:sldLayoutId id="2147483662" r:id="rId8"/>
    <p:sldLayoutId id="2147483665" r:id="rId9"/>
  </p:sldLayoutIdLst>
  <p:txStyles>
    <p:titleStyle>
      <a:lvl1pPr algn="l" defTabSz="914400" rtl="0" eaLnBrk="1" latinLnBrk="0" hangingPunct="1">
        <a:lnSpc>
          <a:spcPct val="90000"/>
        </a:lnSpc>
        <a:spcBef>
          <a:spcPct val="0"/>
        </a:spcBef>
        <a:buNone/>
        <a:defRPr sz="2800" b="1" kern="1200">
          <a:solidFill>
            <a:schemeClr val="accent6">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BA4C2D"/>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24.png"/><Relationship Id="rId7" Type="http://schemas.openxmlformats.org/officeDocument/2006/relationships/oleObject" Target="../embeddings/oleObject3.bin"/><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16.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18.wmf"/><Relationship Id="rId7" Type="http://schemas.openxmlformats.org/officeDocument/2006/relationships/image" Target="../media/image19.wmf"/><Relationship Id="rId2" Type="http://schemas.openxmlformats.org/officeDocument/2006/relationships/oleObject" Target="../embeddings/oleObject4.bin"/><Relationship Id="rId1" Type="http://schemas.openxmlformats.org/officeDocument/2006/relationships/slideLayout" Target="../slideLayouts/slideLayout5.xml"/><Relationship Id="rId6" Type="http://schemas.openxmlformats.org/officeDocument/2006/relationships/oleObject" Target="../embeddings/oleObject5.bin"/><Relationship Id="rId5" Type="http://schemas.openxmlformats.org/officeDocument/2006/relationships/image" Target="../media/image26.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6.bin"/><Relationship Id="rId1" Type="http://schemas.openxmlformats.org/officeDocument/2006/relationships/slideLayout" Target="../slideLayouts/slideLayout5.xml"/><Relationship Id="rId5" Type="http://schemas.openxmlformats.org/officeDocument/2006/relationships/image" Target="../media/image21.w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customXml" Target="../ink/ink6.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350.png"/><Relationship Id="rId7" Type="http://schemas.openxmlformats.org/officeDocument/2006/relationships/image" Target="../media/image40.wmf"/><Relationship Id="rId1" Type="http://schemas.openxmlformats.org/officeDocument/2006/relationships/slideLayout" Target="../slideLayouts/slideLayout5.xml"/><Relationship Id="rId6" Type="http://schemas.openxmlformats.org/officeDocument/2006/relationships/oleObject" Target="../embeddings/oleObject9.bin"/><Relationship Id="rId5" Type="http://schemas.openxmlformats.org/officeDocument/2006/relationships/image" Target="../media/image39.wmf"/><Relationship Id="rId10" Type="http://schemas.openxmlformats.org/officeDocument/2006/relationships/image" Target="../media/image41.wmf"/><Relationship Id="rId4" Type="http://schemas.openxmlformats.org/officeDocument/2006/relationships/oleObject" Target="../embeddings/oleObject8.bin"/><Relationship Id="rId9"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46.png"/><Relationship Id="rId18" Type="http://schemas.openxmlformats.org/officeDocument/2006/relationships/customXml" Target="../ink/ink11.xml"/><Relationship Id="rId3" Type="http://schemas.openxmlformats.org/officeDocument/2006/relationships/image" Target="../media/image42.png"/><Relationship Id="rId21" Type="http://schemas.openxmlformats.org/officeDocument/2006/relationships/image" Target="../media/image50.png"/><Relationship Id="rId7" Type="http://schemas.openxmlformats.org/officeDocument/2006/relationships/image" Target="../media/image43.wmf"/><Relationship Id="rId12" Type="http://schemas.openxmlformats.org/officeDocument/2006/relationships/customXml" Target="../ink/ink8.xml"/><Relationship Id="rId17" Type="http://schemas.openxmlformats.org/officeDocument/2006/relationships/image" Target="../media/image48.png"/><Relationship Id="rId25" Type="http://schemas.openxmlformats.org/officeDocument/2006/relationships/image" Target="../media/image52.png"/><Relationship Id="rId16" Type="http://schemas.openxmlformats.org/officeDocument/2006/relationships/customXml" Target="../ink/ink10.xml"/><Relationship Id="rId20" Type="http://schemas.openxmlformats.org/officeDocument/2006/relationships/customXml" Target="../ink/ink12.xml"/><Relationship Id="rId1" Type="http://schemas.openxmlformats.org/officeDocument/2006/relationships/slideLayout" Target="../slideLayouts/slideLayout5.xml"/><Relationship Id="rId6" Type="http://schemas.openxmlformats.org/officeDocument/2006/relationships/oleObject" Target="../embeddings/oleObject12.bin"/><Relationship Id="rId11" Type="http://schemas.openxmlformats.org/officeDocument/2006/relationships/image" Target="../media/image45.png"/><Relationship Id="rId24" Type="http://schemas.openxmlformats.org/officeDocument/2006/relationships/customXml" Target="../ink/ink14.xml"/><Relationship Id="rId5" Type="http://schemas.openxmlformats.org/officeDocument/2006/relationships/image" Target="../media/image42.wmf"/><Relationship Id="rId15" Type="http://schemas.openxmlformats.org/officeDocument/2006/relationships/image" Target="../media/image47.png"/><Relationship Id="rId23" Type="http://schemas.openxmlformats.org/officeDocument/2006/relationships/image" Target="../media/image51.png"/><Relationship Id="rId10" Type="http://schemas.openxmlformats.org/officeDocument/2006/relationships/customXml" Target="../ink/ink7.xml"/><Relationship Id="rId19" Type="http://schemas.openxmlformats.org/officeDocument/2006/relationships/image" Target="../media/image49.png"/><Relationship Id="rId4" Type="http://schemas.openxmlformats.org/officeDocument/2006/relationships/oleObject" Target="../embeddings/oleObject11.bin"/><Relationship Id="rId9" Type="http://schemas.openxmlformats.org/officeDocument/2006/relationships/image" Target="../media/image44.wmf"/><Relationship Id="rId14" Type="http://schemas.openxmlformats.org/officeDocument/2006/relationships/customXml" Target="../ink/ink9.xml"/><Relationship Id="rId22" Type="http://schemas.openxmlformats.org/officeDocument/2006/relationships/customXml" Target="../ink/ink13.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customXml" Target="../ink/ink2.xm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96D634E8-4422-6744-BAAE-52C9030B199D}"/>
              </a:ext>
            </a:extLst>
          </p:cNvPr>
          <p:cNvSpPr>
            <a:spLocks noGrp="1"/>
          </p:cNvSpPr>
          <p:nvPr>
            <p:ph type="ctrTitle"/>
          </p:nvPr>
        </p:nvSpPr>
        <p:spPr/>
        <p:txBody>
          <a:bodyPr>
            <a:normAutofit/>
          </a:bodyPr>
          <a:lstStyle/>
          <a:p>
            <a:r>
              <a:rPr lang="en-US" sz="4800" noProof="0" dirty="0"/>
              <a:t>Contemporary Mathematics</a:t>
            </a:r>
          </a:p>
        </p:txBody>
      </p:sp>
      <p:sp>
        <p:nvSpPr>
          <p:cNvPr id="24" name="Text Placeholder 2">
            <a:extLst>
              <a:ext uri="{FF2B5EF4-FFF2-40B4-BE49-F238E27FC236}">
                <a16:creationId xmlns:a16="http://schemas.microsoft.com/office/drawing/2014/main" id="{0F1E18ED-FDAD-4C46-A2CD-D2ED77832A05}"/>
              </a:ext>
            </a:extLst>
          </p:cNvPr>
          <p:cNvSpPr>
            <a:spLocks noGrp="1"/>
          </p:cNvSpPr>
          <p:nvPr>
            <p:ph type="body" sz="quarter" idx="14"/>
          </p:nvPr>
        </p:nvSpPr>
        <p:spPr/>
        <p:txBody>
          <a:bodyPr>
            <a:normAutofit lnSpcReduction="10000"/>
          </a:bodyPr>
          <a:lstStyle/>
          <a:p>
            <a:r>
              <a:rPr lang="en-US" noProof="0" dirty="0">
                <a:latin typeface="+mn-lt"/>
              </a:rPr>
              <a:t>Chapter 8 STATISTICS</a:t>
            </a:r>
          </a:p>
        </p:txBody>
      </p:sp>
      <p:pic>
        <p:nvPicPr>
          <p:cNvPr id="2" name="Picture 1">
            <a:extLst>
              <a:ext uri="{FF2B5EF4-FFF2-40B4-BE49-F238E27FC236}">
                <a16:creationId xmlns:a16="http://schemas.microsoft.com/office/drawing/2014/main" id="{1E8DC772-2657-6FE1-EA16-D4115FDA2AA6}"/>
              </a:ext>
            </a:extLst>
          </p:cNvPr>
          <p:cNvPicPr>
            <a:picLocks noChangeAspect="1"/>
          </p:cNvPicPr>
          <p:nvPr/>
        </p:nvPicPr>
        <p:blipFill>
          <a:blip r:embed="rId2"/>
          <a:stretch>
            <a:fillRect/>
          </a:stretch>
        </p:blipFill>
        <p:spPr>
          <a:xfrm>
            <a:off x="4862599" y="2757120"/>
            <a:ext cx="2466802" cy="3192332"/>
          </a:xfrm>
          <a:prstGeom prst="rect">
            <a:avLst/>
          </a:prstGeom>
          <a:effectLst>
            <a:outerShdw blurRad="362356" dist="150926" dir="1740000" sx="105794" sy="105794" algn="ctr" rotWithShape="0">
              <a:srgbClr val="000000">
                <a:alpha val="51241"/>
              </a:srgbClr>
            </a:outerShdw>
          </a:effectLst>
        </p:spPr>
      </p:pic>
    </p:spTree>
    <p:extLst>
      <p:ext uri="{BB962C8B-B14F-4D97-AF65-F5344CB8AC3E}">
        <p14:creationId xmlns:p14="http://schemas.microsoft.com/office/powerpoint/2010/main" val="211911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25BE-A478-4A46-803E-D2098337FEA7}"/>
              </a:ext>
            </a:extLst>
          </p:cNvPr>
          <p:cNvSpPr>
            <a:spLocks noGrp="1"/>
          </p:cNvSpPr>
          <p:nvPr>
            <p:ph type="title"/>
          </p:nvPr>
        </p:nvSpPr>
        <p:spPr/>
        <p:txBody>
          <a:bodyPr>
            <a:noAutofit/>
          </a:bodyPr>
          <a:lstStyle/>
          <a:p>
            <a:r>
              <a:rPr lang="en-US" sz="2400" noProof="0" dirty="0"/>
              <a:t>EXAMPLE – Finding Other Proportions Using the 68-95-99.7 Rule (2 of 2)</a:t>
            </a:r>
          </a:p>
        </p:txBody>
      </p:sp>
      <p:sp>
        <p:nvSpPr>
          <p:cNvPr id="13" name="Content Placeholder 2">
            <a:extLst>
              <a:ext uri="{FF2B5EF4-FFF2-40B4-BE49-F238E27FC236}">
                <a16:creationId xmlns:a16="http://schemas.microsoft.com/office/drawing/2014/main" id="{12CEA4C3-C4BD-487F-B4C9-3D03DCC2EAF9}"/>
              </a:ext>
            </a:extLst>
          </p:cNvPr>
          <p:cNvSpPr>
            <a:spLocks noGrp="1"/>
          </p:cNvSpPr>
          <p:nvPr>
            <p:ph sz="half" idx="1"/>
          </p:nvPr>
        </p:nvSpPr>
        <p:spPr>
          <a:xfrm>
            <a:off x="838200" y="1010660"/>
            <a:ext cx="5181600" cy="5482213"/>
          </a:xfrm>
        </p:spPr>
        <p:txBody>
          <a:bodyPr/>
          <a:lstStyle/>
          <a:p>
            <a:pPr>
              <a:lnSpc>
                <a:spcPct val="100000"/>
              </a:lnSpc>
              <a:spcBef>
                <a:spcPts val="600"/>
              </a:spcBef>
            </a:pPr>
            <a:r>
              <a:rPr lang="en-US" noProof="0" dirty="0">
                <a:latin typeface="+mn-lt"/>
              </a:rPr>
              <a:t>Assume we have data that are normally distributed with mean 80 and standard deviation 3.</a:t>
            </a:r>
          </a:p>
          <a:p>
            <a:r>
              <a:rPr lang="en-US" noProof="0" dirty="0">
                <a:latin typeface="+mn-lt"/>
              </a:rPr>
              <a:t>What proportion of the data will be between 74 and 77?</a:t>
            </a:r>
          </a:p>
        </p:txBody>
      </p:sp>
      <p:sp>
        <p:nvSpPr>
          <p:cNvPr id="6" name="Content Placeholder 3">
            <a:extLst>
              <a:ext uri="{FF2B5EF4-FFF2-40B4-BE49-F238E27FC236}">
                <a16:creationId xmlns:a16="http://schemas.microsoft.com/office/drawing/2014/main" id="{2CCFE9D6-6DCA-49CA-89ED-90A884833528}"/>
              </a:ext>
            </a:extLst>
          </p:cNvPr>
          <p:cNvSpPr>
            <a:spLocks noGrp="1"/>
          </p:cNvSpPr>
          <p:nvPr>
            <p:ph sz="half" idx="12"/>
          </p:nvPr>
        </p:nvSpPr>
        <p:spPr>
          <a:xfrm>
            <a:off x="6059127" y="1010662"/>
            <a:ext cx="5636343" cy="1687003"/>
          </a:xfrm>
        </p:spPr>
        <p:txBody>
          <a:bodyPr/>
          <a:lstStyle/>
          <a:p>
            <a:pPr>
              <a:lnSpc>
                <a:spcPct val="100000"/>
              </a:lnSpc>
              <a:spcBef>
                <a:spcPts val="200"/>
              </a:spcBef>
              <a:spcAft>
                <a:spcPts val="200"/>
              </a:spcAft>
            </a:pPr>
            <a:r>
              <a:rPr lang="en-US" sz="2000" noProof="0" dirty="0">
                <a:latin typeface="+mn-lt"/>
              </a:rPr>
              <a:t>To figure out what proportion of the data will be between 74 and 77, let's start by shading in that area of data. These are data that are more than one but less than two standard deviations below the mean. </a:t>
            </a:r>
          </a:p>
        </p:txBody>
      </p:sp>
      <p:pic>
        <p:nvPicPr>
          <p:cNvPr id="10" name="Picture 4" descr="A normal distribution curve.&#10;The horizontal axis ranges from 70 to 90, in increments of 1. The curve begins at 70, has a peak value at 80, and ends at 90. Five vertical lines are drawn at 74, 77, 80, 83, and 86. The region in between lines, 74 and 77 is shaded in blue.">
            <a:extLst>
              <a:ext uri="{FF2B5EF4-FFF2-40B4-BE49-F238E27FC236}">
                <a16:creationId xmlns:a16="http://schemas.microsoft.com/office/drawing/2014/main" id="{1A749253-ABB5-479D-B506-A445B1131F59}"/>
              </a:ext>
            </a:extLst>
          </p:cNvPr>
          <p:cNvPicPr>
            <a:picLocks noGrp="1" noChangeAspect="1"/>
          </p:cNvPicPr>
          <p:nvPr>
            <p:ph sz="half" idx="13"/>
          </p:nvPr>
        </p:nvPicPr>
        <p:blipFill>
          <a:blip r:embed="rId2"/>
          <a:stretch>
            <a:fillRect/>
          </a:stretch>
        </p:blipFill>
        <p:spPr>
          <a:xfrm>
            <a:off x="7686944" y="2392723"/>
            <a:ext cx="3259919" cy="2286000"/>
          </a:xfrm>
          <a:prstGeom prst="rect">
            <a:avLst/>
          </a:prstGeom>
        </p:spPr>
      </p:pic>
      <p:sp>
        <p:nvSpPr>
          <p:cNvPr id="21" name="Content Placeholder 5">
            <a:extLst>
              <a:ext uri="{FF2B5EF4-FFF2-40B4-BE49-F238E27FC236}">
                <a16:creationId xmlns:a16="http://schemas.microsoft.com/office/drawing/2014/main" id="{87CD24E4-98A1-463E-9E1C-96A2A72EFECF}"/>
              </a:ext>
            </a:extLst>
          </p:cNvPr>
          <p:cNvSpPr>
            <a:spLocks noGrp="1"/>
          </p:cNvSpPr>
          <p:nvPr>
            <p:ph sz="half" idx="15"/>
          </p:nvPr>
        </p:nvSpPr>
        <p:spPr>
          <a:xfrm>
            <a:off x="6172200" y="4708623"/>
            <a:ext cx="5636342" cy="1942895"/>
          </a:xfrm>
        </p:spPr>
        <p:txBody>
          <a:bodyPr/>
          <a:lstStyle/>
          <a:p>
            <a:pPr>
              <a:lnSpc>
                <a:spcPct val="100000"/>
              </a:lnSpc>
              <a:spcBef>
                <a:spcPts val="200"/>
              </a:spcBef>
              <a:spcAft>
                <a:spcPts val="200"/>
              </a:spcAft>
            </a:pPr>
            <a:r>
              <a:rPr lang="en-US" sz="2000" noProof="0" dirty="0">
                <a:latin typeface="+mn-lt"/>
              </a:rPr>
              <a:t>The proportion of data less than two standard deviations below the mean is 47.5% and 34% of the data is less than one standard deviation below the mean. </a:t>
            </a:r>
          </a:p>
          <a:p>
            <a:pPr>
              <a:lnSpc>
                <a:spcPct val="100000"/>
              </a:lnSpc>
              <a:spcBef>
                <a:spcPts val="200"/>
              </a:spcBef>
              <a:spcAft>
                <a:spcPts val="200"/>
              </a:spcAft>
            </a:pPr>
            <a:r>
              <a:rPr lang="en-US" sz="2000" noProof="0" dirty="0">
                <a:latin typeface="+mn-lt"/>
              </a:rPr>
              <a:t>Subtracting, we see that the proportion of data between 74 and 77 is 13.5%.</a:t>
            </a:r>
          </a:p>
        </p:txBody>
      </p:sp>
      <p:pic>
        <p:nvPicPr>
          <p:cNvPr id="14" name="Picture 6" descr="A normal distribution curve.&#10;The horizontal axis ranges from 70 to 90, in increments of 1. The curve begins at 70, has a peak value at 80, and ends at 90. The region from 74 to 77 is shaded in blue. The region from 77 to 80 is shaded in red. The total shaded region from 74 to 80 is marked 47.5 percent. The shaded region from 74 to 77 is marked 13.5 percent. The shaded region from 77 to 80 is marked 34 percent.">
            <a:extLst>
              <a:ext uri="{FF2B5EF4-FFF2-40B4-BE49-F238E27FC236}">
                <a16:creationId xmlns:a16="http://schemas.microsoft.com/office/drawing/2014/main" id="{E9FD28C8-517F-4D4F-982F-E7C6FE51A731}"/>
              </a:ext>
            </a:extLst>
          </p:cNvPr>
          <p:cNvPicPr>
            <a:picLocks noGrp="1" noChangeAspect="1"/>
          </p:cNvPicPr>
          <p:nvPr>
            <p:ph sz="half" idx="17"/>
          </p:nvPr>
        </p:nvPicPr>
        <p:blipFill>
          <a:blip r:embed="rId3"/>
          <a:stretch>
            <a:fillRect/>
          </a:stretch>
        </p:blipFill>
        <p:spPr>
          <a:xfrm>
            <a:off x="1612571" y="3655650"/>
            <a:ext cx="4077927" cy="3007470"/>
          </a:xfrm>
          <a:prstGeom prst="rect">
            <a:avLst/>
          </a:prstGeom>
        </p:spPr>
      </p:pic>
    </p:spTree>
    <p:extLst>
      <p:ext uri="{BB962C8B-B14F-4D97-AF65-F5344CB8AC3E}">
        <p14:creationId xmlns:p14="http://schemas.microsoft.com/office/powerpoint/2010/main" val="394775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25BE-A478-4A46-803E-D2098337FEA7}"/>
              </a:ext>
            </a:extLst>
          </p:cNvPr>
          <p:cNvSpPr>
            <a:spLocks noGrp="1"/>
          </p:cNvSpPr>
          <p:nvPr>
            <p:ph type="title"/>
          </p:nvPr>
        </p:nvSpPr>
        <p:spPr/>
        <p:txBody>
          <a:bodyPr>
            <a:noAutofit/>
          </a:bodyPr>
          <a:lstStyle/>
          <a:p>
            <a:r>
              <a:rPr lang="en-US" noProof="0" dirty="0"/>
              <a:t>8.6 Standardized Scores</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12CEA4C3-C4BD-487F-B4C9-3D03DCC2EAF9}"/>
                  </a:ext>
                </a:extLst>
              </p:cNvPr>
              <p:cNvSpPr>
                <a:spLocks noGrp="1"/>
              </p:cNvSpPr>
              <p:nvPr>
                <p:ph sz="half" idx="1"/>
              </p:nvPr>
            </p:nvSpPr>
            <p:spPr>
              <a:xfrm>
                <a:off x="838200" y="1010660"/>
                <a:ext cx="10827774" cy="4490487"/>
              </a:xfrm>
            </p:spPr>
            <p:txBody>
              <a:bodyPr/>
              <a:lstStyle/>
              <a:p>
                <a:pPr>
                  <a:lnSpc>
                    <a:spcPct val="100000"/>
                  </a:lnSpc>
                  <a:spcBef>
                    <a:spcPts val="600"/>
                  </a:spcBef>
                  <a:spcAft>
                    <a:spcPts val="600"/>
                  </a:spcAft>
                </a:pPr>
                <a:r>
                  <a:rPr lang="en-US" noProof="0" dirty="0">
                    <a:latin typeface="+mn-lt"/>
                  </a:rPr>
                  <a:t>When we want to apply the 68-95-99.7 Rule, we must first figure out how many standard deviations above or below the mean our data fall. This calculation is common enough that it has its own name: the </a:t>
                </a:r>
                <a:r>
                  <a:rPr lang="en-US" b="1" noProof="0" dirty="0">
                    <a:latin typeface="+mn-lt"/>
                  </a:rPr>
                  <a:t>standardized score</a:t>
                </a:r>
                <a:r>
                  <a:rPr lang="en-US" noProof="0" dirty="0">
                    <a:latin typeface="+mn-lt"/>
                  </a:rPr>
                  <a:t>. Values above the mean have positive standardized scores, while those below the mean have negative standardized scores. Since it's common to use the letter to represent a standard score, this value is also often referred to as a </a:t>
                </a:r>
                <a14:m>
                  <m:oMath xmlns:m="http://schemas.openxmlformats.org/officeDocument/2006/math">
                    <m:r>
                      <a:rPr lang="en-US" b="1" i="1" noProof="0">
                        <a:latin typeface="Cambria Math" panose="02040503050406030204" pitchFamily="18" charset="0"/>
                      </a:rPr>
                      <m:t>𝒛</m:t>
                    </m:r>
                  </m:oMath>
                </a14:m>
                <a:r>
                  <a:rPr lang="en-US" b="1" noProof="0" dirty="0">
                    <a:latin typeface="+mn-lt"/>
                  </a:rPr>
                  <a:t>-score</a:t>
                </a:r>
                <a:r>
                  <a:rPr lang="en-US" noProof="0" dirty="0">
                    <a:latin typeface="+mn-lt"/>
                  </a:rPr>
                  <a:t>. </a:t>
                </a:r>
              </a:p>
              <a:p>
                <a:pPr>
                  <a:lnSpc>
                    <a:spcPct val="100000"/>
                  </a:lnSpc>
                  <a:spcBef>
                    <a:spcPts val="600"/>
                  </a:spcBef>
                  <a:spcAft>
                    <a:spcPts val="600"/>
                  </a:spcAft>
                </a:pPr>
                <a:r>
                  <a:rPr lang="en-US" noProof="0" dirty="0">
                    <a:latin typeface="+mn-lt"/>
                  </a:rPr>
                  <a:t>If </a:t>
                </a:r>
                <a14:m>
                  <m:oMath xmlns:m="http://schemas.openxmlformats.org/officeDocument/2006/math">
                    <m:r>
                      <a:rPr lang="en-US" i="1" noProof="0">
                        <a:latin typeface="Cambria Math" panose="02040503050406030204" pitchFamily="18" charset="0"/>
                      </a:rPr>
                      <m:t>𝑥</m:t>
                    </m:r>
                  </m:oMath>
                </a14:m>
                <a:r>
                  <a:rPr lang="en-US" noProof="0" dirty="0">
                    <a:latin typeface="+mn-lt"/>
                  </a:rPr>
                  <a:t> is a member of a normally distributed data set with mean </a:t>
                </a:r>
                <a14:m>
                  <m:oMath xmlns:m="http://schemas.openxmlformats.org/officeDocument/2006/math">
                    <m:r>
                      <a:rPr lang="en-US" i="1" noProof="0">
                        <a:latin typeface="Cambria Math" panose="02040503050406030204" pitchFamily="18" charset="0"/>
                        <a:ea typeface="Cambria Math" panose="02040503050406030204" pitchFamily="18" charset="0"/>
                      </a:rPr>
                      <m:t>𝜇</m:t>
                    </m:r>
                  </m:oMath>
                </a14:m>
                <a:r>
                  <a:rPr lang="en-US" noProof="0" dirty="0">
                    <a:latin typeface="+mn-lt"/>
                  </a:rPr>
                  <a:t> and standard deviation </a:t>
                </a:r>
                <a14:m>
                  <m:oMath xmlns:m="http://schemas.openxmlformats.org/officeDocument/2006/math">
                    <m:r>
                      <a:rPr lang="en-US" i="1" noProof="0">
                        <a:latin typeface="Cambria Math" panose="02040503050406030204" pitchFamily="18" charset="0"/>
                        <a:ea typeface="Cambria Math" panose="02040503050406030204" pitchFamily="18" charset="0"/>
                      </a:rPr>
                      <m:t>𝜎</m:t>
                    </m:r>
                  </m:oMath>
                </a14:m>
                <a:r>
                  <a:rPr lang="en-US" noProof="0" dirty="0">
                    <a:latin typeface="+mn-lt"/>
                  </a:rPr>
                  <a:t>, then the </a:t>
                </a:r>
                <a:r>
                  <a:rPr lang="en-US" b="1" noProof="0" dirty="0">
                    <a:latin typeface="+mn-lt"/>
                  </a:rPr>
                  <a:t>standardized score </a:t>
                </a:r>
                <a:r>
                  <a:rPr lang="en-US" noProof="0" dirty="0">
                    <a:latin typeface="+mn-lt"/>
                  </a:rPr>
                  <a:t>for </a:t>
                </a:r>
                <a14:m>
                  <m:oMath xmlns:m="http://schemas.openxmlformats.org/officeDocument/2006/math">
                    <m:r>
                      <a:rPr lang="en-US" i="1" noProof="0">
                        <a:latin typeface="Cambria Math" panose="02040503050406030204" pitchFamily="18" charset="0"/>
                      </a:rPr>
                      <m:t>𝑥</m:t>
                    </m:r>
                  </m:oMath>
                </a14:m>
                <a:r>
                  <a:rPr lang="en-US" noProof="0" dirty="0">
                    <a:latin typeface="+mn-lt"/>
                  </a:rPr>
                  <a:t> is:</a:t>
                </a:r>
              </a:p>
            </p:txBody>
          </p:sp>
        </mc:Choice>
        <mc:Fallback xmlns="">
          <p:sp>
            <p:nvSpPr>
              <p:cNvPr id="13" name="Content Placeholder 2">
                <a:extLst>
                  <a:ext uri="{FF2B5EF4-FFF2-40B4-BE49-F238E27FC236}">
                    <a16:creationId xmlns:a16="http://schemas.microsoft.com/office/drawing/2014/main" id="{12CEA4C3-C4BD-487F-B4C9-3D03DCC2EAF9}"/>
                  </a:ext>
                </a:extLst>
              </p:cNvPr>
              <p:cNvSpPr>
                <a:spLocks noGrp="1" noRot="1" noChangeAspect="1" noMove="1" noResize="1" noEditPoints="1" noAdjustHandles="1" noChangeArrowheads="1" noChangeShapeType="1" noTextEdit="1"/>
              </p:cNvSpPr>
              <p:nvPr>
                <p:ph sz="half" idx="1"/>
              </p:nvPr>
            </p:nvSpPr>
            <p:spPr>
              <a:xfrm>
                <a:off x="838200" y="1010660"/>
                <a:ext cx="10827774" cy="4490487"/>
              </a:xfrm>
              <a:blipFill>
                <a:blip r:embed="rId3"/>
                <a:stretch>
                  <a:fillRect l="-1014" t="-1359" r="-450"/>
                </a:stretch>
              </a:blipFill>
            </p:spPr>
            <p:txBody>
              <a:bodyPr/>
              <a:lstStyle/>
              <a:p>
                <a:r>
                  <a:rPr lang="en-IN">
                    <a:noFill/>
                  </a:rPr>
                  <a:t> </a:t>
                </a:r>
              </a:p>
            </p:txBody>
          </p:sp>
        </mc:Fallback>
      </mc:AlternateContent>
      <p:graphicFrame>
        <p:nvGraphicFramePr>
          <p:cNvPr id="9" name="Object 3">
            <a:extLst>
              <a:ext uri="{FF2B5EF4-FFF2-40B4-BE49-F238E27FC236}">
                <a16:creationId xmlns:a16="http://schemas.microsoft.com/office/drawing/2014/main" id="{A61B37BC-979B-4A45-991E-B9C3AC75E4B0}"/>
              </a:ext>
              <a:ext uri="{C183D7F6-B498-43B3-948B-1728B52AA6E4}">
                <adec:decorative xmlns:adec="http://schemas.microsoft.com/office/drawing/2017/decorative" val="1"/>
              </a:ext>
            </a:extLst>
          </p:cNvPr>
          <p:cNvGraphicFramePr>
            <a:graphicFrameLocks noGrp="1" noChangeAspect="1"/>
          </p:cNvGraphicFramePr>
          <p:nvPr>
            <p:ph sz="half" idx="2"/>
            <p:extLst>
              <p:ext uri="{D42A27DB-BD31-4B8C-83A1-F6EECF244321}">
                <p14:modId xmlns:p14="http://schemas.microsoft.com/office/powerpoint/2010/main" val="3408734369"/>
              </p:ext>
            </p:extLst>
          </p:nvPr>
        </p:nvGraphicFramePr>
        <p:xfrm>
          <a:off x="9664700" y="4433888"/>
          <a:ext cx="1344613" cy="838200"/>
        </p:xfrm>
        <a:graphic>
          <a:graphicData uri="http://schemas.openxmlformats.org/presentationml/2006/ole">
            <mc:AlternateContent xmlns:mc="http://schemas.openxmlformats.org/markup-compatibility/2006">
              <mc:Choice xmlns:v="urn:schemas-microsoft-com:vml" Requires="v">
                <p:oleObj name="Equation" r:id="rId4" imgW="1180800" imgH="736560" progId="Equation.DSMT4">
                  <p:embed/>
                </p:oleObj>
              </mc:Choice>
              <mc:Fallback>
                <p:oleObj name="Equation" r:id="rId4" imgW="1180800" imgH="736560" progId="Equation.DSMT4">
                  <p:embed/>
                  <p:pic>
                    <p:nvPicPr>
                      <p:cNvPr id="17" name="Object 4">
                        <a:extLst>
                          <a:ext uri="{FF2B5EF4-FFF2-40B4-BE49-F238E27FC236}">
                            <a16:creationId xmlns:a16="http://schemas.microsoft.com/office/drawing/2014/main" id="{5347D148-5F20-4EE2-BE5E-236A5F62185F}"/>
                          </a:ext>
                        </a:extLst>
                      </p:cNvPr>
                      <p:cNvPicPr/>
                      <p:nvPr/>
                    </p:nvPicPr>
                    <p:blipFill>
                      <a:blip r:embed="rId5"/>
                      <a:stretch>
                        <a:fillRect/>
                      </a:stretch>
                    </p:blipFill>
                    <p:spPr>
                      <a:xfrm>
                        <a:off x="9664700" y="4433888"/>
                        <a:ext cx="1344613" cy="8382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D2D87D0A-B536-4396-B07F-72ED87BB9E46}"/>
                  </a:ext>
                </a:extLst>
              </p:cNvPr>
              <p:cNvSpPr>
                <a:spLocks noGrp="1"/>
              </p:cNvSpPr>
              <p:nvPr>
                <p:ph sz="half" idx="13"/>
              </p:nvPr>
            </p:nvSpPr>
            <p:spPr>
              <a:xfrm>
                <a:off x="838200" y="5161934"/>
                <a:ext cx="10515600" cy="903635"/>
              </a:xfrm>
            </p:spPr>
            <p:txBody>
              <a:bodyPr/>
              <a:lstStyle/>
              <a:p>
                <a:r>
                  <a:rPr lang="en-US" noProof="0" dirty="0">
                    <a:latin typeface="+mn-lt"/>
                  </a:rPr>
                  <a:t>If you know a </a:t>
                </a:r>
                <a14:m>
                  <m:oMath xmlns:m="http://schemas.openxmlformats.org/officeDocument/2006/math">
                    <m:r>
                      <a:rPr lang="en-US" i="1" noProof="0">
                        <a:latin typeface="Cambria Math" panose="02040503050406030204" pitchFamily="18" charset="0"/>
                      </a:rPr>
                      <m:t>𝑧</m:t>
                    </m:r>
                  </m:oMath>
                </a14:m>
                <a:r>
                  <a:rPr lang="en-US" noProof="0" dirty="0">
                    <a:latin typeface="+mn-lt"/>
                  </a:rPr>
                  <a:t>-score but not the original data value </a:t>
                </a:r>
                <a14:m>
                  <m:oMath xmlns:m="http://schemas.openxmlformats.org/officeDocument/2006/math">
                    <m:r>
                      <a:rPr lang="en-US" i="1" noProof="0">
                        <a:latin typeface="Cambria Math" panose="02040503050406030204" pitchFamily="18" charset="0"/>
                      </a:rPr>
                      <m:t>𝑥</m:t>
                    </m:r>
                  </m:oMath>
                </a14:m>
                <a:r>
                  <a:rPr lang="en-US" noProof="0" dirty="0">
                    <a:latin typeface="+mn-lt"/>
                  </a:rPr>
                  <a:t>, you can find it by solving the previous equation for</a:t>
                </a:r>
              </a:p>
            </p:txBody>
          </p:sp>
        </mc:Choice>
        <mc:Fallback xmlns="">
          <p:sp>
            <p:nvSpPr>
              <p:cNvPr id="7" name="Content Placeholder 4">
                <a:extLst>
                  <a:ext uri="{FF2B5EF4-FFF2-40B4-BE49-F238E27FC236}">
                    <a16:creationId xmlns:a16="http://schemas.microsoft.com/office/drawing/2014/main" id="{D2D87D0A-B536-4396-B07F-72ED87BB9E46}"/>
                  </a:ext>
                </a:extLst>
              </p:cNvPr>
              <p:cNvSpPr>
                <a:spLocks noGrp="1" noRot="1" noChangeAspect="1" noMove="1" noResize="1" noEditPoints="1" noAdjustHandles="1" noChangeArrowheads="1" noChangeShapeType="1" noTextEdit="1"/>
              </p:cNvSpPr>
              <p:nvPr>
                <p:ph sz="half" idx="13"/>
              </p:nvPr>
            </p:nvSpPr>
            <p:spPr>
              <a:xfrm>
                <a:off x="838200" y="5161934"/>
                <a:ext cx="10515600" cy="903635"/>
              </a:xfrm>
              <a:blipFill>
                <a:blip r:embed="rId6"/>
                <a:stretch>
                  <a:fillRect l="-1043" t="-11486" r="-986" b="-14865"/>
                </a:stretch>
              </a:blipFill>
            </p:spPr>
            <p:txBody>
              <a:bodyPr/>
              <a:lstStyle/>
              <a:p>
                <a:r>
                  <a:rPr lang="en-IN">
                    <a:noFill/>
                  </a:rPr>
                  <a:t> </a:t>
                </a:r>
              </a:p>
            </p:txBody>
          </p:sp>
        </mc:Fallback>
      </mc:AlternateContent>
      <p:graphicFrame>
        <p:nvGraphicFramePr>
          <p:cNvPr id="14" name="Object 5">
            <a:extLst>
              <a:ext uri="{FF2B5EF4-FFF2-40B4-BE49-F238E27FC236}">
                <a16:creationId xmlns:a16="http://schemas.microsoft.com/office/drawing/2014/main" id="{373A6004-D256-4CCF-810E-35EC9EADF12B}"/>
              </a:ext>
              <a:ext uri="{C183D7F6-B498-43B3-948B-1728B52AA6E4}">
                <adec:decorative xmlns:adec="http://schemas.microsoft.com/office/drawing/2017/decorative" val="1"/>
              </a:ext>
            </a:extLst>
          </p:cNvPr>
          <p:cNvGraphicFramePr>
            <a:graphicFrameLocks noGrp="1" noChangeAspect="1"/>
          </p:cNvGraphicFramePr>
          <p:nvPr>
            <p:ph sz="half" idx="15"/>
            <p:extLst>
              <p:ext uri="{D42A27DB-BD31-4B8C-83A1-F6EECF244321}">
                <p14:modId xmlns:p14="http://schemas.microsoft.com/office/powerpoint/2010/main" val="1616485282"/>
              </p:ext>
            </p:extLst>
          </p:nvPr>
        </p:nvGraphicFramePr>
        <p:xfrm>
          <a:off x="6462713" y="5656263"/>
          <a:ext cx="1905000" cy="263525"/>
        </p:xfrm>
        <a:graphic>
          <a:graphicData uri="http://schemas.openxmlformats.org/presentationml/2006/ole">
            <mc:AlternateContent xmlns:mc="http://schemas.openxmlformats.org/markup-compatibility/2006">
              <mc:Choice xmlns:v="urn:schemas-microsoft-com:vml" Requires="v">
                <p:oleObj name="Equation" r:id="rId7" imgW="2197080" imgH="304560" progId="Equation.DSMT4">
                  <p:embed/>
                </p:oleObj>
              </mc:Choice>
              <mc:Fallback>
                <p:oleObj name="Equation" r:id="rId7" imgW="2197080" imgH="304560" progId="Equation.DSMT4">
                  <p:embed/>
                  <p:pic>
                    <p:nvPicPr>
                      <p:cNvPr id="9" name="Object 4">
                        <a:extLst>
                          <a:ext uri="{FF2B5EF4-FFF2-40B4-BE49-F238E27FC236}">
                            <a16:creationId xmlns:a16="http://schemas.microsoft.com/office/drawing/2014/main" id="{A61B37BC-979B-4A45-991E-B9C3AC75E4B0}"/>
                          </a:ext>
                        </a:extLst>
                      </p:cNvPr>
                      <p:cNvPicPr/>
                      <p:nvPr/>
                    </p:nvPicPr>
                    <p:blipFill>
                      <a:blip r:embed="rId8"/>
                      <a:stretch>
                        <a:fillRect/>
                      </a:stretch>
                    </p:blipFill>
                    <p:spPr>
                      <a:xfrm>
                        <a:off x="6462713" y="5656263"/>
                        <a:ext cx="1905000" cy="263525"/>
                      </a:xfrm>
                      <a:prstGeom prst="rect">
                        <a:avLst/>
                      </a:prstGeom>
                    </p:spPr>
                  </p:pic>
                </p:oleObj>
              </mc:Fallback>
            </mc:AlternateContent>
          </a:graphicData>
        </a:graphic>
      </p:graphicFrame>
    </p:spTree>
    <p:extLst>
      <p:ext uri="{BB962C8B-B14F-4D97-AF65-F5344CB8AC3E}">
        <p14:creationId xmlns:p14="http://schemas.microsoft.com/office/powerpoint/2010/main" val="1229345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25BE-A478-4A46-803E-D2098337FEA7}"/>
              </a:ext>
            </a:extLst>
          </p:cNvPr>
          <p:cNvSpPr>
            <a:spLocks noGrp="1"/>
          </p:cNvSpPr>
          <p:nvPr>
            <p:ph type="title"/>
          </p:nvPr>
        </p:nvSpPr>
        <p:spPr/>
        <p:txBody>
          <a:bodyPr>
            <a:noAutofit/>
          </a:bodyPr>
          <a:lstStyle/>
          <a:p>
            <a:r>
              <a:rPr lang="en-US" noProof="0" dirty="0"/>
              <a:t>EXAMPLE – Standardizing Data</a:t>
            </a:r>
          </a:p>
        </p:txBody>
      </p:sp>
      <p:sp>
        <p:nvSpPr>
          <p:cNvPr id="13" name="Content Placeholder 2">
            <a:extLst>
              <a:ext uri="{FF2B5EF4-FFF2-40B4-BE49-F238E27FC236}">
                <a16:creationId xmlns:a16="http://schemas.microsoft.com/office/drawing/2014/main" id="{12CEA4C3-C4BD-487F-B4C9-3D03DCC2EAF9}"/>
              </a:ext>
            </a:extLst>
          </p:cNvPr>
          <p:cNvSpPr>
            <a:spLocks noGrp="1"/>
          </p:cNvSpPr>
          <p:nvPr>
            <p:ph sz="half" idx="1"/>
          </p:nvPr>
        </p:nvSpPr>
        <p:spPr>
          <a:xfrm>
            <a:off x="838200" y="1010660"/>
            <a:ext cx="5181600" cy="5482213"/>
          </a:xfrm>
        </p:spPr>
        <p:txBody>
          <a:bodyPr/>
          <a:lstStyle/>
          <a:p>
            <a:r>
              <a:rPr lang="en-US" noProof="0" dirty="0">
                <a:latin typeface="+mn-lt"/>
              </a:rPr>
              <a:t>Suppose we have data that are normally distributed with mean 50 and standard deviation 6. </a:t>
            </a:r>
          </a:p>
          <a:p>
            <a:pPr>
              <a:lnSpc>
                <a:spcPct val="100000"/>
              </a:lnSpc>
            </a:pPr>
            <a:r>
              <a:rPr lang="en-US" noProof="0" dirty="0">
                <a:latin typeface="+mn-lt"/>
              </a:rPr>
              <a:t>Compute the standardized scores (rounded to three decimal places) for a data value of 52.</a:t>
            </a:r>
          </a:p>
        </p:txBody>
      </p:sp>
      <p:sp>
        <p:nvSpPr>
          <p:cNvPr id="4" name="Content Placeholder 3">
            <a:extLst>
              <a:ext uri="{FF2B5EF4-FFF2-40B4-BE49-F238E27FC236}">
                <a16:creationId xmlns:a16="http://schemas.microsoft.com/office/drawing/2014/main" id="{B8E3014D-A53D-4EC2-898B-8CD332C3D9FB}"/>
              </a:ext>
            </a:extLst>
          </p:cNvPr>
          <p:cNvSpPr>
            <a:spLocks noGrp="1"/>
          </p:cNvSpPr>
          <p:nvPr>
            <p:ph sz="half" idx="2"/>
          </p:nvPr>
        </p:nvSpPr>
        <p:spPr>
          <a:xfrm>
            <a:off x="6172200" y="1010661"/>
            <a:ext cx="5181600" cy="1054113"/>
          </a:xfrm>
        </p:spPr>
        <p:txBody>
          <a:bodyPr/>
          <a:lstStyle/>
          <a:p>
            <a:r>
              <a:rPr lang="en-US" noProof="0" dirty="0">
                <a:latin typeface="+mn-lt"/>
              </a:rPr>
              <a:t>Use the formula:</a:t>
            </a:r>
          </a:p>
        </p:txBody>
      </p:sp>
      <p:graphicFrame>
        <p:nvGraphicFramePr>
          <p:cNvPr id="20" name="Object 4">
            <a:extLst>
              <a:ext uri="{FF2B5EF4-FFF2-40B4-BE49-F238E27FC236}">
                <a16:creationId xmlns:a16="http://schemas.microsoft.com/office/drawing/2014/main" id="{C9F493D7-C88B-4D54-B5E2-0A56CCD177BA}"/>
              </a:ext>
              <a:ext uri="{C183D7F6-B498-43B3-948B-1728B52AA6E4}">
                <adec:decorative xmlns:adec="http://schemas.microsoft.com/office/drawing/2017/decorative" val="1"/>
              </a:ext>
            </a:extLst>
          </p:cNvPr>
          <p:cNvGraphicFramePr>
            <a:graphicFrameLocks noGrp="1" noChangeAspect="1"/>
          </p:cNvGraphicFramePr>
          <p:nvPr>
            <p:ph sz="half" idx="12"/>
            <p:extLst>
              <p:ext uri="{D42A27DB-BD31-4B8C-83A1-F6EECF244321}">
                <p14:modId xmlns:p14="http://schemas.microsoft.com/office/powerpoint/2010/main" val="1668507410"/>
              </p:ext>
            </p:extLst>
          </p:nvPr>
        </p:nvGraphicFramePr>
        <p:xfrm>
          <a:off x="9013825" y="909638"/>
          <a:ext cx="1193800" cy="728662"/>
        </p:xfrm>
        <a:graphic>
          <a:graphicData uri="http://schemas.openxmlformats.org/presentationml/2006/ole">
            <mc:AlternateContent xmlns:mc="http://schemas.openxmlformats.org/markup-compatibility/2006">
              <mc:Choice xmlns:v="urn:schemas-microsoft-com:vml" Requires="v">
                <p:oleObj name="Equation" r:id="rId2" imgW="1206360" imgH="736560" progId="Equation.DSMT4">
                  <p:embed/>
                </p:oleObj>
              </mc:Choice>
              <mc:Fallback>
                <p:oleObj name="Equation" r:id="rId2" imgW="1206360" imgH="736560" progId="Equation.DSMT4">
                  <p:embed/>
                  <p:pic>
                    <p:nvPicPr>
                      <p:cNvPr id="9" name="Object 3">
                        <a:extLst>
                          <a:ext uri="{FF2B5EF4-FFF2-40B4-BE49-F238E27FC236}">
                            <a16:creationId xmlns:a16="http://schemas.microsoft.com/office/drawing/2014/main" id="{A61B37BC-979B-4A45-991E-B9C3AC75E4B0}"/>
                          </a:ext>
                        </a:extLst>
                      </p:cNvPr>
                      <p:cNvPicPr/>
                      <p:nvPr/>
                    </p:nvPicPr>
                    <p:blipFill>
                      <a:blip r:embed="rId3"/>
                      <a:stretch>
                        <a:fillRect/>
                      </a:stretch>
                    </p:blipFill>
                    <p:spPr>
                      <a:xfrm>
                        <a:off x="9013825" y="909638"/>
                        <a:ext cx="1193800" cy="728662"/>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4" name="Content Placeholder 5">
                <a:extLst>
                  <a:ext uri="{FF2B5EF4-FFF2-40B4-BE49-F238E27FC236}">
                    <a16:creationId xmlns:a16="http://schemas.microsoft.com/office/drawing/2014/main" id="{DA8BF3A2-53AC-487A-B800-39191D129841}"/>
                  </a:ext>
                </a:extLst>
              </p:cNvPr>
              <p:cNvSpPr>
                <a:spLocks noGrp="1"/>
              </p:cNvSpPr>
              <p:nvPr>
                <p:ph sz="half" idx="13"/>
              </p:nvPr>
            </p:nvSpPr>
            <p:spPr>
              <a:xfrm>
                <a:off x="6172200" y="1010661"/>
                <a:ext cx="5181600" cy="1949779"/>
              </a:xfrm>
            </p:spPr>
            <p:txBody>
              <a:bodyPr/>
              <a:lstStyle/>
              <a:p>
                <a:pPr indent="3840480">
                  <a:lnSpc>
                    <a:spcPct val="100000"/>
                  </a:lnSpc>
                  <a:spcBef>
                    <a:spcPts val="1200"/>
                  </a:spcBef>
                  <a:spcAft>
                    <a:spcPts val="600"/>
                  </a:spcAft>
                  <a:buNone/>
                </a:pPr>
                <a:r>
                  <a:rPr lang="en-US" noProof="0" dirty="0">
                    <a:latin typeface="+mn-lt"/>
                  </a:rPr>
                  <a:t>where the mean </a:t>
                </a:r>
                <a14:m>
                  <m:oMath xmlns:m="http://schemas.openxmlformats.org/officeDocument/2006/math">
                    <m:r>
                      <a:rPr lang="en-US" i="1" noProof="0">
                        <a:latin typeface="Cambria Math" panose="02040503050406030204" pitchFamily="18" charset="0"/>
                        <a:ea typeface="Cambria Math" panose="02040503050406030204" pitchFamily="18" charset="0"/>
                      </a:rPr>
                      <m:t>𝜇</m:t>
                    </m:r>
                    <m:r>
                      <a:rPr lang="en-US" i="1" noProof="0">
                        <a:latin typeface="Cambria Math" panose="02040503050406030204" pitchFamily="18" charset="0"/>
                        <a:ea typeface="Cambria Math" panose="02040503050406030204" pitchFamily="18" charset="0"/>
                      </a:rPr>
                      <m:t>=50</m:t>
                    </m:r>
                  </m:oMath>
                </a14:m>
                <a:r>
                  <a:rPr lang="en-US" noProof="0" dirty="0">
                    <a:latin typeface="+mn-lt"/>
                  </a:rPr>
                  <a:t> and the standard deviation </a:t>
                </a:r>
                <a14:m>
                  <m:oMath xmlns:m="http://schemas.openxmlformats.org/officeDocument/2006/math">
                    <m:r>
                      <a:rPr lang="en-US" i="1" noProof="0">
                        <a:latin typeface="Cambria Math" panose="02040503050406030204" pitchFamily="18" charset="0"/>
                        <a:ea typeface="Cambria Math" panose="02040503050406030204" pitchFamily="18" charset="0"/>
                      </a:rPr>
                      <m:t>𝜎</m:t>
                    </m:r>
                    <m:r>
                      <a:rPr lang="en-US" i="1" noProof="0">
                        <a:latin typeface="Cambria Math" panose="02040503050406030204" pitchFamily="18" charset="0"/>
                        <a:ea typeface="Cambria Math" panose="02040503050406030204" pitchFamily="18" charset="0"/>
                      </a:rPr>
                      <m:t>=6</m:t>
                    </m:r>
                  </m:oMath>
                </a14:m>
                <a:r>
                  <a:rPr lang="en-US" noProof="0" dirty="0">
                    <a:latin typeface="+mn-lt"/>
                  </a:rPr>
                  <a:t>.</a:t>
                </a:r>
              </a:p>
              <a:p>
                <a:pPr marL="0" indent="0">
                  <a:lnSpc>
                    <a:spcPct val="100000"/>
                  </a:lnSpc>
                  <a:spcBef>
                    <a:spcPts val="1200"/>
                  </a:spcBef>
                  <a:spcAft>
                    <a:spcPts val="600"/>
                  </a:spcAft>
                  <a:buNone/>
                </a:pPr>
                <a:r>
                  <a:rPr lang="en-US" noProof="0" dirty="0">
                    <a:latin typeface="+mn-lt"/>
                  </a:rPr>
                  <a:t>•</a:t>
                </a:r>
              </a:p>
            </p:txBody>
          </p:sp>
        </mc:Choice>
        <mc:Fallback xmlns="">
          <p:sp>
            <p:nvSpPr>
              <p:cNvPr id="14" name="Content Placeholder 5">
                <a:extLst>
                  <a:ext uri="{FF2B5EF4-FFF2-40B4-BE49-F238E27FC236}">
                    <a16:creationId xmlns:a16="http://schemas.microsoft.com/office/drawing/2014/main" id="{DA8BF3A2-53AC-487A-B800-39191D129841}"/>
                  </a:ext>
                </a:extLst>
              </p:cNvPr>
              <p:cNvSpPr>
                <a:spLocks noGrp="1" noRot="1" noChangeAspect="1" noMove="1" noResize="1" noEditPoints="1" noAdjustHandles="1" noChangeArrowheads="1" noChangeShapeType="1" noTextEdit="1"/>
              </p:cNvSpPr>
              <p:nvPr>
                <p:ph sz="half" idx="13"/>
              </p:nvPr>
            </p:nvSpPr>
            <p:spPr>
              <a:xfrm>
                <a:off x="6172200" y="1010661"/>
                <a:ext cx="5181600" cy="1949779"/>
              </a:xfrm>
              <a:blipFill>
                <a:blip r:embed="rId5"/>
                <a:stretch>
                  <a:fillRect l="-2471" t="-3125" r="-3647" b="-12812"/>
                </a:stretch>
              </a:blipFill>
            </p:spPr>
            <p:txBody>
              <a:bodyPr/>
              <a:lstStyle/>
              <a:p>
                <a:r>
                  <a:rPr lang="en-IN">
                    <a:noFill/>
                  </a:rPr>
                  <a:t> </a:t>
                </a:r>
              </a:p>
            </p:txBody>
          </p:sp>
        </mc:Fallback>
      </mc:AlternateContent>
      <p:graphicFrame>
        <p:nvGraphicFramePr>
          <p:cNvPr id="29" name="Object 6">
            <a:extLst>
              <a:ext uri="{FF2B5EF4-FFF2-40B4-BE49-F238E27FC236}">
                <a16:creationId xmlns:a16="http://schemas.microsoft.com/office/drawing/2014/main" id="{B95806A9-D330-4AB7-844C-730E5DA96E8B}"/>
              </a:ext>
              <a:ext uri="{C183D7F6-B498-43B3-948B-1728B52AA6E4}">
                <adec:decorative xmlns:adec="http://schemas.microsoft.com/office/drawing/2017/decorative" val="1"/>
              </a:ext>
            </a:extLst>
          </p:cNvPr>
          <p:cNvGraphicFramePr>
            <a:graphicFrameLocks noGrp="1" noChangeAspect="1"/>
          </p:cNvGraphicFramePr>
          <p:nvPr>
            <p:ph sz="half" idx="15"/>
            <p:extLst>
              <p:ext uri="{D42A27DB-BD31-4B8C-83A1-F6EECF244321}">
                <p14:modId xmlns:p14="http://schemas.microsoft.com/office/powerpoint/2010/main" val="1587644487"/>
              </p:ext>
            </p:extLst>
          </p:nvPr>
        </p:nvGraphicFramePr>
        <p:xfrm>
          <a:off x="6656388" y="2359025"/>
          <a:ext cx="3752850" cy="836613"/>
        </p:xfrm>
        <a:graphic>
          <a:graphicData uri="http://schemas.openxmlformats.org/presentationml/2006/ole">
            <mc:AlternateContent xmlns:mc="http://schemas.openxmlformats.org/markup-compatibility/2006">
              <mc:Choice xmlns:v="urn:schemas-microsoft-com:vml" Requires="v">
                <p:oleObj name="Equation" r:id="rId6" imgW="3759120" imgH="838080" progId="Equation.DSMT4">
                  <p:embed/>
                </p:oleObj>
              </mc:Choice>
              <mc:Fallback>
                <p:oleObj name="Equation" r:id="rId6" imgW="3759120" imgH="838080" progId="Equation.DSMT4">
                  <p:embed/>
                  <p:pic>
                    <p:nvPicPr>
                      <p:cNvPr id="20" name="Object 3">
                        <a:extLst>
                          <a:ext uri="{FF2B5EF4-FFF2-40B4-BE49-F238E27FC236}">
                            <a16:creationId xmlns:a16="http://schemas.microsoft.com/office/drawing/2014/main" id="{C9F493D7-C88B-4D54-B5E2-0A56CCD177BA}"/>
                          </a:ext>
                        </a:extLst>
                      </p:cNvPr>
                      <p:cNvPicPr/>
                      <p:nvPr/>
                    </p:nvPicPr>
                    <p:blipFill>
                      <a:blip r:embed="rId7"/>
                      <a:stretch>
                        <a:fillRect/>
                      </a:stretch>
                    </p:blipFill>
                    <p:spPr>
                      <a:xfrm>
                        <a:off x="6656388" y="2359025"/>
                        <a:ext cx="3752850" cy="836613"/>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B0D7204C-E378-5B17-9829-DD41438CC853}"/>
                  </a:ext>
                </a:extLst>
              </p14:cNvPr>
              <p14:cNvContentPartPr/>
              <p14:nvPr/>
            </p14:nvContentPartPr>
            <p14:xfrm>
              <a:off x="754200" y="1920600"/>
              <a:ext cx="9665280" cy="1990800"/>
            </p14:xfrm>
          </p:contentPart>
        </mc:Choice>
        <mc:Fallback xmlns="">
          <p:pic>
            <p:nvPicPr>
              <p:cNvPr id="3" name="Ink 2">
                <a:extLst>
                  <a:ext uri="{FF2B5EF4-FFF2-40B4-BE49-F238E27FC236}">
                    <a16:creationId xmlns:a16="http://schemas.microsoft.com/office/drawing/2014/main" id="{B0D7204C-E378-5B17-9829-DD41438CC853}"/>
                  </a:ext>
                </a:extLst>
              </p:cNvPr>
              <p:cNvPicPr/>
              <p:nvPr/>
            </p:nvPicPr>
            <p:blipFill>
              <a:blip r:embed="rId9"/>
              <a:stretch>
                <a:fillRect/>
              </a:stretch>
            </p:blipFill>
            <p:spPr>
              <a:xfrm>
                <a:off x="744840" y="1911240"/>
                <a:ext cx="9684000" cy="2009520"/>
              </a:xfrm>
              <a:prstGeom prst="rect">
                <a:avLst/>
              </a:prstGeom>
            </p:spPr>
          </p:pic>
        </mc:Fallback>
      </mc:AlternateContent>
    </p:spTree>
    <p:extLst>
      <p:ext uri="{BB962C8B-B14F-4D97-AF65-F5344CB8AC3E}">
        <p14:creationId xmlns:p14="http://schemas.microsoft.com/office/powerpoint/2010/main" val="2568821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A1AE-8DB6-4146-B2D1-E665B44770BF}"/>
              </a:ext>
            </a:extLst>
          </p:cNvPr>
          <p:cNvSpPr>
            <a:spLocks noGrp="1"/>
          </p:cNvSpPr>
          <p:nvPr>
            <p:ph type="title"/>
          </p:nvPr>
        </p:nvSpPr>
        <p:spPr/>
        <p:txBody>
          <a:bodyPr>
            <a:noAutofit/>
          </a:bodyPr>
          <a:lstStyle/>
          <a:p>
            <a:r>
              <a:rPr lang="en-US" noProof="0" dirty="0"/>
              <a:t>8.7 Applications of the Normal Distribution</a:t>
            </a:r>
          </a:p>
        </p:txBody>
      </p:sp>
      <p:sp>
        <p:nvSpPr>
          <p:cNvPr id="3" name="Content Placeholder 2">
            <a:extLst>
              <a:ext uri="{FF2B5EF4-FFF2-40B4-BE49-F238E27FC236}">
                <a16:creationId xmlns:a16="http://schemas.microsoft.com/office/drawing/2014/main" id="{8CF8879A-5FF7-1847-8F30-F924AE4EDF31}"/>
              </a:ext>
            </a:extLst>
          </p:cNvPr>
          <p:cNvSpPr>
            <a:spLocks noGrp="1"/>
          </p:cNvSpPr>
          <p:nvPr>
            <p:ph sz="quarter" idx="11"/>
          </p:nvPr>
        </p:nvSpPr>
        <p:spPr/>
        <p:txBody>
          <a:bodyPr/>
          <a:lstStyle/>
          <a:p>
            <a:pPr marL="0" indent="0">
              <a:buNone/>
            </a:pPr>
            <a:r>
              <a:rPr lang="en-US" noProof="0" dirty="0">
                <a:latin typeface="+mn-lt"/>
              </a:rPr>
              <a:t>Learning Objectives:</a:t>
            </a:r>
          </a:p>
          <a:p>
            <a:pPr marL="514350" lvl="0" indent="-514350">
              <a:lnSpc>
                <a:spcPct val="100000"/>
              </a:lnSpc>
              <a:buFont typeface="+mj-lt"/>
              <a:buAutoNum type="arabicPeriod"/>
            </a:pPr>
            <a:r>
              <a:rPr lang="en-US" noProof="0" dirty="0">
                <a:latin typeface="+mn-lt"/>
              </a:rPr>
              <a:t>Apply the normal distribution to real-world scenarios.</a:t>
            </a:r>
          </a:p>
        </p:txBody>
      </p:sp>
    </p:spTree>
    <p:extLst>
      <p:ext uri="{BB962C8B-B14F-4D97-AF65-F5344CB8AC3E}">
        <p14:creationId xmlns:p14="http://schemas.microsoft.com/office/powerpoint/2010/main" val="769315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25BE-A478-4A46-803E-D2098337FEA7}"/>
              </a:ext>
            </a:extLst>
          </p:cNvPr>
          <p:cNvSpPr>
            <a:spLocks noGrp="1"/>
          </p:cNvSpPr>
          <p:nvPr>
            <p:ph type="title"/>
          </p:nvPr>
        </p:nvSpPr>
        <p:spPr/>
        <p:txBody>
          <a:bodyPr>
            <a:noAutofit/>
          </a:bodyPr>
          <a:lstStyle/>
          <a:p>
            <a:r>
              <a:rPr lang="en-US" noProof="0" dirty="0"/>
              <a:t>EXAMPLE – Evaluating College Entrance Exam Scores (2 of 3)</a:t>
            </a:r>
          </a:p>
        </p:txBody>
      </p:sp>
      <p:sp>
        <p:nvSpPr>
          <p:cNvPr id="13" name="Content Placeholder 2">
            <a:extLst>
              <a:ext uri="{FF2B5EF4-FFF2-40B4-BE49-F238E27FC236}">
                <a16:creationId xmlns:a16="http://schemas.microsoft.com/office/drawing/2014/main" id="{12CEA4C3-C4BD-487F-B4C9-3D03DCC2EAF9}"/>
              </a:ext>
            </a:extLst>
          </p:cNvPr>
          <p:cNvSpPr>
            <a:spLocks noGrp="1"/>
          </p:cNvSpPr>
          <p:nvPr>
            <p:ph sz="half" idx="1"/>
          </p:nvPr>
        </p:nvSpPr>
        <p:spPr>
          <a:xfrm>
            <a:off x="838200" y="1010660"/>
            <a:ext cx="5181600" cy="5482213"/>
          </a:xfrm>
        </p:spPr>
        <p:txBody>
          <a:bodyPr/>
          <a:lstStyle/>
          <a:p>
            <a:pPr>
              <a:lnSpc>
                <a:spcPct val="100000"/>
              </a:lnSpc>
              <a:spcAft>
                <a:spcPts val="1200"/>
              </a:spcAft>
            </a:pPr>
            <a:r>
              <a:rPr lang="en-US" noProof="0" dirty="0">
                <a:latin typeface="+mn-lt"/>
              </a:rPr>
              <a:t>According to the Digest of Education Statistics (https://openstax.org/r/nces_ed_gov), composite scores on the SAT have mean 1060 and standard deviation 195, while composite scores on the ACT have mean 21 and standard deviation 5. </a:t>
            </a:r>
          </a:p>
          <a:p>
            <a:pPr lvl="0">
              <a:lnSpc>
                <a:spcPct val="100000"/>
              </a:lnSpc>
              <a:spcAft>
                <a:spcPts val="1200"/>
              </a:spcAft>
            </a:pPr>
            <a:r>
              <a:rPr lang="en-US" noProof="0" dirty="0">
                <a:latin typeface="+mn-lt"/>
              </a:rPr>
              <a:t>What is the </a:t>
            </a:r>
            <a:r>
              <a:rPr lang="en-US" i="1" noProof="0" dirty="0">
                <a:latin typeface="+mn-lt"/>
              </a:rPr>
              <a:t>z</a:t>
            </a:r>
            <a:r>
              <a:rPr lang="en-US" noProof="0" dirty="0">
                <a:latin typeface="+mn-lt"/>
              </a:rPr>
              <a:t>-score of an ACT score of 27? </a:t>
            </a:r>
          </a:p>
        </p:txBody>
      </p:sp>
      <p:sp>
        <p:nvSpPr>
          <p:cNvPr id="4" name="Content Placeholder 3">
            <a:extLst>
              <a:ext uri="{FF2B5EF4-FFF2-40B4-BE49-F238E27FC236}">
                <a16:creationId xmlns:a16="http://schemas.microsoft.com/office/drawing/2014/main" id="{B8E3014D-A53D-4EC2-898B-8CD332C3D9FB}"/>
              </a:ext>
            </a:extLst>
          </p:cNvPr>
          <p:cNvSpPr>
            <a:spLocks noGrp="1"/>
          </p:cNvSpPr>
          <p:nvPr>
            <p:ph sz="half" idx="2"/>
          </p:nvPr>
        </p:nvSpPr>
        <p:spPr>
          <a:xfrm>
            <a:off x="6172200" y="1010661"/>
            <a:ext cx="5181600" cy="1949779"/>
          </a:xfrm>
        </p:spPr>
        <p:txBody>
          <a:bodyPr/>
          <a:lstStyle/>
          <a:p>
            <a:r>
              <a:rPr lang="en-US" noProof="0" dirty="0">
                <a:latin typeface="+mn-lt"/>
              </a:rPr>
              <a:t>Use the formula:</a:t>
            </a:r>
          </a:p>
        </p:txBody>
      </p:sp>
      <p:graphicFrame>
        <p:nvGraphicFramePr>
          <p:cNvPr id="20" name="Object 4">
            <a:extLst>
              <a:ext uri="{FF2B5EF4-FFF2-40B4-BE49-F238E27FC236}">
                <a16:creationId xmlns:a16="http://schemas.microsoft.com/office/drawing/2014/main" id="{C9F493D7-C88B-4D54-B5E2-0A56CCD177BA}"/>
              </a:ext>
              <a:ext uri="{C183D7F6-B498-43B3-948B-1728B52AA6E4}">
                <adec:decorative xmlns:adec="http://schemas.microsoft.com/office/drawing/2017/decorative" val="1"/>
              </a:ext>
            </a:extLst>
          </p:cNvPr>
          <p:cNvGraphicFramePr>
            <a:graphicFrameLocks noGrp="1" noChangeAspect="1"/>
          </p:cNvGraphicFramePr>
          <p:nvPr>
            <p:ph sz="half" idx="12"/>
            <p:extLst>
              <p:ext uri="{D42A27DB-BD31-4B8C-83A1-F6EECF244321}">
                <p14:modId xmlns:p14="http://schemas.microsoft.com/office/powerpoint/2010/main" val="2645240416"/>
              </p:ext>
            </p:extLst>
          </p:nvPr>
        </p:nvGraphicFramePr>
        <p:xfrm>
          <a:off x="9013825" y="909638"/>
          <a:ext cx="1193800" cy="728662"/>
        </p:xfrm>
        <a:graphic>
          <a:graphicData uri="http://schemas.openxmlformats.org/presentationml/2006/ole">
            <mc:AlternateContent xmlns:mc="http://schemas.openxmlformats.org/markup-compatibility/2006">
              <mc:Choice xmlns:v="urn:schemas-microsoft-com:vml" Requires="v">
                <p:oleObj name="Equation" r:id="rId2" imgW="1206360" imgH="736560" progId="Equation.DSMT4">
                  <p:embed/>
                </p:oleObj>
              </mc:Choice>
              <mc:Fallback>
                <p:oleObj name="Equation" r:id="rId2" imgW="1206360" imgH="736560" progId="Equation.DSMT4">
                  <p:embed/>
                  <p:pic>
                    <p:nvPicPr>
                      <p:cNvPr id="20" name="Object 4">
                        <a:extLst>
                          <a:ext uri="{FF2B5EF4-FFF2-40B4-BE49-F238E27FC236}">
                            <a16:creationId xmlns:a16="http://schemas.microsoft.com/office/drawing/2014/main" id="{C9F493D7-C88B-4D54-B5E2-0A56CCD177BA}"/>
                          </a:ext>
                        </a:extLst>
                      </p:cNvPr>
                      <p:cNvPicPr/>
                      <p:nvPr/>
                    </p:nvPicPr>
                    <p:blipFill>
                      <a:blip r:embed="rId3"/>
                      <a:stretch>
                        <a:fillRect/>
                      </a:stretch>
                    </p:blipFill>
                    <p:spPr>
                      <a:xfrm>
                        <a:off x="9013825" y="909638"/>
                        <a:ext cx="1193800" cy="728662"/>
                      </a:xfrm>
                      <a:prstGeom prst="rect">
                        <a:avLst/>
                      </a:prstGeom>
                    </p:spPr>
                  </p:pic>
                </p:oleObj>
              </mc:Fallback>
            </mc:AlternateContent>
          </a:graphicData>
        </a:graphic>
      </p:graphicFrame>
      <p:sp>
        <p:nvSpPr>
          <p:cNvPr id="14" name="Content Placeholder 5">
            <a:extLst>
              <a:ext uri="{FF2B5EF4-FFF2-40B4-BE49-F238E27FC236}">
                <a16:creationId xmlns:a16="http://schemas.microsoft.com/office/drawing/2014/main" id="{DA8BF3A2-53AC-487A-B800-39191D129841}"/>
              </a:ext>
            </a:extLst>
          </p:cNvPr>
          <p:cNvSpPr>
            <a:spLocks noGrp="1"/>
          </p:cNvSpPr>
          <p:nvPr>
            <p:ph sz="half" idx="13"/>
          </p:nvPr>
        </p:nvSpPr>
        <p:spPr>
          <a:xfrm>
            <a:off x="6172200" y="1010661"/>
            <a:ext cx="5181600" cy="1949779"/>
          </a:xfrm>
        </p:spPr>
        <p:txBody>
          <a:bodyPr/>
          <a:lstStyle/>
          <a:p>
            <a:pPr indent="3840480">
              <a:lnSpc>
                <a:spcPct val="100000"/>
              </a:lnSpc>
              <a:spcBef>
                <a:spcPts val="1200"/>
              </a:spcBef>
              <a:spcAft>
                <a:spcPts val="600"/>
              </a:spcAft>
              <a:buNone/>
            </a:pPr>
            <a:r>
              <a:rPr lang="en-US" noProof="0" dirty="0">
                <a:latin typeface="+mn-lt"/>
              </a:rPr>
              <a:t>we get </a:t>
            </a:r>
          </a:p>
        </p:txBody>
      </p:sp>
      <p:graphicFrame>
        <p:nvGraphicFramePr>
          <p:cNvPr id="29" name="Object 6">
            <a:extLst>
              <a:ext uri="{FF2B5EF4-FFF2-40B4-BE49-F238E27FC236}">
                <a16:creationId xmlns:a16="http://schemas.microsoft.com/office/drawing/2014/main" id="{B95806A9-D330-4AB7-844C-730E5DA96E8B}"/>
              </a:ext>
              <a:ext uri="{C183D7F6-B498-43B3-948B-1728B52AA6E4}">
                <adec:decorative xmlns:adec="http://schemas.microsoft.com/office/drawing/2017/decorative" val="1"/>
              </a:ext>
            </a:extLst>
          </p:cNvPr>
          <p:cNvGraphicFramePr>
            <a:graphicFrameLocks noGrp="1" noChangeAspect="1"/>
          </p:cNvGraphicFramePr>
          <p:nvPr>
            <p:ph sz="half" idx="15"/>
            <p:extLst>
              <p:ext uri="{D42A27DB-BD31-4B8C-83A1-F6EECF244321}">
                <p14:modId xmlns:p14="http://schemas.microsoft.com/office/powerpoint/2010/main" val="2633189421"/>
              </p:ext>
            </p:extLst>
          </p:nvPr>
        </p:nvGraphicFramePr>
        <p:xfrm>
          <a:off x="7116763" y="1384300"/>
          <a:ext cx="2044700" cy="736600"/>
        </p:xfrm>
        <a:graphic>
          <a:graphicData uri="http://schemas.openxmlformats.org/presentationml/2006/ole">
            <mc:AlternateContent xmlns:mc="http://schemas.openxmlformats.org/markup-compatibility/2006">
              <mc:Choice xmlns:v="urn:schemas-microsoft-com:vml" Requires="v">
                <p:oleObj name="Equation" r:id="rId4" imgW="2044440" imgH="736560" progId="Equation.DSMT4">
                  <p:embed/>
                </p:oleObj>
              </mc:Choice>
              <mc:Fallback>
                <p:oleObj name="Equation" r:id="rId4" imgW="2044440" imgH="736560" progId="Equation.DSMT4">
                  <p:embed/>
                  <p:pic>
                    <p:nvPicPr>
                      <p:cNvPr id="29" name="Object 6">
                        <a:extLst>
                          <a:ext uri="{FF2B5EF4-FFF2-40B4-BE49-F238E27FC236}">
                            <a16:creationId xmlns:a16="http://schemas.microsoft.com/office/drawing/2014/main" id="{B95806A9-D330-4AB7-844C-730E5DA96E8B}"/>
                          </a:ext>
                        </a:extLst>
                      </p:cNvPr>
                      <p:cNvPicPr/>
                      <p:nvPr/>
                    </p:nvPicPr>
                    <p:blipFill>
                      <a:blip r:embed="rId5"/>
                      <a:stretch>
                        <a:fillRect/>
                      </a:stretch>
                    </p:blipFill>
                    <p:spPr>
                      <a:xfrm>
                        <a:off x="7116763" y="1384300"/>
                        <a:ext cx="2044700" cy="736600"/>
                      </a:xfrm>
                      <a:prstGeom prst="rect">
                        <a:avLst/>
                      </a:prstGeom>
                    </p:spPr>
                  </p:pic>
                </p:oleObj>
              </mc:Fallback>
            </mc:AlternateContent>
          </a:graphicData>
        </a:graphic>
      </p:graphicFrame>
    </p:spTree>
    <p:extLst>
      <p:ext uri="{BB962C8B-B14F-4D97-AF65-F5344CB8AC3E}">
        <p14:creationId xmlns:p14="http://schemas.microsoft.com/office/powerpoint/2010/main" val="4052691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30FD7A-E6D9-5241-8526-A99E77401E37}"/>
              </a:ext>
            </a:extLst>
          </p:cNvPr>
          <p:cNvSpPr>
            <a:spLocks noGrp="1"/>
          </p:cNvSpPr>
          <p:nvPr>
            <p:ph type="title"/>
          </p:nvPr>
        </p:nvSpPr>
        <p:spPr/>
        <p:txBody>
          <a:bodyPr>
            <a:noAutofit/>
          </a:bodyPr>
          <a:lstStyle/>
          <a:p>
            <a:r>
              <a:rPr lang="en-US" noProof="0" dirty="0"/>
              <a:t>8.8 Scatter Plots, Correlation, and Regression Lines</a:t>
            </a:r>
          </a:p>
        </p:txBody>
      </p:sp>
      <p:sp>
        <p:nvSpPr>
          <p:cNvPr id="7" name="Content Placeholder 2">
            <a:extLst>
              <a:ext uri="{FF2B5EF4-FFF2-40B4-BE49-F238E27FC236}">
                <a16:creationId xmlns:a16="http://schemas.microsoft.com/office/drawing/2014/main" id="{2B4EA9FC-8CFE-0E45-9138-0A210789036B}"/>
              </a:ext>
            </a:extLst>
          </p:cNvPr>
          <p:cNvSpPr>
            <a:spLocks noGrp="1"/>
          </p:cNvSpPr>
          <p:nvPr>
            <p:ph sz="quarter" idx="11"/>
          </p:nvPr>
        </p:nvSpPr>
        <p:spPr/>
        <p:txBody>
          <a:bodyPr/>
          <a:lstStyle/>
          <a:p>
            <a:pPr marL="0" indent="0">
              <a:lnSpc>
                <a:spcPct val="100000"/>
              </a:lnSpc>
              <a:buNone/>
            </a:pPr>
            <a:r>
              <a:rPr lang="en-US" noProof="0" dirty="0">
                <a:latin typeface="+mn-lt"/>
              </a:rPr>
              <a:t>Learning Objectives:</a:t>
            </a:r>
          </a:p>
          <a:p>
            <a:pPr marL="514350" lvl="0" indent="-514350">
              <a:lnSpc>
                <a:spcPct val="100000"/>
              </a:lnSpc>
              <a:buFont typeface="+mj-lt"/>
              <a:buAutoNum type="arabicPeriod"/>
            </a:pPr>
            <a:r>
              <a:rPr lang="en-US" noProof="0" dirty="0">
                <a:latin typeface="+mn-lt"/>
              </a:rPr>
              <a:t>Construct a scatter plot for a data set. </a:t>
            </a:r>
          </a:p>
          <a:p>
            <a:pPr marL="514350" lvl="0" indent="-514350">
              <a:lnSpc>
                <a:spcPct val="100000"/>
              </a:lnSpc>
              <a:buFont typeface="+mj-lt"/>
              <a:buAutoNum type="arabicPeriod"/>
            </a:pPr>
            <a:r>
              <a:rPr lang="en-US" noProof="0" dirty="0">
                <a:latin typeface="+mn-lt"/>
              </a:rPr>
              <a:t>Distinguish among positive, negative and no correlation. </a:t>
            </a:r>
          </a:p>
          <a:p>
            <a:pPr marL="514350" lvl="0" indent="-514350">
              <a:lnSpc>
                <a:spcPct val="100000"/>
              </a:lnSpc>
              <a:buFont typeface="+mj-lt"/>
              <a:buAutoNum type="arabicPeriod"/>
            </a:pPr>
            <a:r>
              <a:rPr lang="en-US" noProof="0" dirty="0">
                <a:latin typeface="+mn-lt"/>
              </a:rPr>
              <a:t>Compute regression lines and the correlation coefficient. </a:t>
            </a:r>
          </a:p>
        </p:txBody>
      </p:sp>
    </p:spTree>
    <p:extLst>
      <p:ext uri="{BB962C8B-B14F-4D97-AF65-F5344CB8AC3E}">
        <p14:creationId xmlns:p14="http://schemas.microsoft.com/office/powerpoint/2010/main" val="3680230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30FD7A-E6D9-5241-8526-A99E77401E37}"/>
              </a:ext>
            </a:extLst>
          </p:cNvPr>
          <p:cNvSpPr>
            <a:spLocks noGrp="1"/>
          </p:cNvSpPr>
          <p:nvPr>
            <p:ph type="title"/>
          </p:nvPr>
        </p:nvSpPr>
        <p:spPr/>
        <p:txBody>
          <a:bodyPr>
            <a:noAutofit/>
          </a:bodyPr>
          <a:lstStyle/>
          <a:p>
            <a:r>
              <a:rPr lang="en-US" noProof="0" dirty="0"/>
              <a:t>8.8 Scatter Relationships Between Quantitative Datasets</a:t>
            </a:r>
          </a:p>
        </p:txBody>
      </p:sp>
      <p:sp>
        <p:nvSpPr>
          <p:cNvPr id="7" name="Content Placeholder 2">
            <a:extLst>
              <a:ext uri="{FF2B5EF4-FFF2-40B4-BE49-F238E27FC236}">
                <a16:creationId xmlns:a16="http://schemas.microsoft.com/office/drawing/2014/main" id="{2B4EA9FC-8CFE-0E45-9138-0A210789036B}"/>
              </a:ext>
            </a:extLst>
          </p:cNvPr>
          <p:cNvSpPr>
            <a:spLocks noGrp="1"/>
          </p:cNvSpPr>
          <p:nvPr>
            <p:ph sz="quarter" idx="11"/>
          </p:nvPr>
        </p:nvSpPr>
        <p:spPr/>
        <p:txBody>
          <a:bodyPr/>
          <a:lstStyle/>
          <a:p>
            <a:pPr>
              <a:lnSpc>
                <a:spcPct val="100000"/>
              </a:lnSpc>
            </a:pPr>
            <a:r>
              <a:rPr lang="en-US" noProof="0" dirty="0">
                <a:latin typeface="+mn-lt"/>
              </a:rPr>
              <a:t>When exploring the relationship between two datasets, if one set seems to depend on the other, we’ll say that dataset contains values of the </a:t>
            </a:r>
            <a:r>
              <a:rPr lang="en-US" b="1" noProof="0" dirty="0">
                <a:latin typeface="+mn-lt"/>
              </a:rPr>
              <a:t>response variable </a:t>
            </a:r>
            <a:r>
              <a:rPr lang="en-US" noProof="0" dirty="0">
                <a:latin typeface="+mn-lt"/>
              </a:rPr>
              <a:t>(or </a:t>
            </a:r>
            <a:r>
              <a:rPr lang="en-US" b="1" noProof="0" dirty="0">
                <a:latin typeface="+mn-lt"/>
              </a:rPr>
              <a:t>dependent variable</a:t>
            </a:r>
            <a:r>
              <a:rPr lang="en-US" noProof="0" dirty="0">
                <a:latin typeface="+mn-lt"/>
              </a:rPr>
              <a:t>). </a:t>
            </a:r>
          </a:p>
          <a:p>
            <a:pPr>
              <a:lnSpc>
                <a:spcPct val="100000"/>
              </a:lnSpc>
            </a:pPr>
            <a:r>
              <a:rPr lang="en-US" noProof="0" dirty="0">
                <a:latin typeface="+mn-lt"/>
              </a:rPr>
              <a:t>The dataset that the response variable depends on contains values of what we call the </a:t>
            </a:r>
            <a:r>
              <a:rPr lang="en-US" b="1" noProof="0" dirty="0">
                <a:latin typeface="+mn-lt"/>
              </a:rPr>
              <a:t>explanatory variable </a:t>
            </a:r>
            <a:r>
              <a:rPr lang="en-US" noProof="0" dirty="0">
                <a:latin typeface="+mn-lt"/>
              </a:rPr>
              <a:t>(or </a:t>
            </a:r>
            <a:r>
              <a:rPr lang="en-US" b="1" noProof="0" dirty="0">
                <a:latin typeface="+mn-lt"/>
              </a:rPr>
              <a:t>independent variable</a:t>
            </a:r>
            <a:r>
              <a:rPr lang="en-US" noProof="0" dirty="0">
                <a:latin typeface="+mn-lt"/>
              </a:rPr>
              <a:t>). </a:t>
            </a:r>
          </a:p>
          <a:p>
            <a:pPr>
              <a:lnSpc>
                <a:spcPct val="100000"/>
              </a:lnSpc>
            </a:pPr>
            <a:r>
              <a:rPr lang="en-US" noProof="0" dirty="0">
                <a:latin typeface="+mn-lt"/>
              </a:rPr>
              <a:t>If no dependence relationship can be identified, then we can assign either dataset to either role. </a:t>
            </a:r>
          </a:p>
        </p:txBody>
      </p:sp>
    </p:spTree>
    <p:extLst>
      <p:ext uri="{BB962C8B-B14F-4D97-AF65-F5344CB8AC3E}">
        <p14:creationId xmlns:p14="http://schemas.microsoft.com/office/powerpoint/2010/main" val="1884247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30FD7A-E6D9-5241-8526-A99E77401E37}"/>
              </a:ext>
            </a:extLst>
          </p:cNvPr>
          <p:cNvSpPr>
            <a:spLocks noGrp="1"/>
          </p:cNvSpPr>
          <p:nvPr>
            <p:ph type="title"/>
          </p:nvPr>
        </p:nvSpPr>
        <p:spPr/>
        <p:txBody>
          <a:bodyPr>
            <a:noAutofit/>
          </a:bodyPr>
          <a:lstStyle/>
          <a:p>
            <a:r>
              <a:rPr lang="en-US" noProof="0" dirty="0"/>
              <a:t>8.8 Scatter Creating Scatter Plots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2B4EA9FC-8CFE-0E45-9138-0A210789036B}"/>
                  </a:ext>
                </a:extLst>
              </p:cNvPr>
              <p:cNvSpPr>
                <a:spLocks noGrp="1"/>
              </p:cNvSpPr>
              <p:nvPr>
                <p:ph sz="half" idx="1"/>
              </p:nvPr>
            </p:nvSpPr>
            <p:spPr>
              <a:xfrm>
                <a:off x="838200" y="1525011"/>
                <a:ext cx="10827774" cy="5166302"/>
              </a:xfrm>
            </p:spPr>
            <p:txBody>
              <a:bodyPr/>
              <a:lstStyle/>
              <a:p>
                <a:pPr marL="0" indent="0">
                  <a:lnSpc>
                    <a:spcPct val="100000"/>
                  </a:lnSpc>
                  <a:spcBef>
                    <a:spcPts val="600"/>
                  </a:spcBef>
                  <a:buNone/>
                </a:pPr>
                <a:r>
                  <a:rPr lang="en-US" noProof="0" dirty="0">
                    <a:latin typeface="+mn-lt"/>
                  </a:rPr>
                  <a:t>A </a:t>
                </a:r>
                <a:r>
                  <a:rPr lang="en-US" b="1" noProof="0" dirty="0">
                    <a:latin typeface="+mn-lt"/>
                  </a:rPr>
                  <a:t>scatter plot </a:t>
                </a:r>
                <a:r>
                  <a:rPr lang="en-US" noProof="0" dirty="0">
                    <a:latin typeface="+mn-lt"/>
                  </a:rPr>
                  <a:t>is a visualization of the relationship between two quantitative sets of data. The ordered pairs are plotted in the </a:t>
                </a:r>
                <a14:m>
                  <m:oMath xmlns:m="http://schemas.openxmlformats.org/officeDocument/2006/math">
                    <m:r>
                      <a:rPr lang="en-US" b="0" i="1" noProof="0" smtClean="0">
                        <a:latin typeface="Cambria Math" panose="02040503050406030204" pitchFamily="18" charset="0"/>
                      </a:rPr>
                      <m:t>𝑥𝑦</m:t>
                    </m:r>
                  </m:oMath>
                </a14:m>
                <a:r>
                  <a:rPr lang="en-US" noProof="0" dirty="0">
                    <a:latin typeface="+mn-lt"/>
                  </a:rPr>
                  <a:t>-plane. </a:t>
                </a:r>
              </a:p>
            </p:txBody>
          </p:sp>
        </mc:Choice>
        <mc:Fallback xmlns="">
          <p:sp>
            <p:nvSpPr>
              <p:cNvPr id="7" name="Content Placeholder 2">
                <a:extLst>
                  <a:ext uri="{FF2B5EF4-FFF2-40B4-BE49-F238E27FC236}">
                    <a16:creationId xmlns:a16="http://schemas.microsoft.com/office/drawing/2014/main" id="{2B4EA9FC-8CFE-0E45-9138-0A210789036B}"/>
                  </a:ext>
                </a:extLst>
              </p:cNvPr>
              <p:cNvSpPr>
                <a:spLocks noGrp="1" noRot="1" noChangeAspect="1" noMove="1" noResize="1" noEditPoints="1" noAdjustHandles="1" noChangeArrowheads="1" noChangeShapeType="1" noTextEdit="1"/>
              </p:cNvSpPr>
              <p:nvPr>
                <p:ph sz="half" idx="1"/>
              </p:nvPr>
            </p:nvSpPr>
            <p:spPr>
              <a:xfrm>
                <a:off x="838200" y="1525011"/>
                <a:ext cx="10827774" cy="5166302"/>
              </a:xfrm>
              <a:blipFill>
                <a:blip r:embed="rId3"/>
                <a:stretch>
                  <a:fillRect l="-1182" t="-1061"/>
                </a:stretch>
              </a:blipFill>
            </p:spPr>
            <p:txBody>
              <a:bodyPr/>
              <a:lstStyle/>
              <a:p>
                <a:r>
                  <a:rPr lang="en-US">
                    <a:noFill/>
                  </a:rPr>
                  <a:t> </a:t>
                </a:r>
              </a:p>
            </p:txBody>
          </p:sp>
        </mc:Fallback>
      </mc:AlternateContent>
      <p:pic>
        <p:nvPicPr>
          <p:cNvPr id="6" name="Picture 3" descr="Five points are plotted on a coordinate plane.&#10;The horizontal axis representing midterm ranges from 65 to 95, in increments of 5. The vertical axis representing final ranges from 70 to 100, in increments of 5. The points are as follows: (68, 73), (72, 80), (75, 77), (88, 84), and (94, 95). Note: all values are approximate.">
            <a:extLst>
              <a:ext uri="{FF2B5EF4-FFF2-40B4-BE49-F238E27FC236}">
                <a16:creationId xmlns:a16="http://schemas.microsoft.com/office/drawing/2014/main" id="{6D9643BE-73ED-4A78-AAFF-42FA2225F7AA}"/>
              </a:ext>
            </a:extLst>
          </p:cNvPr>
          <p:cNvPicPr>
            <a:picLocks noGrp="1" noChangeAspect="1"/>
          </p:cNvPicPr>
          <p:nvPr>
            <p:ph sz="half" idx="2"/>
          </p:nvPr>
        </p:nvPicPr>
        <p:blipFill>
          <a:blip r:embed="rId4"/>
          <a:stretch>
            <a:fillRect/>
          </a:stretch>
        </p:blipFill>
        <p:spPr>
          <a:xfrm>
            <a:off x="3578162" y="2917870"/>
            <a:ext cx="4349876" cy="3108960"/>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F6BF98B1-F749-DDD4-F63F-AE1F23CB9034}"/>
                  </a:ext>
                </a:extLst>
              </p14:cNvPr>
              <p14:cNvContentPartPr/>
              <p14:nvPr/>
            </p14:nvContentPartPr>
            <p14:xfrm>
              <a:off x="3903120" y="2550240"/>
              <a:ext cx="6290640" cy="2838600"/>
            </p14:xfrm>
          </p:contentPart>
        </mc:Choice>
        <mc:Fallback xmlns="">
          <p:pic>
            <p:nvPicPr>
              <p:cNvPr id="2" name="Ink 1">
                <a:extLst>
                  <a:ext uri="{FF2B5EF4-FFF2-40B4-BE49-F238E27FC236}">
                    <a16:creationId xmlns:a16="http://schemas.microsoft.com/office/drawing/2014/main" id="{F6BF98B1-F749-DDD4-F63F-AE1F23CB9034}"/>
                  </a:ext>
                </a:extLst>
              </p:cNvPr>
              <p:cNvPicPr/>
              <p:nvPr/>
            </p:nvPicPr>
            <p:blipFill>
              <a:blip r:embed="rId6"/>
              <a:stretch>
                <a:fillRect/>
              </a:stretch>
            </p:blipFill>
            <p:spPr>
              <a:xfrm>
                <a:off x="3893760" y="2540880"/>
                <a:ext cx="6309360" cy="2857320"/>
              </a:xfrm>
              <a:prstGeom prst="rect">
                <a:avLst/>
              </a:prstGeom>
            </p:spPr>
          </p:pic>
        </mc:Fallback>
      </mc:AlternateContent>
    </p:spTree>
    <p:extLst>
      <p:ext uri="{BB962C8B-B14F-4D97-AF65-F5344CB8AC3E}">
        <p14:creationId xmlns:p14="http://schemas.microsoft.com/office/powerpoint/2010/main" val="2208195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30FD7A-E6D9-5241-8526-A99E77401E37}"/>
              </a:ext>
            </a:extLst>
          </p:cNvPr>
          <p:cNvSpPr>
            <a:spLocks noGrp="1"/>
          </p:cNvSpPr>
          <p:nvPr>
            <p:ph type="title"/>
          </p:nvPr>
        </p:nvSpPr>
        <p:spPr/>
        <p:txBody>
          <a:bodyPr>
            <a:noAutofit/>
          </a:bodyPr>
          <a:lstStyle/>
          <a:p>
            <a:r>
              <a:rPr lang="en-US" noProof="0" dirty="0"/>
              <a:t>8.8 Positive Linear Relationships</a:t>
            </a:r>
          </a:p>
        </p:txBody>
      </p:sp>
      <p:sp>
        <p:nvSpPr>
          <p:cNvPr id="7" name="Content Placeholder 2">
            <a:extLst>
              <a:ext uri="{FF2B5EF4-FFF2-40B4-BE49-F238E27FC236}">
                <a16:creationId xmlns:a16="http://schemas.microsoft.com/office/drawing/2014/main" id="{2B4EA9FC-8CFE-0E45-9138-0A210789036B}"/>
              </a:ext>
            </a:extLst>
          </p:cNvPr>
          <p:cNvSpPr>
            <a:spLocks noGrp="1"/>
          </p:cNvSpPr>
          <p:nvPr>
            <p:ph sz="quarter" idx="11"/>
          </p:nvPr>
        </p:nvSpPr>
        <p:spPr>
          <a:xfrm>
            <a:off x="838199" y="1010660"/>
            <a:ext cx="10783529" cy="5482215"/>
          </a:xfrm>
        </p:spPr>
        <p:txBody>
          <a:bodyPr/>
          <a:lstStyle/>
          <a:p>
            <a:pPr marL="0" indent="0">
              <a:lnSpc>
                <a:spcPct val="100000"/>
              </a:lnSpc>
              <a:buNone/>
            </a:pPr>
            <a:r>
              <a:rPr lang="en-US" noProof="0" dirty="0">
                <a:latin typeface="+mn-lt"/>
              </a:rPr>
              <a:t>Two datasets have a </a:t>
            </a:r>
            <a:r>
              <a:rPr lang="en-US" b="1" noProof="0" dirty="0">
                <a:latin typeface="+mn-lt"/>
              </a:rPr>
              <a:t>positive linear relationship </a:t>
            </a:r>
            <a:r>
              <a:rPr lang="en-US" noProof="0" dirty="0">
                <a:latin typeface="+mn-lt"/>
              </a:rPr>
              <a:t>if the values of the response tend to increase, on average, as the values of the explanatory variable increase. </a:t>
            </a:r>
          </a:p>
        </p:txBody>
      </p:sp>
      <p:pic>
        <p:nvPicPr>
          <p:cNvPr id="4" name="Picture 3">
            <a:extLst>
              <a:ext uri="{FF2B5EF4-FFF2-40B4-BE49-F238E27FC236}">
                <a16:creationId xmlns:a16="http://schemas.microsoft.com/office/drawing/2014/main" id="{33050A72-2F97-92D3-A65D-A514E992AC24}"/>
              </a:ext>
            </a:extLst>
          </p:cNvPr>
          <p:cNvPicPr>
            <a:picLocks noChangeAspect="1"/>
          </p:cNvPicPr>
          <p:nvPr/>
        </p:nvPicPr>
        <p:blipFill>
          <a:blip r:embed="rId2"/>
          <a:stretch>
            <a:fillRect/>
          </a:stretch>
        </p:blipFill>
        <p:spPr>
          <a:xfrm>
            <a:off x="3898232" y="2205990"/>
            <a:ext cx="4837676" cy="4389120"/>
          </a:xfrm>
          <a:prstGeom prst="rect">
            <a:avLst/>
          </a:prstGeom>
        </p:spPr>
      </p:pic>
    </p:spTree>
    <p:extLst>
      <p:ext uri="{BB962C8B-B14F-4D97-AF65-F5344CB8AC3E}">
        <p14:creationId xmlns:p14="http://schemas.microsoft.com/office/powerpoint/2010/main" val="827025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4683B-7D5B-6C53-6686-0677BC17027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165C53F2-AE76-BC00-A3AD-2218A7ACFBC1}"/>
              </a:ext>
            </a:extLst>
          </p:cNvPr>
          <p:cNvSpPr>
            <a:spLocks noGrp="1"/>
          </p:cNvSpPr>
          <p:nvPr>
            <p:ph type="title"/>
          </p:nvPr>
        </p:nvSpPr>
        <p:spPr/>
        <p:txBody>
          <a:bodyPr>
            <a:noAutofit/>
          </a:bodyPr>
          <a:lstStyle/>
          <a:p>
            <a:r>
              <a:rPr lang="en-US" noProof="0" dirty="0"/>
              <a:t>8.8 Negative Linear Relationships</a:t>
            </a:r>
          </a:p>
        </p:txBody>
      </p:sp>
      <p:sp>
        <p:nvSpPr>
          <p:cNvPr id="7" name="Content Placeholder 2">
            <a:extLst>
              <a:ext uri="{FF2B5EF4-FFF2-40B4-BE49-F238E27FC236}">
                <a16:creationId xmlns:a16="http://schemas.microsoft.com/office/drawing/2014/main" id="{610ACF07-0305-C6E2-185A-C5C5BD5B4B82}"/>
              </a:ext>
            </a:extLst>
          </p:cNvPr>
          <p:cNvSpPr>
            <a:spLocks noGrp="1"/>
          </p:cNvSpPr>
          <p:nvPr>
            <p:ph sz="quarter" idx="11"/>
          </p:nvPr>
        </p:nvSpPr>
        <p:spPr>
          <a:xfrm>
            <a:off x="838199" y="1010660"/>
            <a:ext cx="10783529" cy="5482215"/>
          </a:xfrm>
        </p:spPr>
        <p:txBody>
          <a:bodyPr/>
          <a:lstStyle/>
          <a:p>
            <a:pPr marL="0" indent="0">
              <a:lnSpc>
                <a:spcPct val="100000"/>
              </a:lnSpc>
              <a:buNone/>
            </a:pPr>
            <a:r>
              <a:rPr lang="en-US" noProof="0" dirty="0">
                <a:latin typeface="+mn-lt"/>
              </a:rPr>
              <a:t>If the values of the response decrease with increasing values of the explanatory variable, then there is a </a:t>
            </a:r>
            <a:r>
              <a:rPr lang="en-US" b="1" noProof="0" dirty="0">
                <a:latin typeface="+mn-lt"/>
              </a:rPr>
              <a:t>negative linear relationship </a:t>
            </a:r>
            <a:r>
              <a:rPr lang="en-US" noProof="0" dirty="0">
                <a:latin typeface="+mn-lt"/>
              </a:rPr>
              <a:t>between the two datasets. </a:t>
            </a:r>
          </a:p>
        </p:txBody>
      </p:sp>
      <p:pic>
        <p:nvPicPr>
          <p:cNvPr id="6" name="Picture 5">
            <a:extLst>
              <a:ext uri="{FF2B5EF4-FFF2-40B4-BE49-F238E27FC236}">
                <a16:creationId xmlns:a16="http://schemas.microsoft.com/office/drawing/2014/main" id="{E2F0F482-1503-9858-83DD-D5B591F5ED12}"/>
              </a:ext>
            </a:extLst>
          </p:cNvPr>
          <p:cNvPicPr>
            <a:picLocks noChangeAspect="1"/>
          </p:cNvPicPr>
          <p:nvPr/>
        </p:nvPicPr>
        <p:blipFill>
          <a:blip r:embed="rId2"/>
          <a:stretch>
            <a:fillRect/>
          </a:stretch>
        </p:blipFill>
        <p:spPr>
          <a:xfrm>
            <a:off x="3041332" y="2777489"/>
            <a:ext cx="5788211" cy="3137535"/>
          </a:xfrm>
          <a:prstGeom prst="rect">
            <a:avLst/>
          </a:prstGeom>
        </p:spPr>
      </p:pic>
    </p:spTree>
    <p:extLst>
      <p:ext uri="{BB962C8B-B14F-4D97-AF65-F5344CB8AC3E}">
        <p14:creationId xmlns:p14="http://schemas.microsoft.com/office/powerpoint/2010/main" val="80720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A1AE-8DB6-4146-B2D1-E665B44770BF}"/>
              </a:ext>
            </a:extLst>
          </p:cNvPr>
          <p:cNvSpPr>
            <a:spLocks noGrp="1"/>
          </p:cNvSpPr>
          <p:nvPr>
            <p:ph type="title"/>
          </p:nvPr>
        </p:nvSpPr>
        <p:spPr/>
        <p:txBody>
          <a:bodyPr>
            <a:noAutofit/>
          </a:bodyPr>
          <a:lstStyle/>
          <a:p>
            <a:r>
              <a:rPr lang="en-US" noProof="0" dirty="0"/>
              <a:t>8.5 Percentiles</a:t>
            </a:r>
          </a:p>
        </p:txBody>
      </p:sp>
      <p:sp>
        <p:nvSpPr>
          <p:cNvPr id="3" name="Content Placeholder 2">
            <a:extLst>
              <a:ext uri="{FF2B5EF4-FFF2-40B4-BE49-F238E27FC236}">
                <a16:creationId xmlns:a16="http://schemas.microsoft.com/office/drawing/2014/main" id="{8CF8879A-5FF7-1847-8F30-F924AE4EDF31}"/>
              </a:ext>
            </a:extLst>
          </p:cNvPr>
          <p:cNvSpPr>
            <a:spLocks noGrp="1"/>
          </p:cNvSpPr>
          <p:nvPr>
            <p:ph sz="quarter" idx="11"/>
          </p:nvPr>
        </p:nvSpPr>
        <p:spPr/>
        <p:txBody>
          <a:bodyPr/>
          <a:lstStyle/>
          <a:p>
            <a:pPr marL="0" indent="0">
              <a:lnSpc>
                <a:spcPct val="100000"/>
              </a:lnSpc>
              <a:spcBef>
                <a:spcPts val="600"/>
              </a:spcBef>
              <a:spcAft>
                <a:spcPts val="600"/>
              </a:spcAft>
              <a:buNone/>
            </a:pPr>
            <a:r>
              <a:rPr lang="en-US" noProof="0" dirty="0">
                <a:latin typeface="+mn-lt"/>
              </a:rPr>
              <a:t>Learning Objectives:</a:t>
            </a:r>
          </a:p>
          <a:p>
            <a:pPr marL="514350" lvl="0" indent="-514350">
              <a:lnSpc>
                <a:spcPct val="100000"/>
              </a:lnSpc>
              <a:spcBef>
                <a:spcPts val="600"/>
              </a:spcBef>
              <a:spcAft>
                <a:spcPts val="600"/>
              </a:spcAft>
              <a:buFont typeface="+mj-lt"/>
              <a:buAutoNum type="arabicPeriod"/>
            </a:pPr>
            <a:r>
              <a:rPr lang="en-US" noProof="0" dirty="0">
                <a:latin typeface="+mn-lt"/>
              </a:rPr>
              <a:t>Understand percentiles. </a:t>
            </a:r>
          </a:p>
          <a:p>
            <a:pPr marL="514350" lvl="0" indent="-514350">
              <a:lnSpc>
                <a:spcPct val="100000"/>
              </a:lnSpc>
              <a:spcBef>
                <a:spcPts val="600"/>
              </a:spcBef>
              <a:spcAft>
                <a:spcPts val="600"/>
              </a:spcAft>
              <a:buFont typeface="+mj-lt"/>
              <a:buAutoNum type="arabicPeriod"/>
            </a:pPr>
            <a:r>
              <a:rPr lang="en-US" dirty="0"/>
              <a:t>Find the percentile for a given data value.</a:t>
            </a:r>
          </a:p>
          <a:p>
            <a:pPr marL="514350" lvl="0" indent="-514350">
              <a:lnSpc>
                <a:spcPct val="100000"/>
              </a:lnSpc>
              <a:spcBef>
                <a:spcPts val="600"/>
              </a:spcBef>
              <a:spcAft>
                <a:spcPts val="600"/>
              </a:spcAft>
              <a:buFont typeface="+mj-lt"/>
              <a:buAutoNum type="arabicPeriod"/>
            </a:pPr>
            <a:r>
              <a:rPr lang="en-US" noProof="0" dirty="0">
                <a:latin typeface="+mn-lt"/>
              </a:rPr>
              <a:t>Find the data value at a given percentile.</a:t>
            </a:r>
          </a:p>
        </p:txBody>
      </p:sp>
    </p:spTree>
    <p:extLst>
      <p:ext uri="{BB962C8B-B14F-4D97-AF65-F5344CB8AC3E}">
        <p14:creationId xmlns:p14="http://schemas.microsoft.com/office/powerpoint/2010/main" val="1349618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E6DC6-B4AC-402C-BEB7-2A928066D1C3}"/>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8CA0B18A-FB62-5E33-7FD9-84B0AB35C2C3}"/>
              </a:ext>
            </a:extLst>
          </p:cNvPr>
          <p:cNvSpPr>
            <a:spLocks noGrp="1"/>
          </p:cNvSpPr>
          <p:nvPr>
            <p:ph type="title"/>
          </p:nvPr>
        </p:nvSpPr>
        <p:spPr/>
        <p:txBody>
          <a:bodyPr>
            <a:noAutofit/>
          </a:bodyPr>
          <a:lstStyle/>
          <a:p>
            <a:r>
              <a:rPr lang="en-US" noProof="0" dirty="0"/>
              <a:t>8.8 Correlation Coefficient</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EC9F9301-19D3-6CC5-1056-90980C92AC07}"/>
                  </a:ext>
                </a:extLst>
              </p:cNvPr>
              <p:cNvSpPr>
                <a:spLocks noGrp="1"/>
              </p:cNvSpPr>
              <p:nvPr>
                <p:ph sz="quarter" idx="11"/>
              </p:nvPr>
            </p:nvSpPr>
            <p:spPr>
              <a:xfrm>
                <a:off x="838199" y="1010660"/>
                <a:ext cx="10783529" cy="5482215"/>
              </a:xfrm>
            </p:spPr>
            <p:txBody>
              <a:bodyPr/>
              <a:lstStyle/>
              <a:p>
                <a:pPr>
                  <a:lnSpc>
                    <a:spcPct val="100000"/>
                  </a:lnSpc>
                </a:pPr>
                <a:r>
                  <a:rPr lang="en-US" noProof="0" dirty="0">
                    <a:latin typeface="+mn-lt"/>
                  </a:rPr>
                  <a:t>The strength and direction (positive or negative) of a linear relationship can also be measured with a statistic called the </a:t>
                </a:r>
                <a:r>
                  <a:rPr lang="en-US" b="1" noProof="0" dirty="0">
                    <a:latin typeface="+mn-lt"/>
                  </a:rPr>
                  <a:t>correlation coefficient </a:t>
                </a:r>
                <a:r>
                  <a:rPr lang="en-US" noProof="0" dirty="0">
                    <a:latin typeface="+mn-lt"/>
                  </a:rPr>
                  <a:t>(denoted </a:t>
                </a:r>
                <a14:m>
                  <m:oMath xmlns:m="http://schemas.openxmlformats.org/officeDocument/2006/math">
                    <m:r>
                      <a:rPr lang="en-US" b="0" i="1" noProof="0" smtClean="0">
                        <a:latin typeface="Cambria Math" panose="02040503050406030204" pitchFamily="18" charset="0"/>
                      </a:rPr>
                      <m:t>𝑟</m:t>
                    </m:r>
                  </m:oMath>
                </a14:m>
                <a:r>
                  <a:rPr lang="en-US" noProof="0" dirty="0">
                    <a:latin typeface="+mn-lt"/>
                  </a:rPr>
                  <a:t>). Positive values of indicate a positive relationship, while negative values of indicate a negative relationship. Values of close to 0 indicate a weak relationship, while values close to 1 (or -1) correspond to a very strong relationship. </a:t>
                </a:r>
              </a:p>
            </p:txBody>
          </p:sp>
        </mc:Choice>
        <mc:Fallback xmlns="">
          <p:sp>
            <p:nvSpPr>
              <p:cNvPr id="7" name="Content Placeholder 2">
                <a:extLst>
                  <a:ext uri="{FF2B5EF4-FFF2-40B4-BE49-F238E27FC236}">
                    <a16:creationId xmlns:a16="http://schemas.microsoft.com/office/drawing/2014/main" id="{EC9F9301-19D3-6CC5-1056-90980C92AC07}"/>
                  </a:ext>
                </a:extLst>
              </p:cNvPr>
              <p:cNvSpPr>
                <a:spLocks noGrp="1" noRot="1" noChangeAspect="1" noMove="1" noResize="1" noEditPoints="1" noAdjustHandles="1" noChangeArrowheads="1" noChangeShapeType="1" noTextEdit="1"/>
              </p:cNvSpPr>
              <p:nvPr>
                <p:ph sz="quarter" idx="11"/>
              </p:nvPr>
            </p:nvSpPr>
            <p:spPr>
              <a:xfrm>
                <a:off x="838199" y="1010660"/>
                <a:ext cx="10783529" cy="5482215"/>
              </a:xfrm>
              <a:blipFill>
                <a:blip r:embed="rId3"/>
                <a:stretch>
                  <a:fillRect l="-961" t="-1112" r="-90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8EB1FDE8-DF4A-920F-AE18-14AE9E263233}"/>
              </a:ext>
            </a:extLst>
          </p:cNvPr>
          <p:cNvPicPr>
            <a:picLocks noChangeAspect="1"/>
          </p:cNvPicPr>
          <p:nvPr/>
        </p:nvPicPr>
        <p:blipFill>
          <a:blip r:embed="rId4"/>
          <a:stretch>
            <a:fillRect/>
          </a:stretch>
        </p:blipFill>
        <p:spPr>
          <a:xfrm>
            <a:off x="257175" y="4092257"/>
            <a:ext cx="3880127" cy="2225774"/>
          </a:xfrm>
          <a:prstGeom prst="rect">
            <a:avLst/>
          </a:prstGeom>
        </p:spPr>
      </p:pic>
      <p:pic>
        <p:nvPicPr>
          <p:cNvPr id="5" name="Picture 4">
            <a:extLst>
              <a:ext uri="{FF2B5EF4-FFF2-40B4-BE49-F238E27FC236}">
                <a16:creationId xmlns:a16="http://schemas.microsoft.com/office/drawing/2014/main" id="{D0DEB302-513E-A36B-5415-EDBEA06F50FA}"/>
              </a:ext>
            </a:extLst>
          </p:cNvPr>
          <p:cNvPicPr>
            <a:picLocks noChangeAspect="1"/>
          </p:cNvPicPr>
          <p:nvPr/>
        </p:nvPicPr>
        <p:blipFill>
          <a:blip r:embed="rId5"/>
          <a:stretch>
            <a:fillRect/>
          </a:stretch>
        </p:blipFill>
        <p:spPr>
          <a:xfrm>
            <a:off x="4102894" y="4050238"/>
            <a:ext cx="3986212" cy="2309812"/>
          </a:xfrm>
          <a:prstGeom prst="rect">
            <a:avLst/>
          </a:prstGeom>
        </p:spPr>
      </p:pic>
      <p:pic>
        <p:nvPicPr>
          <p:cNvPr id="8" name="Picture 7">
            <a:extLst>
              <a:ext uri="{FF2B5EF4-FFF2-40B4-BE49-F238E27FC236}">
                <a16:creationId xmlns:a16="http://schemas.microsoft.com/office/drawing/2014/main" id="{748ED760-AAE9-3629-1C87-F5F4BFF8A446}"/>
              </a:ext>
            </a:extLst>
          </p:cNvPr>
          <p:cNvPicPr>
            <a:picLocks noChangeAspect="1"/>
          </p:cNvPicPr>
          <p:nvPr/>
        </p:nvPicPr>
        <p:blipFill>
          <a:blip r:embed="rId6"/>
          <a:stretch>
            <a:fillRect/>
          </a:stretch>
        </p:blipFill>
        <p:spPr>
          <a:xfrm>
            <a:off x="8089106" y="4092257"/>
            <a:ext cx="3993153" cy="2309812"/>
          </a:xfrm>
          <a:prstGeom prst="rect">
            <a:avLst/>
          </a:prstGeom>
        </p:spPr>
      </p:pic>
    </p:spTree>
    <p:extLst>
      <p:ext uri="{BB962C8B-B14F-4D97-AF65-F5344CB8AC3E}">
        <p14:creationId xmlns:p14="http://schemas.microsoft.com/office/powerpoint/2010/main" val="1443521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A29A-E659-555B-7703-83849BC38EF6}"/>
              </a:ext>
            </a:extLst>
          </p:cNvPr>
          <p:cNvSpPr>
            <a:spLocks noGrp="1"/>
          </p:cNvSpPr>
          <p:nvPr>
            <p:ph type="title"/>
          </p:nvPr>
        </p:nvSpPr>
        <p:spPr/>
        <p:txBody>
          <a:bodyPr/>
          <a:lstStyle/>
          <a:p>
            <a:r>
              <a:rPr lang="en-US" noProof="0" dirty="0"/>
              <a:t>EXAMPLE</a:t>
            </a:r>
            <a:r>
              <a:rPr lang="en-US" dirty="0"/>
              <a:t> of no correlation</a:t>
            </a:r>
          </a:p>
        </p:txBody>
      </p:sp>
      <p:pic>
        <p:nvPicPr>
          <p:cNvPr id="5" name="Picture 4">
            <a:extLst>
              <a:ext uri="{FF2B5EF4-FFF2-40B4-BE49-F238E27FC236}">
                <a16:creationId xmlns:a16="http://schemas.microsoft.com/office/drawing/2014/main" id="{E73A24C6-AE4A-2268-135D-3CFBFF65A025}"/>
              </a:ext>
            </a:extLst>
          </p:cNvPr>
          <p:cNvPicPr>
            <a:picLocks noChangeAspect="1"/>
          </p:cNvPicPr>
          <p:nvPr/>
        </p:nvPicPr>
        <p:blipFill>
          <a:blip r:embed="rId2"/>
          <a:stretch>
            <a:fillRect/>
          </a:stretch>
        </p:blipFill>
        <p:spPr>
          <a:xfrm>
            <a:off x="2588895" y="1725930"/>
            <a:ext cx="6059240" cy="3612516"/>
          </a:xfrm>
          <a:prstGeom prst="rect">
            <a:avLst/>
          </a:prstGeom>
        </p:spPr>
      </p:pic>
    </p:spTree>
    <p:extLst>
      <p:ext uri="{BB962C8B-B14F-4D97-AF65-F5344CB8AC3E}">
        <p14:creationId xmlns:p14="http://schemas.microsoft.com/office/powerpoint/2010/main" val="841154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3DBF0-AB18-9473-4228-C00F64F5B85F}"/>
              </a:ext>
            </a:extLst>
          </p:cNvPr>
          <p:cNvSpPr>
            <a:spLocks noGrp="1"/>
          </p:cNvSpPr>
          <p:nvPr>
            <p:ph type="title"/>
          </p:nvPr>
        </p:nvSpPr>
        <p:spPr/>
        <p:txBody>
          <a:bodyPr/>
          <a:lstStyle/>
          <a:p>
            <a:r>
              <a:rPr lang="en-US" dirty="0"/>
              <a:t>Nonlinear Relationships</a:t>
            </a:r>
          </a:p>
        </p:txBody>
      </p:sp>
      <p:pic>
        <p:nvPicPr>
          <p:cNvPr id="5" name="Picture 4">
            <a:extLst>
              <a:ext uri="{FF2B5EF4-FFF2-40B4-BE49-F238E27FC236}">
                <a16:creationId xmlns:a16="http://schemas.microsoft.com/office/drawing/2014/main" id="{5387D3E4-50F9-C6BB-5A63-47368F452023}"/>
              </a:ext>
            </a:extLst>
          </p:cNvPr>
          <p:cNvPicPr>
            <a:picLocks noChangeAspect="1"/>
          </p:cNvPicPr>
          <p:nvPr/>
        </p:nvPicPr>
        <p:blipFill>
          <a:blip r:embed="rId2"/>
          <a:stretch>
            <a:fillRect/>
          </a:stretch>
        </p:blipFill>
        <p:spPr>
          <a:xfrm>
            <a:off x="1115656" y="2166771"/>
            <a:ext cx="4263076" cy="3138097"/>
          </a:xfrm>
          <a:prstGeom prst="rect">
            <a:avLst/>
          </a:prstGeom>
        </p:spPr>
      </p:pic>
      <p:pic>
        <p:nvPicPr>
          <p:cNvPr id="7" name="Picture 6">
            <a:extLst>
              <a:ext uri="{FF2B5EF4-FFF2-40B4-BE49-F238E27FC236}">
                <a16:creationId xmlns:a16="http://schemas.microsoft.com/office/drawing/2014/main" id="{AB6179FE-1904-C018-DBAD-BFBB4E9AF73D}"/>
              </a:ext>
            </a:extLst>
          </p:cNvPr>
          <p:cNvPicPr>
            <a:picLocks noChangeAspect="1"/>
          </p:cNvPicPr>
          <p:nvPr/>
        </p:nvPicPr>
        <p:blipFill>
          <a:blip r:embed="rId3"/>
          <a:stretch>
            <a:fillRect/>
          </a:stretch>
        </p:blipFill>
        <p:spPr>
          <a:xfrm>
            <a:off x="6394560" y="2526567"/>
            <a:ext cx="4732350" cy="2417989"/>
          </a:xfrm>
          <a:prstGeom prst="rect">
            <a:avLst/>
          </a:prstGeom>
        </p:spPr>
      </p:pic>
    </p:spTree>
    <p:extLst>
      <p:ext uri="{BB962C8B-B14F-4D97-AF65-F5344CB8AC3E}">
        <p14:creationId xmlns:p14="http://schemas.microsoft.com/office/powerpoint/2010/main" val="1925741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25BE-A478-4A46-803E-D2098337FEA7}"/>
              </a:ext>
            </a:extLst>
          </p:cNvPr>
          <p:cNvSpPr>
            <a:spLocks noGrp="1"/>
          </p:cNvSpPr>
          <p:nvPr>
            <p:ph type="title"/>
          </p:nvPr>
        </p:nvSpPr>
        <p:spPr/>
        <p:txBody>
          <a:bodyPr>
            <a:noAutofit/>
          </a:bodyPr>
          <a:lstStyle/>
          <a:p>
            <a:r>
              <a:rPr lang="en-US" noProof="0" dirty="0"/>
              <a:t>EXAMPLE – Interpreting Scatter Plots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79AA842-862F-4E4B-ACA1-B48F2116B364}"/>
                  </a:ext>
                </a:extLst>
              </p:cNvPr>
              <p:cNvSpPr>
                <a:spLocks noGrp="1"/>
              </p:cNvSpPr>
              <p:nvPr>
                <p:ph sz="half" idx="1"/>
              </p:nvPr>
            </p:nvSpPr>
            <p:spPr>
              <a:xfrm>
                <a:off x="838200" y="1010661"/>
                <a:ext cx="10431780" cy="1054113"/>
              </a:xfrm>
            </p:spPr>
            <p:txBody>
              <a:bodyPr/>
              <a:lstStyle/>
              <a:p>
                <a:pPr marL="0" indent="0">
                  <a:buNone/>
                </a:pPr>
                <a:r>
                  <a:rPr lang="en-US" noProof="0" dirty="0">
                    <a:latin typeface="+mn-lt"/>
                  </a:rPr>
                  <a:t>Consider the scatter plot. Classify the strength and direction of the relationship. Make a guess at the value of </a:t>
                </a:r>
                <a14:m>
                  <m:oMath xmlns:m="http://schemas.openxmlformats.org/officeDocument/2006/math">
                    <m:r>
                      <a:rPr lang="en-US" b="0" i="1" noProof="0" smtClean="0">
                        <a:latin typeface="Cambria Math" panose="02040503050406030204" pitchFamily="18" charset="0"/>
                      </a:rPr>
                      <m:t>𝑟</m:t>
                    </m:r>
                  </m:oMath>
                </a14:m>
                <a:r>
                  <a:rPr lang="en-US" noProof="0" dirty="0">
                    <a:latin typeface="+mn-lt"/>
                  </a:rPr>
                  <a:t>.</a:t>
                </a:r>
              </a:p>
            </p:txBody>
          </p:sp>
        </mc:Choice>
        <mc:Fallback xmlns="">
          <p:sp>
            <p:nvSpPr>
              <p:cNvPr id="3" name="Content Placeholder 2">
                <a:extLst>
                  <a:ext uri="{FF2B5EF4-FFF2-40B4-BE49-F238E27FC236}">
                    <a16:creationId xmlns:a16="http://schemas.microsoft.com/office/drawing/2014/main" id="{A79AA842-862F-4E4B-ACA1-B48F2116B364}"/>
                  </a:ext>
                </a:extLst>
              </p:cNvPr>
              <p:cNvSpPr>
                <a:spLocks noGrp="1" noRot="1" noChangeAspect="1" noMove="1" noResize="1" noEditPoints="1" noAdjustHandles="1" noChangeArrowheads="1" noChangeShapeType="1" noTextEdit="1"/>
              </p:cNvSpPr>
              <p:nvPr>
                <p:ph sz="half" idx="1"/>
              </p:nvPr>
            </p:nvSpPr>
            <p:spPr>
              <a:xfrm>
                <a:off x="838200" y="1010661"/>
                <a:ext cx="10431780" cy="1054113"/>
              </a:xfrm>
              <a:blipFill>
                <a:blip r:embed="rId3"/>
                <a:stretch>
                  <a:fillRect l="-1227" t="-9827"/>
                </a:stretch>
              </a:blipFill>
            </p:spPr>
            <p:txBody>
              <a:bodyPr/>
              <a:lstStyle/>
              <a:p>
                <a:r>
                  <a:rPr lang="en-US">
                    <a:noFill/>
                  </a:rPr>
                  <a:t> </a:t>
                </a:r>
              </a:p>
            </p:txBody>
          </p:sp>
        </mc:Fallback>
      </mc:AlternateContent>
      <p:pic>
        <p:nvPicPr>
          <p:cNvPr id="10" name="Picture 4" descr="A scatter plot shows points arranged in increasing order.&#10;The x-axis ranges from 30 to 20, in increments of 10. The y-axis ranges from negative 100 to 150, in increments of 50. The points are scattered in increasing order. Some of the points are as follows: (negative 20, negative 50), (negative 10, 0), (0, 40), (10, 75), and (15, 100). Note: all values are approximate.">
            <a:extLst>
              <a:ext uri="{FF2B5EF4-FFF2-40B4-BE49-F238E27FC236}">
                <a16:creationId xmlns:a16="http://schemas.microsoft.com/office/drawing/2014/main" id="{65B000E1-029F-4280-8584-3F85367A6837}"/>
              </a:ext>
            </a:extLst>
          </p:cNvPr>
          <p:cNvPicPr>
            <a:picLocks noGrp="1" noChangeAspect="1"/>
          </p:cNvPicPr>
          <p:nvPr>
            <p:ph sz="half" idx="12"/>
          </p:nvPr>
        </p:nvPicPr>
        <p:blipFill>
          <a:blip r:embed="rId4"/>
          <a:stretch>
            <a:fillRect/>
          </a:stretch>
        </p:blipFill>
        <p:spPr>
          <a:xfrm>
            <a:off x="3527021" y="2064774"/>
            <a:ext cx="5054138" cy="4556685"/>
          </a:xfrm>
          <a:prstGeom prst="rect">
            <a:avLst/>
          </a:prstGeom>
        </p:spPr>
      </p:pic>
    </p:spTree>
    <p:extLst>
      <p:ext uri="{BB962C8B-B14F-4D97-AF65-F5344CB8AC3E}">
        <p14:creationId xmlns:p14="http://schemas.microsoft.com/office/powerpoint/2010/main" val="3631917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30FD7A-E6D9-5241-8526-A99E77401E37}"/>
              </a:ext>
            </a:extLst>
          </p:cNvPr>
          <p:cNvSpPr>
            <a:spLocks noGrp="1"/>
          </p:cNvSpPr>
          <p:nvPr>
            <p:ph type="title"/>
          </p:nvPr>
        </p:nvSpPr>
        <p:spPr/>
        <p:txBody>
          <a:bodyPr>
            <a:noAutofit/>
          </a:bodyPr>
          <a:lstStyle/>
          <a:p>
            <a:r>
              <a:rPr lang="en-US" noProof="0" dirty="0"/>
              <a:t>8.8 Linear Regression</a:t>
            </a:r>
          </a:p>
        </p:txBody>
      </p:sp>
      <p:sp>
        <p:nvSpPr>
          <p:cNvPr id="7" name="Content Placeholder 2">
            <a:extLst>
              <a:ext uri="{FF2B5EF4-FFF2-40B4-BE49-F238E27FC236}">
                <a16:creationId xmlns:a16="http://schemas.microsoft.com/office/drawing/2014/main" id="{2B4EA9FC-8CFE-0E45-9138-0A210789036B}"/>
              </a:ext>
            </a:extLst>
          </p:cNvPr>
          <p:cNvSpPr>
            <a:spLocks noGrp="1"/>
          </p:cNvSpPr>
          <p:nvPr>
            <p:ph sz="quarter" idx="11"/>
          </p:nvPr>
        </p:nvSpPr>
        <p:spPr>
          <a:xfrm>
            <a:off x="838200" y="1564843"/>
            <a:ext cx="10515600" cy="5155580"/>
          </a:xfrm>
        </p:spPr>
        <p:txBody>
          <a:bodyPr/>
          <a:lstStyle/>
          <a:p>
            <a:pPr marL="0" indent="0">
              <a:lnSpc>
                <a:spcPct val="100000"/>
              </a:lnSpc>
              <a:buNone/>
            </a:pPr>
            <a:r>
              <a:rPr lang="en-US" noProof="0" dirty="0">
                <a:latin typeface="+mn-lt"/>
              </a:rPr>
              <a:t>The final step in our analysis of the relationship between two datasets is to find and use the equation of the regression line. </a:t>
            </a:r>
          </a:p>
          <a:p>
            <a:pPr marL="0" indent="0">
              <a:lnSpc>
                <a:spcPct val="100000"/>
              </a:lnSpc>
              <a:buNone/>
            </a:pPr>
            <a:endParaRPr lang="en-US" noProof="0" dirty="0">
              <a:latin typeface="+mn-lt"/>
            </a:endParaRPr>
          </a:p>
          <a:p>
            <a:pPr marL="0" indent="0">
              <a:lnSpc>
                <a:spcPct val="100000"/>
              </a:lnSpc>
              <a:buNone/>
            </a:pPr>
            <a:r>
              <a:rPr lang="en-US" noProof="0" dirty="0">
                <a:latin typeface="+mn-lt"/>
              </a:rPr>
              <a:t>For a given set of explanatory and response data, the </a:t>
            </a:r>
            <a:r>
              <a:rPr lang="en-US" b="1" noProof="0" dirty="0">
                <a:latin typeface="+mn-lt"/>
              </a:rPr>
              <a:t>regression line </a:t>
            </a:r>
            <a:r>
              <a:rPr lang="en-US" noProof="0" dirty="0">
                <a:latin typeface="+mn-lt"/>
              </a:rPr>
              <a:t>(also called the </a:t>
            </a:r>
            <a:r>
              <a:rPr lang="en-US" b="1" noProof="0" dirty="0">
                <a:latin typeface="+mn-lt"/>
              </a:rPr>
              <a:t>least-squares line </a:t>
            </a:r>
            <a:r>
              <a:rPr lang="en-US" noProof="0" dirty="0">
                <a:latin typeface="+mn-lt"/>
              </a:rPr>
              <a:t>or </a:t>
            </a:r>
            <a:r>
              <a:rPr lang="en-US" b="1" noProof="0" dirty="0">
                <a:latin typeface="+mn-lt"/>
              </a:rPr>
              <a:t>line of best fit</a:t>
            </a:r>
            <a:r>
              <a:rPr lang="en-US" noProof="0" dirty="0">
                <a:latin typeface="+mn-lt"/>
              </a:rPr>
              <a:t>) is the line that does the best job of approximating the data.</a:t>
            </a:r>
          </a:p>
        </p:txBody>
      </p:sp>
    </p:spTree>
    <p:extLst>
      <p:ext uri="{BB962C8B-B14F-4D97-AF65-F5344CB8AC3E}">
        <p14:creationId xmlns:p14="http://schemas.microsoft.com/office/powerpoint/2010/main" val="3652652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1145-C013-4CEE-802D-719E185510E4}"/>
              </a:ext>
            </a:extLst>
          </p:cNvPr>
          <p:cNvSpPr>
            <a:spLocks noGrp="1"/>
          </p:cNvSpPr>
          <p:nvPr>
            <p:ph type="title"/>
          </p:nvPr>
        </p:nvSpPr>
        <p:spPr/>
        <p:txBody>
          <a:bodyPr/>
          <a:lstStyle/>
          <a:p>
            <a:r>
              <a:rPr lang="en-US" noProof="0" dirty="0"/>
              <a:t>8.8 – Finding the Equation of the Regression 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7DAA46A-C1EB-4624-BF38-C8B6970F27BD}"/>
                  </a:ext>
                </a:extLst>
              </p:cNvPr>
              <p:cNvSpPr>
                <a:spLocks noGrp="1"/>
              </p:cNvSpPr>
              <p:nvPr>
                <p:ph sz="half" idx="1"/>
              </p:nvPr>
            </p:nvSpPr>
            <p:spPr>
              <a:xfrm>
                <a:off x="838200" y="1010661"/>
                <a:ext cx="10515600" cy="792739"/>
              </a:xfrm>
            </p:spPr>
            <p:txBody>
              <a:bodyPr/>
              <a:lstStyle/>
              <a:p>
                <a:pPr>
                  <a:spcAft>
                    <a:spcPts val="600"/>
                  </a:spcAft>
                </a:pPr>
                <a:r>
                  <a:rPr lang="en-US" noProof="0" dirty="0">
                    <a:solidFill>
                      <a:srgbClr val="464846"/>
                    </a:solidFill>
                  </a:rPr>
                  <a:t>If a line has slope </a:t>
                </a:r>
                <a:r>
                  <a:rPr lang="en-US" i="1" noProof="0" dirty="0">
                    <a:solidFill>
                      <a:srgbClr val="464846"/>
                    </a:solidFill>
                  </a:rPr>
                  <a:t>m</a:t>
                </a:r>
                <a:r>
                  <a:rPr lang="en-US" noProof="0" dirty="0">
                    <a:solidFill>
                      <a:srgbClr val="464846"/>
                    </a:solidFill>
                  </a:rPr>
                  <a:t> and passes through a point </a:t>
                </a:r>
                <a14:m>
                  <m:oMath xmlns:m="http://schemas.openxmlformats.org/officeDocument/2006/math">
                    <m:sSub>
                      <m:sSubPr>
                        <m:ctrlPr>
                          <a:rPr lang="en-US" i="1" noProof="0">
                            <a:solidFill>
                              <a:srgbClr val="464846"/>
                            </a:solidFill>
                            <a:latin typeface="Cambria Math" panose="02040503050406030204" pitchFamily="18" charset="0"/>
                          </a:rPr>
                        </m:ctrlPr>
                      </m:sSubPr>
                      <m:e>
                        <m:r>
                          <a:rPr lang="en-US" i="1" noProof="0">
                            <a:solidFill>
                              <a:srgbClr val="464846"/>
                            </a:solidFill>
                            <a:latin typeface="Cambria Math" panose="02040503050406030204" pitchFamily="18" charset="0"/>
                          </a:rPr>
                          <m:t>(</m:t>
                        </m:r>
                        <m:r>
                          <a:rPr lang="en-US" i="1" noProof="0">
                            <a:solidFill>
                              <a:srgbClr val="464846"/>
                            </a:solidFill>
                            <a:latin typeface="Cambria Math" panose="02040503050406030204" pitchFamily="18" charset="0"/>
                          </a:rPr>
                          <m:t>𝑥</m:t>
                        </m:r>
                      </m:e>
                      <m:sub>
                        <m:r>
                          <a:rPr lang="en-US" i="1" noProof="0">
                            <a:solidFill>
                              <a:srgbClr val="464846"/>
                            </a:solidFill>
                            <a:latin typeface="Cambria Math" panose="02040503050406030204" pitchFamily="18" charset="0"/>
                          </a:rPr>
                          <m:t>0</m:t>
                        </m:r>
                      </m:sub>
                    </m:sSub>
                    <m:r>
                      <a:rPr lang="en-US" i="1" noProof="0">
                        <a:solidFill>
                          <a:srgbClr val="464846"/>
                        </a:solidFill>
                        <a:latin typeface="Cambria Math" panose="02040503050406030204" pitchFamily="18" charset="0"/>
                      </a:rPr>
                      <m:t>,</m:t>
                    </m:r>
                    <m:sSub>
                      <m:sSubPr>
                        <m:ctrlPr>
                          <a:rPr lang="en-US" i="1" noProof="0">
                            <a:solidFill>
                              <a:srgbClr val="464846"/>
                            </a:solidFill>
                            <a:latin typeface="Cambria Math" panose="02040503050406030204" pitchFamily="18" charset="0"/>
                          </a:rPr>
                        </m:ctrlPr>
                      </m:sSubPr>
                      <m:e>
                        <m:r>
                          <a:rPr lang="en-US" i="1" noProof="0">
                            <a:solidFill>
                              <a:srgbClr val="464846"/>
                            </a:solidFill>
                            <a:latin typeface="Cambria Math" panose="02040503050406030204" pitchFamily="18" charset="0"/>
                          </a:rPr>
                          <m:t>𝑦</m:t>
                        </m:r>
                      </m:e>
                      <m:sub>
                        <m:r>
                          <a:rPr lang="en-US" i="1" noProof="0">
                            <a:solidFill>
                              <a:srgbClr val="464846"/>
                            </a:solidFill>
                            <a:latin typeface="Cambria Math" panose="02040503050406030204" pitchFamily="18" charset="0"/>
                          </a:rPr>
                          <m:t>0</m:t>
                        </m:r>
                      </m:sub>
                    </m:sSub>
                    <m:r>
                      <a:rPr lang="en-US" i="1" noProof="0">
                        <a:solidFill>
                          <a:srgbClr val="464846"/>
                        </a:solidFill>
                        <a:latin typeface="Cambria Math" panose="02040503050406030204" pitchFamily="18" charset="0"/>
                      </a:rPr>
                      <m:t>)</m:t>
                    </m:r>
                  </m:oMath>
                </a14:m>
                <a:r>
                  <a:rPr lang="en-US" noProof="0" dirty="0">
                    <a:solidFill>
                      <a:srgbClr val="464846"/>
                    </a:solidFill>
                  </a:rPr>
                  <a:t>, then the </a:t>
                </a:r>
                <a:r>
                  <a:rPr lang="en-US" b="1" noProof="0" dirty="0">
                    <a:solidFill>
                      <a:srgbClr val="464846"/>
                    </a:solidFill>
                  </a:rPr>
                  <a:t>point-slope form of the equation of the line </a:t>
                </a:r>
                <a:r>
                  <a:rPr lang="en-US" noProof="0" dirty="0">
                    <a:solidFill>
                      <a:srgbClr val="464846"/>
                    </a:solidFill>
                  </a:rPr>
                  <a:t>is:</a:t>
                </a:r>
              </a:p>
            </p:txBody>
          </p:sp>
        </mc:Choice>
        <mc:Fallback xmlns="">
          <p:sp>
            <p:nvSpPr>
              <p:cNvPr id="3" name="Content Placeholder 2">
                <a:extLst>
                  <a:ext uri="{FF2B5EF4-FFF2-40B4-BE49-F238E27FC236}">
                    <a16:creationId xmlns:a16="http://schemas.microsoft.com/office/drawing/2014/main" id="{A7DAA46A-C1EB-4624-BF38-C8B6970F27BD}"/>
                  </a:ext>
                </a:extLst>
              </p:cNvPr>
              <p:cNvSpPr>
                <a:spLocks noGrp="1" noRot="1" noChangeAspect="1" noMove="1" noResize="1" noEditPoints="1" noAdjustHandles="1" noChangeArrowheads="1" noChangeShapeType="1" noTextEdit="1"/>
              </p:cNvSpPr>
              <p:nvPr>
                <p:ph sz="half" idx="1"/>
              </p:nvPr>
            </p:nvSpPr>
            <p:spPr>
              <a:xfrm>
                <a:off x="838200" y="1010661"/>
                <a:ext cx="10515600" cy="792739"/>
              </a:xfrm>
              <a:blipFill>
                <a:blip r:embed="rId3"/>
                <a:stretch>
                  <a:fillRect l="-1043" t="-13077" b="-30769"/>
                </a:stretch>
              </a:blipFill>
            </p:spPr>
            <p:txBody>
              <a:bodyPr/>
              <a:lstStyle/>
              <a:p>
                <a:r>
                  <a:rPr lang="en-IN">
                    <a:noFill/>
                  </a:rPr>
                  <a:t> </a:t>
                </a:r>
              </a:p>
            </p:txBody>
          </p:sp>
        </mc:Fallback>
      </mc:AlternateContent>
      <p:graphicFrame>
        <p:nvGraphicFramePr>
          <p:cNvPr id="12" name="Object 3" descr="An equation reads, y equals m (x minus x subscript 0) plus y subscript 0.">
            <a:extLst>
              <a:ext uri="{FF2B5EF4-FFF2-40B4-BE49-F238E27FC236}">
                <a16:creationId xmlns:a16="http://schemas.microsoft.com/office/drawing/2014/main" id="{B329161A-0C22-4405-BA11-C92008160344}"/>
              </a:ext>
            </a:extLst>
          </p:cNvPr>
          <p:cNvGraphicFramePr>
            <a:graphicFrameLocks noGrp="1" noChangeAspect="1"/>
          </p:cNvGraphicFramePr>
          <p:nvPr>
            <p:ph sz="half" idx="2"/>
            <p:extLst>
              <p:ext uri="{D42A27DB-BD31-4B8C-83A1-F6EECF244321}">
                <p14:modId xmlns:p14="http://schemas.microsoft.com/office/powerpoint/2010/main" val="580634586"/>
              </p:ext>
            </p:extLst>
          </p:nvPr>
        </p:nvGraphicFramePr>
        <p:xfrm>
          <a:off x="8039098" y="1412080"/>
          <a:ext cx="2476500" cy="469900"/>
        </p:xfrm>
        <a:graphic>
          <a:graphicData uri="http://schemas.openxmlformats.org/presentationml/2006/ole">
            <mc:AlternateContent xmlns:mc="http://schemas.openxmlformats.org/markup-compatibility/2006">
              <mc:Choice xmlns:v="urn:schemas-microsoft-com:vml" Requires="v">
                <p:oleObj name="Equation" r:id="rId4" imgW="2476440" imgH="469800" progId="Equation.DSMT4">
                  <p:embed/>
                </p:oleObj>
              </mc:Choice>
              <mc:Fallback>
                <p:oleObj name="Equation" r:id="rId4" imgW="2476440" imgH="469800" progId="Equation.DSMT4">
                  <p:embed/>
                  <p:pic>
                    <p:nvPicPr>
                      <p:cNvPr id="11" name="Object 10">
                        <a:extLst>
                          <a:ext uri="{FF2B5EF4-FFF2-40B4-BE49-F238E27FC236}">
                            <a16:creationId xmlns:a16="http://schemas.microsoft.com/office/drawing/2014/main" id="{156B6773-9FD2-40EC-90E8-2CFADAE04019}"/>
                          </a:ext>
                        </a:extLst>
                      </p:cNvPr>
                      <p:cNvPicPr/>
                      <p:nvPr/>
                    </p:nvPicPr>
                    <p:blipFill>
                      <a:blip r:embed="rId5"/>
                      <a:stretch>
                        <a:fillRect/>
                      </a:stretch>
                    </p:blipFill>
                    <p:spPr>
                      <a:xfrm>
                        <a:off x="8039098" y="1412080"/>
                        <a:ext cx="2476500" cy="4699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D081CBDC-9B07-4E84-A8D9-D20ED392C3B5}"/>
              </a:ext>
            </a:extLst>
          </p:cNvPr>
          <p:cNvSpPr>
            <a:spLocks noGrp="1"/>
          </p:cNvSpPr>
          <p:nvPr>
            <p:ph sz="half" idx="12"/>
          </p:nvPr>
        </p:nvSpPr>
        <p:spPr>
          <a:xfrm>
            <a:off x="838200" y="1982429"/>
            <a:ext cx="10515600" cy="1054113"/>
          </a:xfrm>
        </p:spPr>
        <p:txBody>
          <a:bodyPr/>
          <a:lstStyle/>
          <a:p>
            <a:r>
              <a:rPr lang="en-US" noProof="0" dirty="0"/>
              <a:t>Suppose </a:t>
            </a:r>
            <a:r>
              <a:rPr lang="en-US" i="1" noProof="0" dirty="0"/>
              <a:t>x</a:t>
            </a:r>
            <a:r>
              <a:rPr lang="en-US" noProof="0" dirty="0"/>
              <a:t> and </a:t>
            </a:r>
            <a:r>
              <a:rPr lang="en-US" i="1" noProof="0" dirty="0"/>
              <a:t>y</a:t>
            </a:r>
            <a:r>
              <a:rPr lang="en-US" noProof="0" dirty="0"/>
              <a:t> are explanatory and response data sets that have a linear relationship. If their means are</a:t>
            </a:r>
            <a:endParaRPr lang="en-US" i="1" noProof="0" dirty="0"/>
          </a:p>
        </p:txBody>
      </p:sp>
      <p:graphicFrame>
        <p:nvGraphicFramePr>
          <p:cNvPr id="13" name="Object 5">
            <a:extLst>
              <a:ext uri="{FF2B5EF4-FFF2-40B4-BE49-F238E27FC236}">
                <a16:creationId xmlns:a16="http://schemas.microsoft.com/office/drawing/2014/main" id="{A5063DE6-4C51-4313-8F9C-60FAE91B3F65}"/>
              </a:ext>
              <a:ext uri="{C183D7F6-B498-43B3-948B-1728B52AA6E4}">
                <adec:decorative xmlns:adec="http://schemas.microsoft.com/office/drawing/2017/decorative" val="1"/>
              </a:ext>
            </a:extLst>
          </p:cNvPr>
          <p:cNvGraphicFramePr>
            <a:graphicFrameLocks noGrp="1" noChangeAspect="1"/>
          </p:cNvGraphicFramePr>
          <p:nvPr>
            <p:ph sz="half" idx="13"/>
            <p:extLst>
              <p:ext uri="{D42A27DB-BD31-4B8C-83A1-F6EECF244321}">
                <p14:modId xmlns:p14="http://schemas.microsoft.com/office/powerpoint/2010/main" val="3554324095"/>
              </p:ext>
            </p:extLst>
          </p:nvPr>
        </p:nvGraphicFramePr>
        <p:xfrm>
          <a:off x="6540500" y="2439196"/>
          <a:ext cx="1168200" cy="368280"/>
        </p:xfrm>
        <a:graphic>
          <a:graphicData uri="http://schemas.openxmlformats.org/presentationml/2006/ole">
            <mc:AlternateContent xmlns:mc="http://schemas.openxmlformats.org/markup-compatibility/2006">
              <mc:Choice xmlns:v="urn:schemas-microsoft-com:vml" Requires="v">
                <p:oleObj name="Equation" r:id="rId6" imgW="1168200" imgH="368280" progId="Equation.DSMT4">
                  <p:embed/>
                </p:oleObj>
              </mc:Choice>
              <mc:Fallback>
                <p:oleObj name="Equation" r:id="rId6" imgW="1168200" imgH="368280" progId="Equation.DSMT4">
                  <p:embed/>
                  <p:pic>
                    <p:nvPicPr>
                      <p:cNvPr id="14" name="Object 3">
                        <a:extLst>
                          <a:ext uri="{FF2B5EF4-FFF2-40B4-BE49-F238E27FC236}">
                            <a16:creationId xmlns:a16="http://schemas.microsoft.com/office/drawing/2014/main" id="{49D7C0D6-DBB9-4AC2-B1B2-3C41B3A2091E}"/>
                          </a:ext>
                          <a:ext uri="{C183D7F6-B498-43B3-948B-1728B52AA6E4}">
                            <adec:decorative xmlns:adec="http://schemas.microsoft.com/office/drawing/2017/decorative" val="1"/>
                          </a:ext>
                        </a:extLst>
                      </p:cNvPr>
                      <p:cNvPicPr/>
                      <p:nvPr/>
                    </p:nvPicPr>
                    <p:blipFill>
                      <a:blip r:embed="rId7"/>
                      <a:stretch>
                        <a:fillRect/>
                      </a:stretch>
                    </p:blipFill>
                    <p:spPr>
                      <a:xfrm>
                        <a:off x="6540500" y="2439196"/>
                        <a:ext cx="1168200" cy="36828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22D158BE-E04A-4221-9368-DB2BE8B9CD31}"/>
                  </a:ext>
                </a:extLst>
              </p:cNvPr>
              <p:cNvSpPr>
                <a:spLocks noGrp="1"/>
              </p:cNvSpPr>
              <p:nvPr>
                <p:ph sz="half" idx="14"/>
              </p:nvPr>
            </p:nvSpPr>
            <p:spPr>
              <a:xfrm>
                <a:off x="838200" y="2368195"/>
                <a:ext cx="10515600" cy="1332268"/>
              </a:xfrm>
            </p:spPr>
            <p:txBody>
              <a:bodyPr/>
              <a:lstStyle/>
              <a:p>
                <a:pPr indent="6583680">
                  <a:buNone/>
                </a:pPr>
                <a:r>
                  <a:rPr lang="en-US" noProof="0" dirty="0"/>
                  <a:t>respectively, their standard deviations are </a:t>
                </a:r>
                <a14:m>
                  <m:oMath xmlns:m="http://schemas.openxmlformats.org/officeDocument/2006/math">
                    <m:sSub>
                      <m:sSubPr>
                        <m:ctrlPr>
                          <a:rPr lang="en-US" i="1" noProof="0">
                            <a:latin typeface="Cambria Math" panose="02040503050406030204" pitchFamily="18" charset="0"/>
                          </a:rPr>
                        </m:ctrlPr>
                      </m:sSubPr>
                      <m:e>
                        <m:r>
                          <a:rPr lang="en-US" i="1" noProof="0">
                            <a:latin typeface="Cambria Math" panose="02040503050406030204" pitchFamily="18" charset="0"/>
                          </a:rPr>
                          <m:t>𝑠</m:t>
                        </m:r>
                      </m:e>
                      <m:sub>
                        <m:r>
                          <a:rPr lang="en-US" i="1" noProof="0">
                            <a:latin typeface="Cambria Math" panose="02040503050406030204" pitchFamily="18" charset="0"/>
                          </a:rPr>
                          <m:t>𝑥</m:t>
                        </m:r>
                      </m:sub>
                    </m:sSub>
                  </m:oMath>
                </a14:m>
                <a:r>
                  <a:rPr lang="en-US" noProof="0" dirty="0"/>
                  <a:t> and </a:t>
                </a:r>
                <a14:m>
                  <m:oMath xmlns:m="http://schemas.openxmlformats.org/officeDocument/2006/math">
                    <m:sSub>
                      <m:sSubPr>
                        <m:ctrlPr>
                          <a:rPr lang="en-US" i="1" noProof="0">
                            <a:latin typeface="Cambria Math" panose="02040503050406030204" pitchFamily="18" charset="0"/>
                          </a:rPr>
                        </m:ctrlPr>
                      </m:sSubPr>
                      <m:e>
                        <m:r>
                          <a:rPr lang="en-US" i="1" noProof="0">
                            <a:latin typeface="Cambria Math" panose="02040503050406030204" pitchFamily="18" charset="0"/>
                          </a:rPr>
                          <m:t>𝑠</m:t>
                        </m:r>
                      </m:e>
                      <m:sub>
                        <m:r>
                          <a:rPr lang="en-US" i="1" noProof="0">
                            <a:latin typeface="Cambria Math" panose="02040503050406030204" pitchFamily="18" charset="0"/>
                          </a:rPr>
                          <m:t>𝑦</m:t>
                        </m:r>
                      </m:sub>
                    </m:sSub>
                  </m:oMath>
                </a14:m>
                <a:r>
                  <a:rPr lang="en-US" noProof="0" dirty="0"/>
                  <a:t> respectively, and their correlation coefficient is </a:t>
                </a:r>
                <a:r>
                  <a:rPr lang="en-US" i="1" noProof="0" dirty="0"/>
                  <a:t>r</a:t>
                </a:r>
                <a:r>
                  <a:rPr lang="en-US" noProof="0" dirty="0"/>
                  <a:t>, then the </a:t>
                </a:r>
                <a:r>
                  <a:rPr lang="en-US" b="1" noProof="0" dirty="0"/>
                  <a:t>equation of the regression line </a:t>
                </a:r>
                <a:r>
                  <a:rPr lang="en-US" noProof="0" dirty="0"/>
                  <a:t>is:</a:t>
                </a:r>
              </a:p>
            </p:txBody>
          </p:sp>
        </mc:Choice>
        <mc:Fallback xmlns="">
          <p:sp>
            <p:nvSpPr>
              <p:cNvPr id="7" name="Content Placeholder 6">
                <a:extLst>
                  <a:ext uri="{FF2B5EF4-FFF2-40B4-BE49-F238E27FC236}">
                    <a16:creationId xmlns:a16="http://schemas.microsoft.com/office/drawing/2014/main" id="{22D158BE-E04A-4221-9368-DB2BE8B9CD31}"/>
                  </a:ext>
                </a:extLst>
              </p:cNvPr>
              <p:cNvSpPr>
                <a:spLocks noGrp="1" noRot="1" noChangeAspect="1" noMove="1" noResize="1" noEditPoints="1" noAdjustHandles="1" noChangeArrowheads="1" noChangeShapeType="1" noTextEdit="1"/>
              </p:cNvSpPr>
              <p:nvPr>
                <p:ph sz="half" idx="14"/>
              </p:nvPr>
            </p:nvSpPr>
            <p:spPr>
              <a:xfrm>
                <a:off x="838200" y="2368195"/>
                <a:ext cx="10515600" cy="1332268"/>
              </a:xfrm>
              <a:blipFill>
                <a:blip r:embed="rId8"/>
                <a:stretch>
                  <a:fillRect t="-7306" b="-8676"/>
                </a:stretch>
              </a:blipFill>
            </p:spPr>
            <p:txBody>
              <a:bodyPr/>
              <a:lstStyle/>
              <a:p>
                <a:r>
                  <a:rPr lang="en-IN">
                    <a:noFill/>
                  </a:rPr>
                  <a:t> </a:t>
                </a:r>
              </a:p>
            </p:txBody>
          </p:sp>
        </mc:Fallback>
      </mc:AlternateContent>
      <p:graphicFrame>
        <p:nvGraphicFramePr>
          <p:cNvPr id="16" name="Object 7" descr="An equation reads y equals r (s subscript y over s subscript x) times (x minus x-bar) plus y-bar.">
            <a:extLst>
              <a:ext uri="{FF2B5EF4-FFF2-40B4-BE49-F238E27FC236}">
                <a16:creationId xmlns:a16="http://schemas.microsoft.com/office/drawing/2014/main" id="{AD1FAB14-2B6B-4D2E-81BB-49973438AF6D}"/>
              </a:ext>
              <a:ext uri="{C183D7F6-B498-43B3-948B-1728B52AA6E4}">
                <adec:decorative xmlns:adec="http://schemas.microsoft.com/office/drawing/2017/decorative" val="0"/>
              </a:ext>
            </a:extLst>
          </p:cNvPr>
          <p:cNvGraphicFramePr>
            <a:graphicFrameLocks noGrp="1" noChangeAspect="1"/>
          </p:cNvGraphicFramePr>
          <p:nvPr>
            <p:ph sz="half" idx="15"/>
            <p:extLst>
              <p:ext uri="{D42A27DB-BD31-4B8C-83A1-F6EECF244321}">
                <p14:modId xmlns:p14="http://schemas.microsoft.com/office/powerpoint/2010/main" val="1033695751"/>
              </p:ext>
            </p:extLst>
          </p:nvPr>
        </p:nvGraphicFramePr>
        <p:xfrm>
          <a:off x="1252538" y="3700463"/>
          <a:ext cx="2803525" cy="1041400"/>
        </p:xfrm>
        <a:graphic>
          <a:graphicData uri="http://schemas.openxmlformats.org/presentationml/2006/ole">
            <mc:AlternateContent xmlns:mc="http://schemas.openxmlformats.org/markup-compatibility/2006">
              <mc:Choice xmlns:v="urn:schemas-microsoft-com:vml" Requires="v">
                <p:oleObj name="Equation" r:id="rId9" imgW="2768400" imgH="1028520" progId="Equation.DSMT4">
                  <p:embed/>
                </p:oleObj>
              </mc:Choice>
              <mc:Fallback>
                <p:oleObj name="Equation" r:id="rId9" imgW="2768400" imgH="1028520" progId="Equation.DSMT4">
                  <p:embed/>
                  <p:pic>
                    <p:nvPicPr>
                      <p:cNvPr id="26" name="Object 5" descr="An equation reads y equals r (s subscript y over s subscript x) times (x minus x-bar) plus y-bar.">
                        <a:extLst>
                          <a:ext uri="{FF2B5EF4-FFF2-40B4-BE49-F238E27FC236}">
                            <a16:creationId xmlns:a16="http://schemas.microsoft.com/office/drawing/2014/main" id="{178DE943-CA08-4320-A134-2B0376A7B1D0}"/>
                          </a:ext>
                          <a:ext uri="{C183D7F6-B498-43B3-948B-1728B52AA6E4}">
                            <adec:decorative xmlns:adec="http://schemas.microsoft.com/office/drawing/2017/decorative" val="0"/>
                          </a:ext>
                        </a:extLst>
                      </p:cNvPr>
                      <p:cNvPicPr/>
                      <p:nvPr/>
                    </p:nvPicPr>
                    <p:blipFill>
                      <a:blip r:embed="rId10"/>
                      <a:stretch>
                        <a:fillRect/>
                      </a:stretch>
                    </p:blipFill>
                    <p:spPr>
                      <a:xfrm>
                        <a:off x="1252538" y="3700463"/>
                        <a:ext cx="2803525" cy="1041400"/>
                      </a:xfrm>
                      <a:prstGeom prst="rect">
                        <a:avLst/>
                      </a:prstGeom>
                    </p:spPr>
                  </p:pic>
                </p:oleObj>
              </mc:Fallback>
            </mc:AlternateContent>
          </a:graphicData>
        </a:graphic>
      </p:graphicFrame>
    </p:spTree>
    <p:extLst>
      <p:ext uri="{BB962C8B-B14F-4D97-AF65-F5344CB8AC3E}">
        <p14:creationId xmlns:p14="http://schemas.microsoft.com/office/powerpoint/2010/main" val="267173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25BE-A478-4A46-803E-D2098337FEA7}"/>
              </a:ext>
            </a:extLst>
          </p:cNvPr>
          <p:cNvSpPr>
            <a:spLocks noGrp="1"/>
          </p:cNvSpPr>
          <p:nvPr>
            <p:ph type="title"/>
          </p:nvPr>
        </p:nvSpPr>
        <p:spPr/>
        <p:txBody>
          <a:bodyPr>
            <a:normAutofit fontScale="90000"/>
          </a:bodyPr>
          <a:lstStyle/>
          <a:p>
            <a:r>
              <a:rPr lang="en-US" noProof="0" dirty="0"/>
              <a:t>EXAMPLE – Finding the Equation of the Regression Line from Statistics </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26873342-BD5B-43DF-958E-B94B3825415D}"/>
                  </a:ext>
                </a:extLst>
              </p:cNvPr>
              <p:cNvSpPr>
                <a:spLocks noGrp="1"/>
              </p:cNvSpPr>
              <p:nvPr>
                <p:ph sz="half" idx="1"/>
              </p:nvPr>
            </p:nvSpPr>
            <p:spPr>
              <a:xfrm>
                <a:off x="838200" y="1010661"/>
                <a:ext cx="5181600" cy="5482213"/>
              </a:xfrm>
            </p:spPr>
            <p:txBody>
              <a:bodyPr/>
              <a:lstStyle/>
              <a:p>
                <a:r>
                  <a:rPr lang="en-US" noProof="0" dirty="0">
                    <a:latin typeface="+mn-lt"/>
                  </a:rPr>
                  <a:t>Suppose you have datasets </a:t>
                </a:r>
                <a14:m>
                  <m:oMath xmlns:m="http://schemas.openxmlformats.org/officeDocument/2006/math">
                    <m:r>
                      <a:rPr lang="en-US" i="1" noProof="0">
                        <a:latin typeface="Cambria Math" panose="02040503050406030204" pitchFamily="18" charset="0"/>
                      </a:rPr>
                      <m:t>𝑥</m:t>
                    </m:r>
                  </m:oMath>
                </a14:m>
                <a:r>
                  <a:rPr lang="en-US" noProof="0" dirty="0">
                    <a:latin typeface="+mn-lt"/>
                  </a:rPr>
                  <a:t> and </a:t>
                </a:r>
                <a14:m>
                  <m:oMath xmlns:m="http://schemas.openxmlformats.org/officeDocument/2006/math">
                    <m:r>
                      <a:rPr lang="en-US" i="1" noProof="0">
                        <a:latin typeface="Cambria Math" panose="02040503050406030204" pitchFamily="18" charset="0"/>
                      </a:rPr>
                      <m:t>𝑦</m:t>
                    </m:r>
                  </m:oMath>
                </a14:m>
                <a:r>
                  <a:rPr lang="en-US" noProof="0" dirty="0">
                    <a:latin typeface="+mn-lt"/>
                  </a:rPr>
                  <a:t> with the following statistics: </a:t>
                </a:r>
                <a14:m>
                  <m:oMath xmlns:m="http://schemas.openxmlformats.org/officeDocument/2006/math">
                    <m:r>
                      <a:rPr lang="en-US" i="1" noProof="0">
                        <a:latin typeface="Cambria Math" panose="02040503050406030204" pitchFamily="18" charset="0"/>
                      </a:rPr>
                      <m:t>𝑥</m:t>
                    </m:r>
                    <m:r>
                      <a:rPr lang="en-US" i="1" noProof="0">
                        <a:latin typeface="Cambria Math" panose="02040503050406030204" pitchFamily="18" charset="0"/>
                      </a:rPr>
                      <m:t> </m:t>
                    </m:r>
                  </m:oMath>
                </a14:m>
                <a:r>
                  <a:rPr lang="en-US" noProof="0" dirty="0">
                    <a:latin typeface="+mn-lt"/>
                  </a:rPr>
                  <a:t>has mean 21 and standard deviation 4, </a:t>
                </a:r>
                <a14:m>
                  <m:oMath xmlns:m="http://schemas.openxmlformats.org/officeDocument/2006/math">
                    <m:r>
                      <a:rPr lang="en-US" i="1" noProof="0">
                        <a:latin typeface="Cambria Math" panose="02040503050406030204" pitchFamily="18" charset="0"/>
                      </a:rPr>
                      <m:t>𝑦</m:t>
                    </m:r>
                  </m:oMath>
                </a14:m>
                <a:r>
                  <a:rPr lang="en-US" noProof="0" dirty="0">
                    <a:latin typeface="+mn-lt"/>
                  </a:rPr>
                  <a:t> has mean 8 and standard deviation 2, and their correlation coefficient is −0.4. </a:t>
                </a:r>
              </a:p>
              <a:p>
                <a:r>
                  <a:rPr lang="en-US" noProof="0" dirty="0">
                    <a:latin typeface="+mn-lt"/>
                  </a:rPr>
                  <a:t>What’s the equation of the regression line? </a:t>
                </a:r>
              </a:p>
            </p:txBody>
          </p:sp>
        </mc:Choice>
        <mc:Fallback xmlns="">
          <p:sp>
            <p:nvSpPr>
              <p:cNvPr id="13" name="Content Placeholder 2">
                <a:extLst>
                  <a:ext uri="{FF2B5EF4-FFF2-40B4-BE49-F238E27FC236}">
                    <a16:creationId xmlns:a16="http://schemas.microsoft.com/office/drawing/2014/main" id="{26873342-BD5B-43DF-958E-B94B3825415D}"/>
                  </a:ext>
                </a:extLst>
              </p:cNvPr>
              <p:cNvSpPr>
                <a:spLocks noGrp="1" noRot="1" noChangeAspect="1" noMove="1" noResize="1" noEditPoints="1" noAdjustHandles="1" noChangeArrowheads="1" noChangeShapeType="1" noTextEdit="1"/>
              </p:cNvSpPr>
              <p:nvPr>
                <p:ph sz="half" idx="1"/>
              </p:nvPr>
            </p:nvSpPr>
            <p:spPr>
              <a:xfrm>
                <a:off x="838200" y="1010661"/>
                <a:ext cx="5181600" cy="5482213"/>
              </a:xfrm>
              <a:blipFill>
                <a:blip r:embed="rId3"/>
                <a:stretch>
                  <a:fillRect l="-2118" t="-1891"/>
                </a:stretch>
              </a:blipFill>
            </p:spPr>
            <p:txBody>
              <a:bodyPr/>
              <a:lstStyle/>
              <a:p>
                <a:r>
                  <a:rPr lang="en-IN">
                    <a:noFill/>
                  </a:rPr>
                  <a:t> </a:t>
                </a:r>
              </a:p>
            </p:txBody>
          </p:sp>
        </mc:Fallback>
      </mc:AlternateContent>
      <p:sp>
        <p:nvSpPr>
          <p:cNvPr id="15" name="Content Placeholder 3">
            <a:extLst>
              <a:ext uri="{FF2B5EF4-FFF2-40B4-BE49-F238E27FC236}">
                <a16:creationId xmlns:a16="http://schemas.microsoft.com/office/drawing/2014/main" id="{507D5C4C-D0FD-479D-BCE8-FAA4AC1FF47B}"/>
              </a:ext>
            </a:extLst>
          </p:cNvPr>
          <p:cNvSpPr>
            <a:spLocks noGrp="1"/>
          </p:cNvSpPr>
          <p:nvPr>
            <p:ph sz="half" idx="2"/>
          </p:nvPr>
        </p:nvSpPr>
        <p:spPr>
          <a:xfrm>
            <a:off x="6172200" y="1010661"/>
            <a:ext cx="5181600" cy="457200"/>
          </a:xfrm>
        </p:spPr>
        <p:txBody>
          <a:bodyPr/>
          <a:lstStyle/>
          <a:p>
            <a:r>
              <a:rPr lang="en-US" b="1" noProof="0" dirty="0">
                <a:latin typeface="+mn-lt"/>
              </a:rPr>
              <a:t>Step 1:  </a:t>
            </a:r>
            <a:r>
              <a:rPr lang="en-US" noProof="0" dirty="0">
                <a:latin typeface="+mn-lt"/>
              </a:rPr>
              <a:t>We’re given</a:t>
            </a:r>
          </a:p>
        </p:txBody>
      </p:sp>
      <p:graphicFrame>
        <p:nvGraphicFramePr>
          <p:cNvPr id="17" name="Object 4">
            <a:extLst>
              <a:ext uri="{FF2B5EF4-FFF2-40B4-BE49-F238E27FC236}">
                <a16:creationId xmlns:a16="http://schemas.microsoft.com/office/drawing/2014/main" id="{39AF6BC7-5ACB-43CD-8FC7-04E84C51B255}"/>
              </a:ext>
              <a:ext uri="{C183D7F6-B498-43B3-948B-1728B52AA6E4}">
                <adec:decorative xmlns:adec="http://schemas.microsoft.com/office/drawing/2017/decorative" val="1"/>
              </a:ext>
            </a:extLst>
          </p:cNvPr>
          <p:cNvGraphicFramePr>
            <a:graphicFrameLocks noGrp="1" noChangeAspect="1"/>
          </p:cNvGraphicFramePr>
          <p:nvPr>
            <p:ph sz="half" idx="12"/>
            <p:extLst>
              <p:ext uri="{D42A27DB-BD31-4B8C-83A1-F6EECF244321}">
                <p14:modId xmlns:p14="http://schemas.microsoft.com/office/powerpoint/2010/main" val="834343847"/>
              </p:ext>
            </p:extLst>
          </p:nvPr>
        </p:nvGraphicFramePr>
        <p:xfrm>
          <a:off x="6710363" y="1552575"/>
          <a:ext cx="4292600" cy="469900"/>
        </p:xfrm>
        <a:graphic>
          <a:graphicData uri="http://schemas.openxmlformats.org/presentationml/2006/ole">
            <mc:AlternateContent xmlns:mc="http://schemas.openxmlformats.org/markup-compatibility/2006">
              <mc:Choice xmlns:v="urn:schemas-microsoft-com:vml" Requires="v">
                <p:oleObj name="Equation" r:id="rId4" imgW="4292280" imgH="469800" progId="Equation.DSMT4">
                  <p:embed/>
                </p:oleObj>
              </mc:Choice>
              <mc:Fallback>
                <p:oleObj name="Equation" r:id="rId4" imgW="4292280" imgH="469800" progId="Equation.DSMT4">
                  <p:embed/>
                  <p:pic>
                    <p:nvPicPr>
                      <p:cNvPr id="16" name="Object 15">
                        <a:extLst>
                          <a:ext uri="{FF2B5EF4-FFF2-40B4-BE49-F238E27FC236}">
                            <a16:creationId xmlns:a16="http://schemas.microsoft.com/office/drawing/2014/main" id="{DD99A6DF-C4D7-44B3-906E-515A4FE4F6D2}"/>
                          </a:ext>
                        </a:extLst>
                      </p:cNvPr>
                      <p:cNvPicPr/>
                      <p:nvPr/>
                    </p:nvPicPr>
                    <p:blipFill>
                      <a:blip r:embed="rId5"/>
                      <a:stretch>
                        <a:fillRect/>
                      </a:stretch>
                    </p:blipFill>
                    <p:spPr>
                      <a:xfrm>
                        <a:off x="6710363" y="1552575"/>
                        <a:ext cx="4292600" cy="469900"/>
                      </a:xfrm>
                      <a:prstGeom prst="rect">
                        <a:avLst/>
                      </a:prstGeom>
                    </p:spPr>
                  </p:pic>
                </p:oleObj>
              </mc:Fallback>
            </mc:AlternateContent>
          </a:graphicData>
        </a:graphic>
      </p:graphicFrame>
      <p:sp>
        <p:nvSpPr>
          <p:cNvPr id="7" name="Content Placeholder 5">
            <a:extLst>
              <a:ext uri="{FF2B5EF4-FFF2-40B4-BE49-F238E27FC236}">
                <a16:creationId xmlns:a16="http://schemas.microsoft.com/office/drawing/2014/main" id="{B1258639-5C64-4900-ACF7-E31F6A2B28F1}"/>
              </a:ext>
            </a:extLst>
          </p:cNvPr>
          <p:cNvSpPr>
            <a:spLocks noGrp="1"/>
          </p:cNvSpPr>
          <p:nvPr>
            <p:ph sz="half" idx="13"/>
          </p:nvPr>
        </p:nvSpPr>
        <p:spPr>
          <a:xfrm>
            <a:off x="6172200" y="2032287"/>
            <a:ext cx="5181600" cy="822960"/>
          </a:xfrm>
        </p:spPr>
        <p:txBody>
          <a:bodyPr/>
          <a:lstStyle/>
          <a:p>
            <a:pPr marL="0" indent="0">
              <a:buNone/>
            </a:pPr>
            <a:r>
              <a:rPr lang="en-US" noProof="0" dirty="0">
                <a:latin typeface="+mn-lt"/>
              </a:rPr>
              <a:t>Start with the formula for the equation of the regression line:</a:t>
            </a:r>
          </a:p>
        </p:txBody>
      </p:sp>
      <p:graphicFrame>
        <p:nvGraphicFramePr>
          <p:cNvPr id="18" name="Object 6">
            <a:extLst>
              <a:ext uri="{FF2B5EF4-FFF2-40B4-BE49-F238E27FC236}">
                <a16:creationId xmlns:a16="http://schemas.microsoft.com/office/drawing/2014/main" id="{6FE0A8A3-0E54-4CE5-86BB-C5F181CA946D}"/>
              </a:ext>
              <a:ext uri="{C183D7F6-B498-43B3-948B-1728B52AA6E4}">
                <adec:decorative xmlns:adec="http://schemas.microsoft.com/office/drawing/2017/decorative" val="1"/>
              </a:ext>
            </a:extLst>
          </p:cNvPr>
          <p:cNvGraphicFramePr>
            <a:graphicFrameLocks noGrp="1" noChangeAspect="1"/>
          </p:cNvGraphicFramePr>
          <p:nvPr>
            <p:ph sz="half" idx="14"/>
            <p:extLst>
              <p:ext uri="{D42A27DB-BD31-4B8C-83A1-F6EECF244321}">
                <p14:modId xmlns:p14="http://schemas.microsoft.com/office/powerpoint/2010/main" val="833936149"/>
              </p:ext>
            </p:extLst>
          </p:nvPr>
        </p:nvGraphicFramePr>
        <p:xfrm>
          <a:off x="7224713" y="2854325"/>
          <a:ext cx="2738437" cy="1041400"/>
        </p:xfrm>
        <a:graphic>
          <a:graphicData uri="http://schemas.openxmlformats.org/presentationml/2006/ole">
            <mc:AlternateContent xmlns:mc="http://schemas.openxmlformats.org/markup-compatibility/2006">
              <mc:Choice xmlns:v="urn:schemas-microsoft-com:vml" Requires="v">
                <p:oleObj name="Equation" r:id="rId6" imgW="2705040" imgH="1028520" progId="Equation.DSMT4">
                  <p:embed/>
                </p:oleObj>
              </mc:Choice>
              <mc:Fallback>
                <p:oleObj name="Equation" r:id="rId6" imgW="2705040" imgH="1028520" progId="Equation.DSMT4">
                  <p:embed/>
                  <p:pic>
                    <p:nvPicPr>
                      <p:cNvPr id="17" name="Content Placeholder 16">
                        <a:extLst>
                          <a:ext uri="{FF2B5EF4-FFF2-40B4-BE49-F238E27FC236}">
                            <a16:creationId xmlns:a16="http://schemas.microsoft.com/office/drawing/2014/main" id="{39AF6BC7-5ACB-43CD-8FC7-04E84C51B255}"/>
                          </a:ext>
                        </a:extLst>
                      </p:cNvPr>
                      <p:cNvPicPr/>
                      <p:nvPr/>
                    </p:nvPicPr>
                    <p:blipFill>
                      <a:blip r:embed="rId7"/>
                      <a:stretch>
                        <a:fillRect/>
                      </a:stretch>
                    </p:blipFill>
                    <p:spPr>
                      <a:xfrm>
                        <a:off x="7224713" y="2854325"/>
                        <a:ext cx="2738437" cy="1041400"/>
                      </a:xfrm>
                      <a:prstGeom prst="rect">
                        <a:avLst/>
                      </a:prstGeom>
                    </p:spPr>
                  </p:pic>
                </p:oleObj>
              </mc:Fallback>
            </mc:AlternateContent>
          </a:graphicData>
        </a:graphic>
      </p:graphicFrame>
      <p:sp>
        <p:nvSpPr>
          <p:cNvPr id="9" name="Content Placeholder 7">
            <a:extLst>
              <a:ext uri="{FF2B5EF4-FFF2-40B4-BE49-F238E27FC236}">
                <a16:creationId xmlns:a16="http://schemas.microsoft.com/office/drawing/2014/main" id="{D8A9C234-9491-46B8-BCD5-4E661EB617EE}"/>
              </a:ext>
            </a:extLst>
          </p:cNvPr>
          <p:cNvSpPr>
            <a:spLocks noGrp="1"/>
          </p:cNvSpPr>
          <p:nvPr>
            <p:ph sz="half" idx="15"/>
          </p:nvPr>
        </p:nvSpPr>
        <p:spPr>
          <a:xfrm>
            <a:off x="6172200" y="3901965"/>
            <a:ext cx="5181600" cy="822960"/>
          </a:xfrm>
        </p:spPr>
        <p:txBody>
          <a:bodyPr/>
          <a:lstStyle/>
          <a:p>
            <a:r>
              <a:rPr lang="en-US" b="1" noProof="0" dirty="0">
                <a:latin typeface="+mn-lt"/>
              </a:rPr>
              <a:t>Step 2:  </a:t>
            </a:r>
            <a:r>
              <a:rPr lang="en-US" noProof="0" dirty="0">
                <a:latin typeface="+mn-lt"/>
              </a:rPr>
              <a:t>Plugging in our values gives us:</a:t>
            </a:r>
          </a:p>
        </p:txBody>
      </p:sp>
      <p:graphicFrame>
        <p:nvGraphicFramePr>
          <p:cNvPr id="19" name="Object 8">
            <a:extLst>
              <a:ext uri="{FF2B5EF4-FFF2-40B4-BE49-F238E27FC236}">
                <a16:creationId xmlns:a16="http://schemas.microsoft.com/office/drawing/2014/main" id="{5899BF84-D7BE-4101-8EE8-06E768F1460E}"/>
              </a:ext>
              <a:ext uri="{C183D7F6-B498-43B3-948B-1728B52AA6E4}">
                <adec:decorative xmlns:adec="http://schemas.microsoft.com/office/drawing/2017/decorative" val="1"/>
              </a:ext>
            </a:extLst>
          </p:cNvPr>
          <p:cNvGraphicFramePr>
            <a:graphicFrameLocks noGrp="1" noChangeAspect="1"/>
          </p:cNvGraphicFramePr>
          <p:nvPr>
            <p:ph sz="half" idx="16"/>
            <p:extLst>
              <p:ext uri="{D42A27DB-BD31-4B8C-83A1-F6EECF244321}">
                <p14:modId xmlns:p14="http://schemas.microsoft.com/office/powerpoint/2010/main" val="3059106151"/>
              </p:ext>
            </p:extLst>
          </p:nvPr>
        </p:nvGraphicFramePr>
        <p:xfrm>
          <a:off x="7224713" y="4752975"/>
          <a:ext cx="3232150" cy="939800"/>
        </p:xfrm>
        <a:graphic>
          <a:graphicData uri="http://schemas.openxmlformats.org/presentationml/2006/ole">
            <mc:AlternateContent xmlns:mc="http://schemas.openxmlformats.org/markup-compatibility/2006">
              <mc:Choice xmlns:v="urn:schemas-microsoft-com:vml" Requires="v">
                <p:oleObj name="Equation" r:id="rId8" imgW="3187440" imgH="927000" progId="Equation.DSMT4">
                  <p:embed/>
                </p:oleObj>
              </mc:Choice>
              <mc:Fallback>
                <p:oleObj name="Equation" r:id="rId8" imgW="3187440" imgH="927000" progId="Equation.DSMT4">
                  <p:embed/>
                  <p:pic>
                    <p:nvPicPr>
                      <p:cNvPr id="18" name="Content Placeholder 16">
                        <a:extLst>
                          <a:ext uri="{FF2B5EF4-FFF2-40B4-BE49-F238E27FC236}">
                            <a16:creationId xmlns:a16="http://schemas.microsoft.com/office/drawing/2014/main" id="{6FE0A8A3-0E54-4CE5-86BB-C5F181CA946D}"/>
                          </a:ext>
                        </a:extLst>
                      </p:cNvPr>
                      <p:cNvPicPr/>
                      <p:nvPr/>
                    </p:nvPicPr>
                    <p:blipFill>
                      <a:blip r:embed="rId9"/>
                      <a:stretch>
                        <a:fillRect/>
                      </a:stretch>
                    </p:blipFill>
                    <p:spPr>
                      <a:xfrm>
                        <a:off x="7224713" y="4752975"/>
                        <a:ext cx="3232150" cy="939800"/>
                      </a:xfrm>
                      <a:prstGeom prst="rect">
                        <a:avLst/>
                      </a:prstGeom>
                    </p:spPr>
                  </p:pic>
                </p:oleObj>
              </mc:Fallback>
            </mc:AlternateContent>
          </a:graphicData>
        </a:graphic>
      </p:graphicFrame>
      <p:sp>
        <p:nvSpPr>
          <p:cNvPr id="11" name="Content Placeholder 9">
            <a:extLst>
              <a:ext uri="{FF2B5EF4-FFF2-40B4-BE49-F238E27FC236}">
                <a16:creationId xmlns:a16="http://schemas.microsoft.com/office/drawing/2014/main" id="{B7A1C364-E4E1-497F-86BA-48EABC56A36A}"/>
              </a:ext>
            </a:extLst>
          </p:cNvPr>
          <p:cNvSpPr>
            <a:spLocks noGrp="1"/>
          </p:cNvSpPr>
          <p:nvPr>
            <p:ph sz="half" idx="17"/>
          </p:nvPr>
        </p:nvSpPr>
        <p:spPr>
          <a:xfrm>
            <a:off x="6172200" y="5679967"/>
            <a:ext cx="5803490" cy="1005840"/>
          </a:xfrm>
        </p:spPr>
        <p:txBody>
          <a:bodyPr/>
          <a:lstStyle/>
          <a:p>
            <a:pPr>
              <a:lnSpc>
                <a:spcPct val="100000"/>
              </a:lnSpc>
              <a:spcBef>
                <a:spcPts val="300"/>
              </a:spcBef>
              <a:spcAft>
                <a:spcPts val="300"/>
              </a:spcAft>
            </a:pPr>
            <a:r>
              <a:rPr lang="en-US" noProof="0" dirty="0">
                <a:latin typeface="+mn-lt"/>
              </a:rPr>
              <a:t>Our final regression line equation is:</a:t>
            </a:r>
          </a:p>
          <a:p>
            <a:pPr marL="0" indent="0" algn="ctr">
              <a:lnSpc>
                <a:spcPct val="100000"/>
              </a:lnSpc>
              <a:spcBef>
                <a:spcPts val="300"/>
              </a:spcBef>
              <a:spcAft>
                <a:spcPts val="300"/>
              </a:spcAft>
              <a:buNone/>
            </a:pPr>
            <a:r>
              <a:rPr lang="en-US" i="0" noProof="0" dirty="0">
                <a:latin typeface="+mn-lt"/>
              </a:rPr>
              <a:t>y = −0.2</a:t>
            </a:r>
            <a:r>
              <a:rPr lang="en-US" i="1" noProof="0" dirty="0">
                <a:latin typeface="+mn-lt"/>
              </a:rPr>
              <a:t>x </a:t>
            </a:r>
            <a:r>
              <a:rPr lang="en-US" i="0" noProof="0" dirty="0">
                <a:latin typeface="+mn-lt"/>
              </a:rPr>
              <a:t>+ 12.2</a:t>
            </a:r>
            <a:endParaRPr lang="en-US" noProof="0" dirty="0">
              <a:latin typeface="+mn-lt"/>
            </a:endParaRPr>
          </a:p>
        </p:txBody>
      </p:sp>
      <mc:AlternateContent xmlns:mc="http://schemas.openxmlformats.org/markup-compatibility/2006" xmlns:p14="http://schemas.microsoft.com/office/powerpoint/2010/main">
        <mc:Choice Requires="p14">
          <p:contentPart p14:bwMode="auto" r:id="rId10">
            <p14:nvContentPartPr>
              <p14:cNvPr id="3" name="Ink 2">
                <a:extLst>
                  <a:ext uri="{FF2B5EF4-FFF2-40B4-BE49-F238E27FC236}">
                    <a16:creationId xmlns:a16="http://schemas.microsoft.com/office/drawing/2014/main" id="{187A4788-221C-FAD0-190D-140ACF86D7D7}"/>
                  </a:ext>
                </a:extLst>
              </p14:cNvPr>
              <p14:cNvContentPartPr/>
              <p14:nvPr/>
            </p14:nvContentPartPr>
            <p14:xfrm>
              <a:off x="10519960" y="1774865"/>
              <a:ext cx="442080" cy="146520"/>
            </p14:xfrm>
          </p:contentPart>
        </mc:Choice>
        <mc:Fallback xmlns="">
          <p:pic>
            <p:nvPicPr>
              <p:cNvPr id="3" name="Ink 2">
                <a:extLst>
                  <a:ext uri="{FF2B5EF4-FFF2-40B4-BE49-F238E27FC236}">
                    <a16:creationId xmlns:a16="http://schemas.microsoft.com/office/drawing/2014/main" id="{187A4788-221C-FAD0-190D-140ACF86D7D7}"/>
                  </a:ext>
                </a:extLst>
              </p:cNvPr>
              <p:cNvPicPr/>
              <p:nvPr/>
            </p:nvPicPr>
            <p:blipFill>
              <a:blip r:embed="rId11"/>
              <a:stretch>
                <a:fillRect/>
              </a:stretch>
            </p:blipFill>
            <p:spPr>
              <a:xfrm>
                <a:off x="10510960" y="1765865"/>
                <a:ext cx="459720" cy="164160"/>
              </a:xfrm>
              <a:prstGeom prst="rect">
                <a:avLst/>
              </a:prstGeom>
            </p:spPr>
          </p:pic>
        </mc:Fallback>
      </mc:AlternateContent>
      <p:grpSp>
        <p:nvGrpSpPr>
          <p:cNvPr id="12" name="Group 11">
            <a:extLst>
              <a:ext uri="{FF2B5EF4-FFF2-40B4-BE49-F238E27FC236}">
                <a16:creationId xmlns:a16="http://schemas.microsoft.com/office/drawing/2014/main" id="{AE9D4FD6-D2E3-B8F8-2A78-3FC1ADB6A2B7}"/>
              </a:ext>
            </a:extLst>
          </p:cNvPr>
          <p:cNvGrpSpPr/>
          <p:nvPr/>
        </p:nvGrpSpPr>
        <p:grpSpPr>
          <a:xfrm>
            <a:off x="10464880" y="1384985"/>
            <a:ext cx="636120" cy="224640"/>
            <a:chOff x="10464880" y="1384985"/>
            <a:chExt cx="636120" cy="224640"/>
          </a:xfrm>
        </p:grpSpPr>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463C1691-0CE2-7458-B2C3-CB52CEE81E41}"/>
                    </a:ext>
                  </a:extLst>
                </p14:cNvPr>
                <p14:cNvContentPartPr/>
                <p14:nvPr/>
              </p14:nvContentPartPr>
              <p14:xfrm>
                <a:off x="10464880" y="1486505"/>
                <a:ext cx="168120" cy="34560"/>
              </p14:xfrm>
            </p:contentPart>
          </mc:Choice>
          <mc:Fallback xmlns="">
            <p:pic>
              <p:nvPicPr>
                <p:cNvPr id="4" name="Ink 3">
                  <a:extLst>
                    <a:ext uri="{FF2B5EF4-FFF2-40B4-BE49-F238E27FC236}">
                      <a16:creationId xmlns:a16="http://schemas.microsoft.com/office/drawing/2014/main" id="{463C1691-0CE2-7458-B2C3-CB52CEE81E41}"/>
                    </a:ext>
                  </a:extLst>
                </p:cNvPr>
                <p:cNvPicPr/>
                <p:nvPr/>
              </p:nvPicPr>
              <p:blipFill>
                <a:blip r:embed="rId13"/>
                <a:stretch>
                  <a:fillRect/>
                </a:stretch>
              </p:blipFill>
              <p:spPr>
                <a:xfrm>
                  <a:off x="10455880" y="1477865"/>
                  <a:ext cx="1857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Ink 4">
                  <a:extLst>
                    <a:ext uri="{FF2B5EF4-FFF2-40B4-BE49-F238E27FC236}">
                      <a16:creationId xmlns:a16="http://schemas.microsoft.com/office/drawing/2014/main" id="{C6E3F29E-C5A2-2961-902C-31B752D064BC}"/>
                    </a:ext>
                  </a:extLst>
                </p14:cNvPr>
                <p14:cNvContentPartPr/>
                <p14:nvPr/>
              </p14:nvContentPartPr>
              <p14:xfrm>
                <a:off x="10698520" y="1449785"/>
                <a:ext cx="154800" cy="136080"/>
              </p14:xfrm>
            </p:contentPart>
          </mc:Choice>
          <mc:Fallback xmlns="">
            <p:pic>
              <p:nvPicPr>
                <p:cNvPr id="5" name="Ink 4">
                  <a:extLst>
                    <a:ext uri="{FF2B5EF4-FFF2-40B4-BE49-F238E27FC236}">
                      <a16:creationId xmlns:a16="http://schemas.microsoft.com/office/drawing/2014/main" id="{C6E3F29E-C5A2-2961-902C-31B752D064BC}"/>
                    </a:ext>
                  </a:extLst>
                </p:cNvPr>
                <p:cNvPicPr/>
                <p:nvPr/>
              </p:nvPicPr>
              <p:blipFill>
                <a:blip r:embed="rId15"/>
                <a:stretch>
                  <a:fillRect/>
                </a:stretch>
              </p:blipFill>
              <p:spPr>
                <a:xfrm>
                  <a:off x="10689880" y="1441145"/>
                  <a:ext cx="172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 name="Ink 5">
                  <a:extLst>
                    <a:ext uri="{FF2B5EF4-FFF2-40B4-BE49-F238E27FC236}">
                      <a16:creationId xmlns:a16="http://schemas.microsoft.com/office/drawing/2014/main" id="{E82497A0-C86E-EA03-FA5E-6414686F6038}"/>
                    </a:ext>
                  </a:extLst>
                </p14:cNvPr>
                <p14:cNvContentPartPr/>
                <p14:nvPr/>
              </p14:nvContentPartPr>
              <p14:xfrm>
                <a:off x="10926760" y="1551305"/>
                <a:ext cx="360" cy="15120"/>
              </p14:xfrm>
            </p:contentPart>
          </mc:Choice>
          <mc:Fallback xmlns="">
            <p:pic>
              <p:nvPicPr>
                <p:cNvPr id="6" name="Ink 5">
                  <a:extLst>
                    <a:ext uri="{FF2B5EF4-FFF2-40B4-BE49-F238E27FC236}">
                      <a16:creationId xmlns:a16="http://schemas.microsoft.com/office/drawing/2014/main" id="{E82497A0-C86E-EA03-FA5E-6414686F6038}"/>
                    </a:ext>
                  </a:extLst>
                </p:cNvPr>
                <p:cNvPicPr/>
                <p:nvPr/>
              </p:nvPicPr>
              <p:blipFill>
                <a:blip r:embed="rId17"/>
                <a:stretch>
                  <a:fillRect/>
                </a:stretch>
              </p:blipFill>
              <p:spPr>
                <a:xfrm>
                  <a:off x="10917760" y="1542665"/>
                  <a:ext cx="180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Ink 7">
                  <a:extLst>
                    <a:ext uri="{FF2B5EF4-FFF2-40B4-BE49-F238E27FC236}">
                      <a16:creationId xmlns:a16="http://schemas.microsoft.com/office/drawing/2014/main" id="{C2FD6A47-0E68-C930-5A24-796AFDABC3C2}"/>
                    </a:ext>
                  </a:extLst>
                </p14:cNvPr>
                <p14:cNvContentPartPr/>
                <p14:nvPr/>
              </p14:nvContentPartPr>
              <p14:xfrm>
                <a:off x="10996600" y="1394345"/>
                <a:ext cx="104400" cy="86040"/>
              </p14:xfrm>
            </p:contentPart>
          </mc:Choice>
          <mc:Fallback xmlns="">
            <p:pic>
              <p:nvPicPr>
                <p:cNvPr id="8" name="Ink 7">
                  <a:extLst>
                    <a:ext uri="{FF2B5EF4-FFF2-40B4-BE49-F238E27FC236}">
                      <a16:creationId xmlns:a16="http://schemas.microsoft.com/office/drawing/2014/main" id="{C2FD6A47-0E68-C930-5A24-796AFDABC3C2}"/>
                    </a:ext>
                  </a:extLst>
                </p:cNvPr>
                <p:cNvPicPr/>
                <p:nvPr/>
              </p:nvPicPr>
              <p:blipFill>
                <a:blip r:embed="rId19"/>
                <a:stretch>
                  <a:fillRect/>
                </a:stretch>
              </p:blipFill>
              <p:spPr>
                <a:xfrm>
                  <a:off x="10987600" y="1385345"/>
                  <a:ext cx="122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Ink 9">
                  <a:extLst>
                    <a:ext uri="{FF2B5EF4-FFF2-40B4-BE49-F238E27FC236}">
                      <a16:creationId xmlns:a16="http://schemas.microsoft.com/office/drawing/2014/main" id="{20318E54-837A-CE52-06AE-36D52CB94C82}"/>
                    </a:ext>
                  </a:extLst>
                </p14:cNvPr>
                <p14:cNvContentPartPr/>
                <p14:nvPr/>
              </p14:nvContentPartPr>
              <p14:xfrm>
                <a:off x="11083720" y="1384985"/>
                <a:ext cx="3960" cy="224640"/>
              </p14:xfrm>
            </p:contentPart>
          </mc:Choice>
          <mc:Fallback xmlns="">
            <p:pic>
              <p:nvPicPr>
                <p:cNvPr id="10" name="Ink 9">
                  <a:extLst>
                    <a:ext uri="{FF2B5EF4-FFF2-40B4-BE49-F238E27FC236}">
                      <a16:creationId xmlns:a16="http://schemas.microsoft.com/office/drawing/2014/main" id="{20318E54-837A-CE52-06AE-36D52CB94C82}"/>
                    </a:ext>
                  </a:extLst>
                </p:cNvPr>
                <p:cNvPicPr/>
                <p:nvPr/>
              </p:nvPicPr>
              <p:blipFill>
                <a:blip r:embed="rId21"/>
                <a:stretch>
                  <a:fillRect/>
                </a:stretch>
              </p:blipFill>
              <p:spPr>
                <a:xfrm>
                  <a:off x="11074720" y="1376345"/>
                  <a:ext cx="21600" cy="24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2CB7CF0E-F773-788B-6DFD-FF006DBFE19C}"/>
                  </a:ext>
                </a:extLst>
              </p14:cNvPr>
              <p14:cNvContentPartPr/>
              <p14:nvPr/>
            </p14:nvContentPartPr>
            <p14:xfrm>
              <a:off x="7692160" y="3177065"/>
              <a:ext cx="208800" cy="311760"/>
            </p14:xfrm>
          </p:contentPart>
        </mc:Choice>
        <mc:Fallback xmlns="">
          <p:pic>
            <p:nvPicPr>
              <p:cNvPr id="14" name="Ink 13">
                <a:extLst>
                  <a:ext uri="{FF2B5EF4-FFF2-40B4-BE49-F238E27FC236}">
                    <a16:creationId xmlns:a16="http://schemas.microsoft.com/office/drawing/2014/main" id="{2CB7CF0E-F773-788B-6DFD-FF006DBFE19C}"/>
                  </a:ext>
                </a:extLst>
              </p:cNvPr>
              <p:cNvPicPr/>
              <p:nvPr/>
            </p:nvPicPr>
            <p:blipFill>
              <a:blip r:embed="rId23"/>
              <a:stretch>
                <a:fillRect/>
              </a:stretch>
            </p:blipFill>
            <p:spPr>
              <a:xfrm>
                <a:off x="7683520" y="3168065"/>
                <a:ext cx="22644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529302DD-D54F-31B5-64A9-52CCD64BD5AF}"/>
                  </a:ext>
                </a:extLst>
              </p14:cNvPr>
              <p14:cNvContentPartPr/>
              <p14:nvPr/>
            </p14:nvContentPartPr>
            <p14:xfrm>
              <a:off x="7823200" y="5402945"/>
              <a:ext cx="552600" cy="360"/>
            </p14:xfrm>
          </p:contentPart>
        </mc:Choice>
        <mc:Fallback xmlns="">
          <p:pic>
            <p:nvPicPr>
              <p:cNvPr id="16" name="Ink 15">
                <a:extLst>
                  <a:ext uri="{FF2B5EF4-FFF2-40B4-BE49-F238E27FC236}">
                    <a16:creationId xmlns:a16="http://schemas.microsoft.com/office/drawing/2014/main" id="{529302DD-D54F-31B5-64A9-52CCD64BD5AF}"/>
                  </a:ext>
                </a:extLst>
              </p:cNvPr>
              <p:cNvPicPr/>
              <p:nvPr/>
            </p:nvPicPr>
            <p:blipFill>
              <a:blip r:embed="rId25"/>
              <a:stretch>
                <a:fillRect/>
              </a:stretch>
            </p:blipFill>
            <p:spPr>
              <a:xfrm>
                <a:off x="7814560" y="5394305"/>
                <a:ext cx="570240" cy="18000"/>
              </a:xfrm>
              <a:prstGeom prst="rect">
                <a:avLst/>
              </a:prstGeom>
            </p:spPr>
          </p:pic>
        </mc:Fallback>
      </mc:AlternateContent>
    </p:spTree>
    <p:extLst>
      <p:ext uri="{BB962C8B-B14F-4D97-AF65-F5344CB8AC3E}">
        <p14:creationId xmlns:p14="http://schemas.microsoft.com/office/powerpoint/2010/main" val="2760363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3B7B-6021-2C5C-DFFD-52A5D80C551F}"/>
              </a:ext>
            </a:extLst>
          </p:cNvPr>
          <p:cNvSpPr>
            <a:spLocks noGrp="1"/>
          </p:cNvSpPr>
          <p:nvPr>
            <p:ph type="title"/>
          </p:nvPr>
        </p:nvSpPr>
        <p:spPr>
          <a:xfrm>
            <a:off x="838200" y="365126"/>
            <a:ext cx="8961120" cy="1120774"/>
          </a:xfrm>
        </p:spPr>
        <p:txBody>
          <a:bodyPr>
            <a:normAutofit/>
          </a:bodyPr>
          <a:lstStyle/>
          <a:p>
            <a:r>
              <a:rPr lang="en-US" dirty="0"/>
              <a:t>Using Desmos to find the Equation of the Linear Regression and Correlation Coefficient</a:t>
            </a:r>
          </a:p>
        </p:txBody>
      </p:sp>
      <p:sp>
        <p:nvSpPr>
          <p:cNvPr id="5" name="Text Placeholder 4">
            <a:extLst>
              <a:ext uri="{FF2B5EF4-FFF2-40B4-BE49-F238E27FC236}">
                <a16:creationId xmlns:a16="http://schemas.microsoft.com/office/drawing/2014/main" id="{E71FD91B-5798-70F1-8514-7A2E640F46EF}"/>
              </a:ext>
            </a:extLst>
          </p:cNvPr>
          <p:cNvSpPr>
            <a:spLocks noGrp="1"/>
          </p:cNvSpPr>
          <p:nvPr>
            <p:ph type="body" sz="quarter" idx="14"/>
          </p:nvPr>
        </p:nvSpPr>
        <p:spPr/>
        <p:txBody>
          <a:bodyPr/>
          <a:lstStyle/>
          <a:p>
            <a:endParaRPr lang="en-US" dirty="0"/>
          </a:p>
        </p:txBody>
      </p:sp>
      <p:pic>
        <p:nvPicPr>
          <p:cNvPr id="13" name="Picture 12">
            <a:extLst>
              <a:ext uri="{FF2B5EF4-FFF2-40B4-BE49-F238E27FC236}">
                <a16:creationId xmlns:a16="http://schemas.microsoft.com/office/drawing/2014/main" id="{61671F6E-6D21-0370-0A07-F11E0D7A205B}"/>
              </a:ext>
            </a:extLst>
          </p:cNvPr>
          <p:cNvPicPr>
            <a:picLocks noChangeAspect="1"/>
          </p:cNvPicPr>
          <p:nvPr/>
        </p:nvPicPr>
        <p:blipFill>
          <a:blip r:embed="rId2"/>
          <a:stretch>
            <a:fillRect/>
          </a:stretch>
        </p:blipFill>
        <p:spPr>
          <a:xfrm>
            <a:off x="8737830" y="1831933"/>
            <a:ext cx="1522785" cy="3194134"/>
          </a:xfrm>
          <a:prstGeom prst="rect">
            <a:avLst/>
          </a:prstGeom>
        </p:spPr>
      </p:pic>
      <p:sp>
        <p:nvSpPr>
          <p:cNvPr id="14" name="TextBox 13">
            <a:extLst>
              <a:ext uri="{FF2B5EF4-FFF2-40B4-BE49-F238E27FC236}">
                <a16:creationId xmlns:a16="http://schemas.microsoft.com/office/drawing/2014/main" id="{85EDA895-40D1-38FE-784B-292526284D24}"/>
              </a:ext>
            </a:extLst>
          </p:cNvPr>
          <p:cNvSpPr txBox="1"/>
          <p:nvPr/>
        </p:nvSpPr>
        <p:spPr>
          <a:xfrm>
            <a:off x="1058072" y="2161887"/>
            <a:ext cx="6531448" cy="3108543"/>
          </a:xfrm>
          <a:prstGeom prst="rect">
            <a:avLst/>
          </a:prstGeom>
          <a:noFill/>
        </p:spPr>
        <p:txBody>
          <a:bodyPr wrap="square" rtlCol="0">
            <a:spAutoFit/>
          </a:bodyPr>
          <a:lstStyle/>
          <a:p>
            <a:r>
              <a:rPr lang="en-US" sz="2800" b="0" i="0" dirty="0">
                <a:solidFill>
                  <a:schemeClr val="tx1">
                    <a:lumMod val="75000"/>
                    <a:lumOff val="25000"/>
                  </a:schemeClr>
                </a:solidFill>
                <a:effectLst/>
              </a:rPr>
              <a:t>Compute the equation of the linear regression line in the form y = mx + b, where m is the slope and b is the intercept.</a:t>
            </a:r>
          </a:p>
          <a:p>
            <a:endParaRPr lang="en-US" sz="2800" dirty="0">
              <a:solidFill>
                <a:schemeClr val="tx1">
                  <a:lumMod val="75000"/>
                  <a:lumOff val="25000"/>
                </a:schemeClr>
              </a:solidFill>
            </a:endParaRPr>
          </a:p>
          <a:p>
            <a:endParaRPr lang="en-US" sz="2800" dirty="0">
              <a:solidFill>
                <a:schemeClr val="tx1">
                  <a:lumMod val="75000"/>
                  <a:lumOff val="25000"/>
                </a:schemeClr>
              </a:solidFill>
            </a:endParaRPr>
          </a:p>
          <a:p>
            <a:r>
              <a:rPr lang="en-US" sz="2800" b="0" i="0" dirty="0">
                <a:solidFill>
                  <a:schemeClr val="tx1">
                    <a:lumMod val="75000"/>
                    <a:lumOff val="25000"/>
                  </a:schemeClr>
                </a:solidFill>
                <a:effectLst/>
              </a:rPr>
              <a:t>Compute the correlation coefficient for this data set.</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374972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4694EC-A95F-EFB2-2F3C-9EC2DB5B67A4}"/>
              </a:ext>
            </a:extLst>
          </p:cNvPr>
          <p:cNvSpPr>
            <a:spLocks noGrp="1"/>
          </p:cNvSpPr>
          <p:nvPr>
            <p:ph type="ftr" sz="quarter" idx="11"/>
          </p:nvPr>
        </p:nvSpPr>
        <p:spPr/>
        <p:txBody>
          <a:bodyPr/>
          <a:lstStyle/>
          <a:p>
            <a:r>
              <a:rPr lang="en-US"/>
              <a:t>https://openstax.org/details/books/calculus-volume-1</a:t>
            </a:r>
          </a:p>
        </p:txBody>
      </p:sp>
      <p:sp>
        <p:nvSpPr>
          <p:cNvPr id="4" name="TextBox 3">
            <a:extLst>
              <a:ext uri="{FF2B5EF4-FFF2-40B4-BE49-F238E27FC236}">
                <a16:creationId xmlns:a16="http://schemas.microsoft.com/office/drawing/2014/main" id="{5DAEE35B-C6CE-E639-BD6B-C894AC658D7F}"/>
              </a:ext>
            </a:extLst>
          </p:cNvPr>
          <p:cNvSpPr txBox="1"/>
          <p:nvPr/>
        </p:nvSpPr>
        <p:spPr>
          <a:xfrm>
            <a:off x="3047238" y="2551837"/>
            <a:ext cx="6094476" cy="2031325"/>
          </a:xfrm>
          <a:prstGeom prst="rect">
            <a:avLst/>
          </a:prstGeom>
          <a:noFill/>
        </p:spPr>
        <p:txBody>
          <a:bodyPr wrap="square">
            <a:spAutoFit/>
          </a:bodyPr>
          <a:lstStyle/>
          <a:p>
            <a:pPr algn="ctr"/>
            <a:r>
              <a:rPr lang="en-US" sz="1800" dirty="0"/>
              <a:t>This resource contains adaptations of the OpenStax </a:t>
            </a:r>
            <a:r>
              <a:rPr lang="en-US" i="1" dirty="0"/>
              <a:t>A</a:t>
            </a:r>
            <a:r>
              <a:rPr lang="en-US" sz="1800" i="1" dirty="0"/>
              <a:t>lgebra and Trigonometry 2e</a:t>
            </a:r>
            <a:r>
              <a:rPr lang="en-US" sz="1800" dirty="0"/>
              <a:t> open textbook and is © by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409587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30FD7A-E6D9-5241-8526-A99E77401E37}"/>
              </a:ext>
            </a:extLst>
          </p:cNvPr>
          <p:cNvSpPr>
            <a:spLocks noGrp="1"/>
          </p:cNvSpPr>
          <p:nvPr>
            <p:ph type="title"/>
          </p:nvPr>
        </p:nvSpPr>
        <p:spPr/>
        <p:txBody>
          <a:bodyPr>
            <a:noAutofit/>
          </a:bodyPr>
          <a:lstStyle/>
          <a:p>
            <a:r>
              <a:rPr lang="en-US" noProof="0" dirty="0"/>
              <a:t>8.5 Understanding Percentiles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2B4EA9FC-8CFE-0E45-9138-0A210789036B}"/>
                  </a:ext>
                </a:extLst>
              </p:cNvPr>
              <p:cNvSpPr>
                <a:spLocks noGrp="1"/>
              </p:cNvSpPr>
              <p:nvPr>
                <p:ph sz="quarter" idx="11"/>
              </p:nvPr>
            </p:nvSpPr>
            <p:spPr>
              <a:xfrm>
                <a:off x="838200" y="1137357"/>
                <a:ext cx="10515600" cy="4583285"/>
              </a:xfrm>
            </p:spPr>
            <p:txBody>
              <a:bodyPr/>
              <a:lstStyle/>
              <a:p>
                <a:pPr marL="0" indent="0">
                  <a:lnSpc>
                    <a:spcPct val="100000"/>
                  </a:lnSpc>
                  <a:spcBef>
                    <a:spcPts val="600"/>
                  </a:spcBef>
                  <a:spcAft>
                    <a:spcPts val="600"/>
                  </a:spcAft>
                  <a:buNone/>
                </a:pPr>
                <a:r>
                  <a:rPr lang="en-US" b="0" i="0" dirty="0">
                    <a:solidFill>
                      <a:schemeClr val="tx1">
                        <a:lumMod val="65000"/>
                        <a:lumOff val="35000"/>
                      </a:schemeClr>
                    </a:solidFill>
                    <a:effectLst/>
                    <a:latin typeface="Inter"/>
                  </a:rPr>
                  <a:t>A </a:t>
                </a:r>
                <a:r>
                  <a:rPr lang="en-US" b="1" i="0" dirty="0">
                    <a:solidFill>
                      <a:schemeClr val="tx1">
                        <a:lumMod val="65000"/>
                        <a:lumOff val="35000"/>
                      </a:schemeClr>
                    </a:solidFill>
                    <a:effectLst/>
                    <a:latin typeface="Inter"/>
                  </a:rPr>
                  <a:t>percentile</a:t>
                </a:r>
                <a:r>
                  <a:rPr lang="en-US" b="0" i="0" dirty="0">
                    <a:solidFill>
                      <a:schemeClr val="tx1">
                        <a:lumMod val="65000"/>
                        <a:lumOff val="35000"/>
                      </a:schemeClr>
                    </a:solidFill>
                    <a:effectLst/>
                    <a:latin typeface="Inter"/>
                  </a:rPr>
                  <a:t> is a measure of the position or relative standing of a particular value within a data set. </a:t>
                </a:r>
              </a:p>
              <a:p>
                <a:pPr marL="0" indent="0">
                  <a:lnSpc>
                    <a:spcPct val="100000"/>
                  </a:lnSpc>
                  <a:spcBef>
                    <a:spcPts val="600"/>
                  </a:spcBef>
                  <a:spcAft>
                    <a:spcPts val="600"/>
                  </a:spcAft>
                  <a:buNone/>
                </a:pPr>
                <a:r>
                  <a:rPr lang="en-US" b="1" i="0" dirty="0">
                    <a:solidFill>
                      <a:schemeClr val="tx1">
                        <a:lumMod val="65000"/>
                        <a:lumOff val="35000"/>
                      </a:schemeClr>
                    </a:solidFill>
                    <a:effectLst/>
                    <a:latin typeface="Inter"/>
                  </a:rPr>
                  <a:t>Percentiles</a:t>
                </a:r>
                <a:r>
                  <a:rPr lang="en-US" b="0" i="0" dirty="0">
                    <a:solidFill>
                      <a:schemeClr val="tx1">
                        <a:lumMod val="65000"/>
                        <a:lumOff val="35000"/>
                      </a:schemeClr>
                    </a:solidFill>
                    <a:effectLst/>
                    <a:latin typeface="Inter"/>
                  </a:rPr>
                  <a:t> divide the data into equal-sized groups and determine the position of a value within those groups. </a:t>
                </a:r>
              </a:p>
              <a:p>
                <a:pPr marL="0" indent="0">
                  <a:lnSpc>
                    <a:spcPct val="100000"/>
                  </a:lnSpc>
                  <a:spcBef>
                    <a:spcPts val="600"/>
                  </a:spcBef>
                  <a:spcAft>
                    <a:spcPts val="600"/>
                  </a:spcAft>
                  <a:buNone/>
                </a:pPr>
                <a:endParaRPr lang="en-US" dirty="0"/>
              </a:p>
              <a:p>
                <a:pPr marL="0" indent="0">
                  <a:lnSpc>
                    <a:spcPct val="100000"/>
                  </a:lnSpc>
                  <a:spcBef>
                    <a:spcPts val="600"/>
                  </a:spcBef>
                  <a:spcAft>
                    <a:spcPts val="600"/>
                  </a:spcAft>
                  <a:buNone/>
                </a:pPr>
                <a:r>
                  <a:rPr lang="en-US" noProof="0" dirty="0">
                    <a:latin typeface="+mn-lt"/>
                  </a:rPr>
                  <a:t>If </a:t>
                </a:r>
                <a14:m>
                  <m:oMath xmlns:m="http://schemas.openxmlformats.org/officeDocument/2006/math">
                    <m:r>
                      <a:rPr lang="en-US" i="1" noProof="0" dirty="0" smtClean="0">
                        <a:latin typeface="Cambria Math" panose="02040503050406030204" pitchFamily="18" charset="0"/>
                      </a:rPr>
                      <m:t>𝑝</m:t>
                    </m:r>
                  </m:oMath>
                </a14:m>
                <a:r>
                  <a:rPr lang="en-US" noProof="0" dirty="0">
                    <a:latin typeface="+mn-lt"/>
                  </a:rPr>
                  <a:t>% of the values in a data set are less than a number </a:t>
                </a:r>
                <a14:m>
                  <m:oMath xmlns:m="http://schemas.openxmlformats.org/officeDocument/2006/math">
                    <m:r>
                      <a:rPr lang="en-US" i="1" noProof="0" dirty="0" smtClean="0">
                        <a:latin typeface="Cambria Math" panose="02040503050406030204" pitchFamily="18" charset="0"/>
                      </a:rPr>
                      <m:t>𝑛</m:t>
                    </m:r>
                  </m:oMath>
                </a14:m>
                <a:r>
                  <a:rPr lang="en-US" noProof="0" dirty="0">
                    <a:latin typeface="+mn-lt"/>
                  </a:rPr>
                  <a:t>, </a:t>
                </a:r>
              </a:p>
              <a:p>
                <a:pPr marL="0" indent="0">
                  <a:lnSpc>
                    <a:spcPct val="100000"/>
                  </a:lnSpc>
                  <a:spcBef>
                    <a:spcPts val="600"/>
                  </a:spcBef>
                  <a:spcAft>
                    <a:spcPts val="600"/>
                  </a:spcAft>
                  <a:buNone/>
                </a:pPr>
                <a:r>
                  <a:rPr lang="en-US" noProof="0" dirty="0">
                    <a:latin typeface="+mn-lt"/>
                  </a:rPr>
                  <a:t>then we say that </a:t>
                </a:r>
                <a14:m>
                  <m:oMath xmlns:m="http://schemas.openxmlformats.org/officeDocument/2006/math">
                    <m:r>
                      <a:rPr lang="en-US" i="1" noProof="0" dirty="0" smtClean="0">
                        <a:latin typeface="Cambria Math" panose="02040503050406030204" pitchFamily="18" charset="0"/>
                      </a:rPr>
                      <m:t>𝑛</m:t>
                    </m:r>
                  </m:oMath>
                </a14:m>
                <a:r>
                  <a:rPr lang="en-US" noProof="0" dirty="0">
                    <a:latin typeface="+mn-lt"/>
                  </a:rPr>
                  <a:t> is at the  </a:t>
                </a:r>
                <a14:m>
                  <m:oMath xmlns:m="http://schemas.openxmlformats.org/officeDocument/2006/math">
                    <m:sSup>
                      <m:sSupPr>
                        <m:ctrlPr>
                          <a:rPr lang="en-US" i="1" noProof="0" dirty="0" smtClean="0">
                            <a:latin typeface="Cambria Math" panose="02040503050406030204" pitchFamily="18" charset="0"/>
                          </a:rPr>
                        </m:ctrlPr>
                      </m:sSupPr>
                      <m:e>
                        <m:r>
                          <a:rPr lang="en-US" b="0" i="1" noProof="0" dirty="0" smtClean="0">
                            <a:latin typeface="Cambria Math" panose="02040503050406030204" pitchFamily="18" charset="0"/>
                          </a:rPr>
                          <m:t>𝑝</m:t>
                        </m:r>
                      </m:e>
                      <m:sup>
                        <m:r>
                          <a:rPr lang="en-US" i="1" dirty="0">
                            <a:latin typeface="Cambria Math" panose="02040503050406030204" pitchFamily="18" charset="0"/>
                          </a:rPr>
                          <m:t>𝑡h</m:t>
                        </m:r>
                      </m:sup>
                    </m:sSup>
                  </m:oMath>
                </a14:m>
                <a:r>
                  <a:rPr lang="en-US" b="1" noProof="0" dirty="0">
                    <a:latin typeface="+mn-lt"/>
                  </a:rPr>
                  <a:t>perc</a:t>
                </a:r>
                <a:r>
                  <a:rPr lang="en-US" b="1" dirty="0"/>
                  <a:t>entile.</a:t>
                </a:r>
                <a:r>
                  <a:rPr lang="en-US" dirty="0"/>
                  <a:t> </a:t>
                </a:r>
              </a:p>
              <a:p>
                <a:pPr marL="457200" lvl="1" indent="0">
                  <a:lnSpc>
                    <a:spcPct val="100000"/>
                  </a:lnSpc>
                  <a:spcBef>
                    <a:spcPts val="600"/>
                  </a:spcBef>
                  <a:spcAft>
                    <a:spcPts val="600"/>
                  </a:spcAft>
                  <a:buNone/>
                </a:pPr>
                <a:r>
                  <a:rPr lang="en-US" sz="2000" b="0" i="0" dirty="0">
                    <a:solidFill>
                      <a:schemeClr val="tx1">
                        <a:lumMod val="65000"/>
                        <a:lumOff val="35000"/>
                      </a:schemeClr>
                    </a:solidFill>
                    <a:effectLst/>
                    <a:latin typeface="Inter"/>
                  </a:rPr>
                  <a:t>For example, if someone’s score is at the 80th percentile, it means they performed better than 80% of the people in the data set.</a:t>
                </a:r>
                <a:endParaRPr lang="en-US" sz="2000" noProof="0" dirty="0">
                  <a:solidFill>
                    <a:schemeClr val="tx1">
                      <a:lumMod val="65000"/>
                      <a:lumOff val="35000"/>
                    </a:schemeClr>
                  </a:solidFill>
                  <a:latin typeface="+mn-lt"/>
                </a:endParaRPr>
              </a:p>
            </p:txBody>
          </p:sp>
        </mc:Choice>
        <mc:Fallback xmlns="">
          <p:sp>
            <p:nvSpPr>
              <p:cNvPr id="7" name="Content Placeholder 2">
                <a:extLst>
                  <a:ext uri="{FF2B5EF4-FFF2-40B4-BE49-F238E27FC236}">
                    <a16:creationId xmlns:a16="http://schemas.microsoft.com/office/drawing/2014/main" id="{2B4EA9FC-8CFE-0E45-9138-0A210789036B}"/>
                  </a:ext>
                </a:extLst>
              </p:cNvPr>
              <p:cNvSpPr>
                <a:spLocks noGrp="1" noRot="1" noChangeAspect="1" noMove="1" noResize="1" noEditPoints="1" noAdjustHandles="1" noChangeArrowheads="1" noChangeShapeType="1" noTextEdit="1"/>
              </p:cNvSpPr>
              <p:nvPr>
                <p:ph sz="quarter" idx="11"/>
              </p:nvPr>
            </p:nvSpPr>
            <p:spPr>
              <a:xfrm>
                <a:off x="838200" y="1137357"/>
                <a:ext cx="10515600" cy="4583285"/>
              </a:xfrm>
              <a:blipFill>
                <a:blip r:embed="rId2"/>
                <a:stretch>
                  <a:fillRect l="-1217" t="-1332"/>
                </a:stretch>
              </a:blipFill>
            </p:spPr>
            <p:txBody>
              <a:bodyPr/>
              <a:lstStyle/>
              <a:p>
                <a:r>
                  <a:rPr lang="en-US">
                    <a:noFill/>
                  </a:rPr>
                  <a:t> </a:t>
                </a:r>
              </a:p>
            </p:txBody>
          </p:sp>
        </mc:Fallback>
      </mc:AlternateContent>
    </p:spTree>
    <p:extLst>
      <p:ext uri="{BB962C8B-B14F-4D97-AF65-F5344CB8AC3E}">
        <p14:creationId xmlns:p14="http://schemas.microsoft.com/office/powerpoint/2010/main" val="4117534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25BE-A478-4A46-803E-D2098337FEA7}"/>
              </a:ext>
            </a:extLst>
          </p:cNvPr>
          <p:cNvSpPr>
            <a:spLocks noGrp="1"/>
          </p:cNvSpPr>
          <p:nvPr>
            <p:ph type="title"/>
          </p:nvPr>
        </p:nvSpPr>
        <p:spPr/>
        <p:txBody>
          <a:bodyPr>
            <a:noAutofit/>
          </a:bodyPr>
          <a:lstStyle/>
          <a:p>
            <a:r>
              <a:rPr lang="en-US" noProof="0" dirty="0"/>
              <a:t>EXAMPLE – Finding Percentiles</a:t>
            </a:r>
          </a:p>
        </p:txBody>
      </p:sp>
      <p:sp>
        <p:nvSpPr>
          <p:cNvPr id="13" name="Content Placeholder 2">
            <a:extLst>
              <a:ext uri="{FF2B5EF4-FFF2-40B4-BE49-F238E27FC236}">
                <a16:creationId xmlns:a16="http://schemas.microsoft.com/office/drawing/2014/main" id="{12CEA4C3-C4BD-487F-B4C9-3D03DCC2EAF9}"/>
              </a:ext>
            </a:extLst>
          </p:cNvPr>
          <p:cNvSpPr>
            <a:spLocks noGrp="1"/>
          </p:cNvSpPr>
          <p:nvPr>
            <p:ph sz="half" idx="1"/>
          </p:nvPr>
        </p:nvSpPr>
        <p:spPr>
          <a:xfrm>
            <a:off x="810491" y="1183756"/>
            <a:ext cx="6781800" cy="4490487"/>
          </a:xfrm>
        </p:spPr>
        <p:txBody>
          <a:bodyPr/>
          <a:lstStyle/>
          <a:p>
            <a:pPr marL="0" indent="0">
              <a:buNone/>
            </a:pPr>
            <a:r>
              <a:rPr lang="en-US" noProof="0" dirty="0">
                <a:latin typeface="+mn-lt"/>
              </a:rPr>
              <a:t>Consider the data set </a:t>
            </a:r>
          </a:p>
          <a:p>
            <a:pPr marL="0" indent="0">
              <a:buNone/>
            </a:pPr>
            <a:r>
              <a:rPr lang="en-US" noProof="0" dirty="0">
                <a:latin typeface="+mn-lt"/>
              </a:rPr>
              <a:t>5, 8, 12, 1, 2, 16, 2, 15, 20, 22. </a:t>
            </a:r>
          </a:p>
          <a:p>
            <a:endParaRPr lang="en-US" noProof="0" dirty="0">
              <a:latin typeface="+mn-lt"/>
            </a:endParaRPr>
          </a:p>
          <a:p>
            <a:pPr marL="0" indent="0">
              <a:buNone/>
            </a:pPr>
            <a:r>
              <a:rPr lang="en-US" noProof="0" dirty="0">
                <a:latin typeface="+mn-lt"/>
              </a:rPr>
              <a:t>At what percentile is the value 5?</a:t>
            </a:r>
          </a:p>
          <a:p>
            <a:endParaRPr lang="en-US" dirty="0"/>
          </a:p>
          <a:p>
            <a:endParaRPr lang="en-US" noProof="0" dirty="0">
              <a:latin typeface="+mn-lt"/>
            </a:endParaRPr>
          </a:p>
        </p:txBody>
      </p:sp>
      <p:sp>
        <p:nvSpPr>
          <p:cNvPr id="4" name="Content Placeholder 3">
            <a:extLst>
              <a:ext uri="{FF2B5EF4-FFF2-40B4-BE49-F238E27FC236}">
                <a16:creationId xmlns:a16="http://schemas.microsoft.com/office/drawing/2014/main" id="{5C055625-D323-424B-84A4-B6ED9AC8DBB7}"/>
              </a:ext>
            </a:extLst>
          </p:cNvPr>
          <p:cNvSpPr>
            <a:spLocks noGrp="1"/>
          </p:cNvSpPr>
          <p:nvPr>
            <p:ph sz="half" idx="2"/>
          </p:nvPr>
        </p:nvSpPr>
        <p:spPr>
          <a:xfrm>
            <a:off x="662709" y="3956451"/>
            <a:ext cx="9026236" cy="3089391"/>
          </a:xfrm>
        </p:spPr>
        <p:txBody>
          <a:bodyPr/>
          <a:lstStyle/>
          <a:p>
            <a:pPr marL="0" indent="0">
              <a:lnSpc>
                <a:spcPct val="100000"/>
              </a:lnSpc>
              <a:spcBef>
                <a:spcPts val="600"/>
              </a:spcBef>
              <a:spcAft>
                <a:spcPts val="1200"/>
              </a:spcAft>
              <a:buNone/>
            </a:pPr>
            <a:r>
              <a:rPr lang="en-US" sz="2400" noProof="0" dirty="0">
                <a:latin typeface="+mn-lt"/>
              </a:rPr>
              <a:t>Put the data in increasing order: 1, 2, 2, 5, 8, 12, 15, 16, 20, 22.</a:t>
            </a:r>
          </a:p>
          <a:p>
            <a:pPr marL="0" indent="0">
              <a:lnSpc>
                <a:spcPct val="100000"/>
              </a:lnSpc>
              <a:spcBef>
                <a:spcPts val="600"/>
              </a:spcBef>
              <a:spcAft>
                <a:spcPts val="1200"/>
              </a:spcAft>
              <a:buNone/>
            </a:pPr>
            <a:r>
              <a:rPr lang="en-US" sz="2400" noProof="0" dirty="0">
                <a:latin typeface="+mn-lt"/>
              </a:rPr>
              <a:t>There are three values (1, 2, and 2) in the set that are less than 5, and there are ten values in the set. Thus, 5 is at the                         percentile.</a:t>
            </a:r>
          </a:p>
          <a:p>
            <a:pPr>
              <a:lnSpc>
                <a:spcPct val="100000"/>
              </a:lnSpc>
              <a:spcBef>
                <a:spcPts val="600"/>
              </a:spcBef>
              <a:spcAft>
                <a:spcPts val="1200"/>
              </a:spcAft>
            </a:pPr>
            <a:endParaRPr lang="en-US" sz="2400" noProof="0" dirty="0">
              <a:latin typeface="+mn-lt"/>
            </a:endParaRPr>
          </a:p>
        </p:txBody>
      </p:sp>
      <p:graphicFrame>
        <p:nvGraphicFramePr>
          <p:cNvPr id="17" name="Object 4">
            <a:extLst>
              <a:ext uri="{FF2B5EF4-FFF2-40B4-BE49-F238E27FC236}">
                <a16:creationId xmlns:a16="http://schemas.microsoft.com/office/drawing/2014/main" id="{5347D148-5F20-4EE2-BE5E-236A5F62185F}"/>
              </a:ext>
              <a:ext uri="{C183D7F6-B498-43B3-948B-1728B52AA6E4}">
                <adec:decorative xmlns:adec="http://schemas.microsoft.com/office/drawing/2017/decorative" val="1"/>
              </a:ext>
            </a:extLst>
          </p:cNvPr>
          <p:cNvGraphicFramePr>
            <a:graphicFrameLocks noGrp="1" noChangeAspect="1"/>
          </p:cNvGraphicFramePr>
          <p:nvPr>
            <p:ph sz="half" idx="13"/>
            <p:extLst>
              <p:ext uri="{D42A27DB-BD31-4B8C-83A1-F6EECF244321}">
                <p14:modId xmlns:p14="http://schemas.microsoft.com/office/powerpoint/2010/main" val="1346263764"/>
              </p:ext>
            </p:extLst>
          </p:nvPr>
        </p:nvGraphicFramePr>
        <p:xfrm>
          <a:off x="6682654" y="4891546"/>
          <a:ext cx="1468437" cy="609600"/>
        </p:xfrm>
        <a:graphic>
          <a:graphicData uri="http://schemas.openxmlformats.org/presentationml/2006/ole">
            <mc:AlternateContent xmlns:mc="http://schemas.openxmlformats.org/markup-compatibility/2006">
              <mc:Choice xmlns:v="urn:schemas-microsoft-com:vml" Requires="v">
                <p:oleObj name="Equation" r:id="rId3" imgW="1498320" imgH="622080" progId="Equation.DSMT4">
                  <p:embed/>
                </p:oleObj>
              </mc:Choice>
              <mc:Fallback>
                <p:oleObj name="Equation" r:id="rId3" imgW="1498320" imgH="622080" progId="Equation.DSMT4">
                  <p:embed/>
                  <p:pic>
                    <p:nvPicPr>
                      <p:cNvPr id="17" name="Object 5">
                        <a:extLst>
                          <a:ext uri="{FF2B5EF4-FFF2-40B4-BE49-F238E27FC236}">
                            <a16:creationId xmlns:a16="http://schemas.microsoft.com/office/drawing/2014/main" id="{5347D148-5F20-4EE2-BE5E-236A5F62185F}"/>
                          </a:ext>
                        </a:extLst>
                      </p:cNvPr>
                      <p:cNvPicPr/>
                      <p:nvPr/>
                    </p:nvPicPr>
                    <p:blipFill>
                      <a:blip r:embed="rId4"/>
                      <a:stretch>
                        <a:fillRect/>
                      </a:stretch>
                    </p:blipFill>
                    <p:spPr>
                      <a:xfrm>
                        <a:off x="6682654" y="4891546"/>
                        <a:ext cx="1468437" cy="609600"/>
                      </a:xfrm>
                      <a:prstGeom prst="rect">
                        <a:avLst/>
                      </a:prstGeom>
                    </p:spPr>
                  </p:pic>
                </p:oleObj>
              </mc:Fallback>
            </mc:AlternateContent>
          </a:graphicData>
        </a:graphic>
      </p:graphicFrame>
    </p:spTree>
    <p:extLst>
      <p:ext uri="{BB962C8B-B14F-4D97-AF65-F5344CB8AC3E}">
        <p14:creationId xmlns:p14="http://schemas.microsoft.com/office/powerpoint/2010/main" val="707103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6B333-D2F2-06F5-AC55-FAB00669BE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2FF205-A2CF-7D11-5893-08849C932EBB}"/>
              </a:ext>
            </a:extLst>
          </p:cNvPr>
          <p:cNvSpPr>
            <a:spLocks noGrp="1"/>
          </p:cNvSpPr>
          <p:nvPr>
            <p:ph type="title"/>
          </p:nvPr>
        </p:nvSpPr>
        <p:spPr/>
        <p:txBody>
          <a:bodyPr>
            <a:noAutofit/>
          </a:bodyPr>
          <a:lstStyle/>
          <a:p>
            <a:r>
              <a:rPr lang="en-US" noProof="0" dirty="0"/>
              <a:t>EXAMPLE – Finding Data Value at Given Percentile</a:t>
            </a:r>
          </a:p>
        </p:txBody>
      </p:sp>
      <p:sp>
        <p:nvSpPr>
          <p:cNvPr id="13" name="Content Placeholder 2">
            <a:extLst>
              <a:ext uri="{FF2B5EF4-FFF2-40B4-BE49-F238E27FC236}">
                <a16:creationId xmlns:a16="http://schemas.microsoft.com/office/drawing/2014/main" id="{9B72FF32-1566-BCCE-32F9-69CE3FC2C8B7}"/>
              </a:ext>
            </a:extLst>
          </p:cNvPr>
          <p:cNvSpPr>
            <a:spLocks noGrp="1"/>
          </p:cNvSpPr>
          <p:nvPr>
            <p:ph sz="half" idx="1"/>
          </p:nvPr>
        </p:nvSpPr>
        <p:spPr>
          <a:xfrm>
            <a:off x="838200" y="1010660"/>
            <a:ext cx="7723909" cy="4490487"/>
          </a:xfrm>
        </p:spPr>
        <p:txBody>
          <a:bodyPr/>
          <a:lstStyle/>
          <a:p>
            <a:pPr marL="0" indent="0">
              <a:buNone/>
            </a:pPr>
            <a:r>
              <a:rPr lang="en-US" noProof="0" dirty="0">
                <a:latin typeface="+mn-lt"/>
              </a:rPr>
              <a:t>Consider the data set </a:t>
            </a:r>
          </a:p>
          <a:p>
            <a:pPr marL="0" indent="0">
              <a:buNone/>
            </a:pPr>
            <a:r>
              <a:rPr lang="en-US" noProof="0" dirty="0">
                <a:latin typeface="+mn-lt"/>
              </a:rPr>
              <a:t>5, 8, 12, 1, 2, 16, 2, 15, 20, 22. </a:t>
            </a:r>
          </a:p>
          <a:p>
            <a:endParaRPr lang="en-US" noProof="0" dirty="0">
              <a:latin typeface="+mn-lt"/>
            </a:endParaRPr>
          </a:p>
          <a:p>
            <a:pPr marL="0" indent="0">
              <a:buNone/>
            </a:pPr>
            <a:r>
              <a:rPr lang="en-US" noProof="0" dirty="0">
                <a:latin typeface="+mn-lt"/>
              </a:rPr>
              <a:t>What value is at the 60</a:t>
            </a:r>
            <a:r>
              <a:rPr lang="en-US" baseline="30000" noProof="0" dirty="0">
                <a:latin typeface="+mn-lt"/>
              </a:rPr>
              <a:t>th</a:t>
            </a:r>
            <a:r>
              <a:rPr lang="en-US" noProof="0" dirty="0">
                <a:latin typeface="+mn-lt"/>
              </a:rPr>
              <a:t> percentile?</a:t>
            </a:r>
          </a:p>
        </p:txBody>
      </p:sp>
      <p:sp>
        <p:nvSpPr>
          <p:cNvPr id="11" name="Content Placeholder 5">
            <a:extLst>
              <a:ext uri="{FF2B5EF4-FFF2-40B4-BE49-F238E27FC236}">
                <a16:creationId xmlns:a16="http://schemas.microsoft.com/office/drawing/2014/main" id="{1F09AC53-73B2-4A24-6EEF-F09CFCAFBE62}"/>
              </a:ext>
            </a:extLst>
          </p:cNvPr>
          <p:cNvSpPr>
            <a:spLocks noGrp="1"/>
          </p:cNvSpPr>
          <p:nvPr>
            <p:ph sz="half" idx="15"/>
          </p:nvPr>
        </p:nvSpPr>
        <p:spPr>
          <a:xfrm>
            <a:off x="932873" y="3620827"/>
            <a:ext cx="9765145" cy="3089391"/>
          </a:xfrm>
        </p:spPr>
        <p:txBody>
          <a:bodyPr/>
          <a:lstStyle/>
          <a:p>
            <a:pPr marL="0" indent="0">
              <a:lnSpc>
                <a:spcPct val="100000"/>
              </a:lnSpc>
              <a:spcAft>
                <a:spcPts val="600"/>
              </a:spcAft>
              <a:buNone/>
            </a:pPr>
            <a:r>
              <a:rPr lang="en-US" sz="2400" noProof="0" dirty="0">
                <a:latin typeface="+mn-lt"/>
              </a:rPr>
              <a:t>Put the data in increasing order: 1, 2, 2, 5, 8, 12, 15, 16, 20, 22.</a:t>
            </a:r>
          </a:p>
          <a:p>
            <a:pPr marL="0" indent="0">
              <a:lnSpc>
                <a:spcPct val="100000"/>
              </a:lnSpc>
              <a:spcAft>
                <a:spcPts val="600"/>
              </a:spcAft>
              <a:buNone/>
            </a:pPr>
            <a:r>
              <a:rPr lang="en-US" sz="2400" noProof="0" dirty="0">
                <a:latin typeface="+mn-lt"/>
              </a:rPr>
              <a:t>To find the value at the 60</a:t>
            </a:r>
            <a:r>
              <a:rPr lang="en-US" sz="2400" baseline="30000" noProof="0" dirty="0">
                <a:latin typeface="+mn-lt"/>
              </a:rPr>
              <a:t>th</a:t>
            </a:r>
            <a:r>
              <a:rPr lang="en-US" sz="2400" noProof="0" dirty="0">
                <a:latin typeface="+mn-lt"/>
              </a:rPr>
              <a:t> percentile, we note that there are ten data values, and 60% of ten is six. Thus, the number we want is greater than exactly six of the data values. Thus, the 60</a:t>
            </a:r>
            <a:r>
              <a:rPr lang="en-US" sz="2400" baseline="30000" noProof="0" dirty="0">
                <a:latin typeface="+mn-lt"/>
              </a:rPr>
              <a:t>th</a:t>
            </a:r>
            <a:r>
              <a:rPr lang="en-US" sz="2400" noProof="0" dirty="0">
                <a:latin typeface="+mn-lt"/>
              </a:rPr>
              <a:t> percentile is 15.</a:t>
            </a:r>
          </a:p>
        </p:txBody>
      </p:sp>
    </p:spTree>
    <p:extLst>
      <p:ext uri="{BB962C8B-B14F-4D97-AF65-F5344CB8AC3E}">
        <p14:creationId xmlns:p14="http://schemas.microsoft.com/office/powerpoint/2010/main" val="428776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A1AE-8DB6-4146-B2D1-E665B44770BF}"/>
              </a:ext>
            </a:extLst>
          </p:cNvPr>
          <p:cNvSpPr>
            <a:spLocks noGrp="1"/>
          </p:cNvSpPr>
          <p:nvPr>
            <p:ph type="title"/>
          </p:nvPr>
        </p:nvSpPr>
        <p:spPr/>
        <p:txBody>
          <a:bodyPr>
            <a:noAutofit/>
          </a:bodyPr>
          <a:lstStyle/>
          <a:p>
            <a:r>
              <a:rPr lang="en-US" noProof="0" dirty="0"/>
              <a:t>8.6 The Normal Distribution</a:t>
            </a:r>
          </a:p>
        </p:txBody>
      </p:sp>
      <p:sp>
        <p:nvSpPr>
          <p:cNvPr id="3" name="Content Placeholder 2">
            <a:extLst>
              <a:ext uri="{FF2B5EF4-FFF2-40B4-BE49-F238E27FC236}">
                <a16:creationId xmlns:a16="http://schemas.microsoft.com/office/drawing/2014/main" id="{8CF8879A-5FF7-1847-8F30-F924AE4EDF31}"/>
              </a:ext>
            </a:extLst>
          </p:cNvPr>
          <p:cNvSpPr>
            <a:spLocks noGrp="1"/>
          </p:cNvSpPr>
          <p:nvPr>
            <p:ph sz="quarter" idx="11"/>
          </p:nvPr>
        </p:nvSpPr>
        <p:spPr>
          <a:xfrm>
            <a:off x="838199" y="1010661"/>
            <a:ext cx="10783529" cy="5155580"/>
          </a:xfrm>
        </p:spPr>
        <p:txBody>
          <a:bodyPr/>
          <a:lstStyle/>
          <a:p>
            <a:pPr marL="0" indent="0">
              <a:lnSpc>
                <a:spcPct val="100000"/>
              </a:lnSpc>
              <a:spcBef>
                <a:spcPts val="600"/>
              </a:spcBef>
              <a:spcAft>
                <a:spcPts val="600"/>
              </a:spcAft>
              <a:buNone/>
            </a:pPr>
            <a:r>
              <a:rPr lang="en-US" noProof="0" dirty="0">
                <a:latin typeface="+mn-lt"/>
              </a:rPr>
              <a:t>Learning Objectives:</a:t>
            </a:r>
          </a:p>
          <a:p>
            <a:pPr marL="514350" lvl="0" indent="-514350">
              <a:lnSpc>
                <a:spcPct val="100000"/>
              </a:lnSpc>
              <a:spcBef>
                <a:spcPts val="600"/>
              </a:spcBef>
              <a:spcAft>
                <a:spcPts val="600"/>
              </a:spcAft>
              <a:buFont typeface="+mj-lt"/>
              <a:buAutoNum type="arabicPeriod"/>
            </a:pPr>
            <a:r>
              <a:rPr lang="en-US" noProof="0" dirty="0">
                <a:latin typeface="+mn-lt"/>
              </a:rPr>
              <a:t>Describe the characteristics of the normal distribution. </a:t>
            </a:r>
          </a:p>
          <a:p>
            <a:pPr marL="514350" lvl="0" indent="-514350">
              <a:lnSpc>
                <a:spcPct val="100000"/>
              </a:lnSpc>
              <a:spcBef>
                <a:spcPts val="600"/>
              </a:spcBef>
              <a:spcAft>
                <a:spcPts val="600"/>
              </a:spcAft>
              <a:buFont typeface="+mj-lt"/>
              <a:buAutoNum type="arabicPeriod"/>
            </a:pPr>
            <a:r>
              <a:rPr lang="en-US" noProof="0" dirty="0">
                <a:latin typeface="+mn-lt"/>
              </a:rPr>
              <a:t>Apply the 68-95-99.7 percent groups to normal distribution data sets. </a:t>
            </a:r>
          </a:p>
          <a:p>
            <a:pPr marL="514350" lvl="0" indent="-514350">
              <a:lnSpc>
                <a:spcPct val="100000"/>
              </a:lnSpc>
              <a:spcBef>
                <a:spcPts val="600"/>
              </a:spcBef>
              <a:spcAft>
                <a:spcPts val="600"/>
              </a:spcAft>
              <a:buFont typeface="+mj-lt"/>
              <a:buAutoNum type="arabicPeriod"/>
            </a:pPr>
            <a:r>
              <a:rPr lang="en-US" noProof="0" dirty="0">
                <a:latin typeface="+mn-lt"/>
              </a:rPr>
              <a:t>Use the normal distribution to calculate a </a:t>
            </a:r>
            <a:r>
              <a:rPr lang="en-US" i="1" noProof="0" dirty="0">
                <a:latin typeface="+mn-lt"/>
                <a:ea typeface="Cambria Math" panose="02040503050406030204" pitchFamily="18" charset="0"/>
              </a:rPr>
              <a:t>z</a:t>
            </a:r>
            <a:r>
              <a:rPr lang="en-US" noProof="0" dirty="0">
                <a:latin typeface="+mn-lt"/>
              </a:rPr>
              <a:t>-score. </a:t>
            </a:r>
          </a:p>
        </p:txBody>
      </p:sp>
    </p:spTree>
    <p:extLst>
      <p:ext uri="{BB962C8B-B14F-4D97-AF65-F5344CB8AC3E}">
        <p14:creationId xmlns:p14="http://schemas.microsoft.com/office/powerpoint/2010/main" val="2426668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30FD7A-E6D9-5241-8526-A99E77401E37}"/>
              </a:ext>
            </a:extLst>
          </p:cNvPr>
          <p:cNvSpPr>
            <a:spLocks noGrp="1"/>
          </p:cNvSpPr>
          <p:nvPr>
            <p:ph type="title"/>
          </p:nvPr>
        </p:nvSpPr>
        <p:spPr/>
        <p:txBody>
          <a:bodyPr>
            <a:noAutofit/>
          </a:bodyPr>
          <a:lstStyle/>
          <a:p>
            <a:r>
              <a:rPr lang="en-US" noProof="0" dirty="0"/>
              <a:t>8.6 Properties of Normal Distribution: 68-95-99.7 Rule (1 of 2)</a:t>
            </a:r>
          </a:p>
        </p:txBody>
      </p:sp>
      <p:sp>
        <p:nvSpPr>
          <p:cNvPr id="7" name="Content Placeholder 2">
            <a:extLst>
              <a:ext uri="{FF2B5EF4-FFF2-40B4-BE49-F238E27FC236}">
                <a16:creationId xmlns:a16="http://schemas.microsoft.com/office/drawing/2014/main" id="{2B4EA9FC-8CFE-0E45-9138-0A210789036B}"/>
              </a:ext>
            </a:extLst>
          </p:cNvPr>
          <p:cNvSpPr>
            <a:spLocks noGrp="1"/>
          </p:cNvSpPr>
          <p:nvPr>
            <p:ph sz="half" idx="1"/>
          </p:nvPr>
        </p:nvSpPr>
        <p:spPr>
          <a:xfrm>
            <a:off x="838199" y="1010661"/>
            <a:ext cx="10768781" cy="5166302"/>
          </a:xfrm>
        </p:spPr>
        <p:txBody>
          <a:bodyPr/>
          <a:lstStyle/>
          <a:p>
            <a:pPr>
              <a:lnSpc>
                <a:spcPct val="100000"/>
              </a:lnSpc>
              <a:spcBef>
                <a:spcPts val="300"/>
              </a:spcBef>
              <a:spcAft>
                <a:spcPts val="300"/>
              </a:spcAft>
            </a:pPr>
            <a:r>
              <a:rPr lang="en-US" b="1" noProof="0" dirty="0">
                <a:latin typeface="+mn-lt"/>
              </a:rPr>
              <a:t>Normal distributions </a:t>
            </a:r>
            <a:r>
              <a:rPr lang="en-US" noProof="0" dirty="0">
                <a:latin typeface="+mn-lt"/>
              </a:rPr>
              <a:t>can be completely described using two numbers we’ve seen before: the mean of the data and the standard deviation of the data. </a:t>
            </a:r>
          </a:p>
          <a:p>
            <a:pPr>
              <a:lnSpc>
                <a:spcPct val="100000"/>
              </a:lnSpc>
              <a:spcBef>
                <a:spcPts val="300"/>
              </a:spcBef>
              <a:spcAft>
                <a:spcPts val="300"/>
              </a:spcAft>
            </a:pPr>
            <a:r>
              <a:rPr lang="en-US" noProof="0" dirty="0">
                <a:latin typeface="+mn-lt"/>
              </a:rPr>
              <a:t>In the coin flipping example below, the distribution of the number of heads for 10,000 trials was close to perfectly symmetric and bell-shaped: </a:t>
            </a:r>
          </a:p>
        </p:txBody>
      </p:sp>
      <p:pic>
        <p:nvPicPr>
          <p:cNvPr id="6" name="Picture 3" descr="A combinational graph titled, results of 100 flips.&#10;The combinational graph includes a histogram and a normal distribution curve. The horizontal axis representing the number of heads ranges from 30 to 70, in increments of 10. The vertical axis representing frequency ranges from 0 to 800, in increments of 200. The histogram shows bars of varying heights. A normal distribution curve is drawn across the heights of the bars and it infers the following data. The curve begins at (30, 0), has a peak value at (48, 780), and ends at (70, 0).">
            <a:extLst>
              <a:ext uri="{FF2B5EF4-FFF2-40B4-BE49-F238E27FC236}">
                <a16:creationId xmlns:a16="http://schemas.microsoft.com/office/drawing/2014/main" id="{56DBEB17-F4B7-4821-B3AB-5761D9F772EC}"/>
              </a:ext>
            </a:extLst>
          </p:cNvPr>
          <p:cNvPicPr>
            <a:picLocks noGrp="1" noChangeAspect="1"/>
          </p:cNvPicPr>
          <p:nvPr>
            <p:ph sz="half" idx="2"/>
          </p:nvPr>
        </p:nvPicPr>
        <p:blipFill>
          <a:blip r:embed="rId2"/>
          <a:stretch>
            <a:fillRect/>
          </a:stretch>
        </p:blipFill>
        <p:spPr>
          <a:xfrm>
            <a:off x="2526416" y="3290615"/>
            <a:ext cx="7139169" cy="3383280"/>
          </a:xfrm>
          <a:prstGeom prst="rect">
            <a:avLst/>
          </a:prstGeom>
        </p:spPr>
      </p:pic>
    </p:spTree>
    <p:extLst>
      <p:ext uri="{BB962C8B-B14F-4D97-AF65-F5344CB8AC3E}">
        <p14:creationId xmlns:p14="http://schemas.microsoft.com/office/powerpoint/2010/main" val="1431155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30FD7A-E6D9-5241-8526-A99E77401E37}"/>
              </a:ext>
            </a:extLst>
          </p:cNvPr>
          <p:cNvSpPr>
            <a:spLocks noGrp="1"/>
          </p:cNvSpPr>
          <p:nvPr>
            <p:ph type="title"/>
          </p:nvPr>
        </p:nvSpPr>
        <p:spPr/>
        <p:txBody>
          <a:bodyPr>
            <a:noAutofit/>
          </a:bodyPr>
          <a:lstStyle/>
          <a:p>
            <a:r>
              <a:rPr lang="en-US" noProof="0" dirty="0"/>
              <a:t>8.6 Properties of Normal Distribution: 68-95-99.7 Rule (2 of 2)</a:t>
            </a:r>
          </a:p>
        </p:txBody>
      </p:sp>
      <p:sp>
        <p:nvSpPr>
          <p:cNvPr id="7" name="Content Placeholder 2">
            <a:extLst>
              <a:ext uri="{FF2B5EF4-FFF2-40B4-BE49-F238E27FC236}">
                <a16:creationId xmlns:a16="http://schemas.microsoft.com/office/drawing/2014/main" id="{2B4EA9FC-8CFE-0E45-9138-0A210789036B}"/>
              </a:ext>
            </a:extLst>
          </p:cNvPr>
          <p:cNvSpPr>
            <a:spLocks noGrp="1"/>
          </p:cNvSpPr>
          <p:nvPr>
            <p:ph sz="half" idx="1"/>
          </p:nvPr>
        </p:nvSpPr>
        <p:spPr>
          <a:xfrm>
            <a:off x="838199" y="1010661"/>
            <a:ext cx="10842523" cy="2651760"/>
          </a:xfrm>
        </p:spPr>
        <p:txBody>
          <a:bodyPr/>
          <a:lstStyle/>
          <a:p>
            <a:pPr>
              <a:lnSpc>
                <a:spcPct val="100000"/>
              </a:lnSpc>
              <a:spcBef>
                <a:spcPts val="300"/>
              </a:spcBef>
              <a:spcAft>
                <a:spcPts val="300"/>
              </a:spcAft>
            </a:pPr>
            <a:r>
              <a:rPr lang="en-US" noProof="0" dirty="0">
                <a:latin typeface="+mn-lt"/>
              </a:rPr>
              <a:t>The most important property of normal distributions is tied to its standard deviation. </a:t>
            </a:r>
          </a:p>
          <a:p>
            <a:pPr>
              <a:lnSpc>
                <a:spcPct val="100000"/>
              </a:lnSpc>
              <a:spcBef>
                <a:spcPts val="300"/>
              </a:spcBef>
              <a:spcAft>
                <a:spcPts val="300"/>
              </a:spcAft>
            </a:pPr>
            <a:r>
              <a:rPr lang="en-US" noProof="0" dirty="0">
                <a:latin typeface="+mn-lt"/>
              </a:rPr>
              <a:t>The </a:t>
            </a:r>
            <a:r>
              <a:rPr lang="en-US" b="1" noProof="0" dirty="0">
                <a:latin typeface="+mn-lt"/>
              </a:rPr>
              <a:t>68-95-99.7 Rule</a:t>
            </a:r>
            <a:r>
              <a:rPr lang="en-US" noProof="0" dirty="0">
                <a:latin typeface="+mn-lt"/>
              </a:rPr>
              <a:t> says that, for normally distributed data, 68% of the data fall within 1 standard deviation of the mean, 95% fall within 2 standard deviations of the mean, and 99.7% fall within 3 standard deviations of the mean. </a:t>
            </a:r>
          </a:p>
        </p:txBody>
      </p:sp>
      <p:pic>
        <p:nvPicPr>
          <p:cNvPr id="14" name="Picture 3" descr="A normal distribution curve.&#10; The horizontal axis ranges from 0 to 800, in increments of 50. The curve begins at 0, has a peak value at 400, and ends at 800. The region from 300 to 500 is shaded and marked 68 percent. The regions to the left and right of the shaded region are marked 16 percent, each.">
            <a:extLst>
              <a:ext uri="{FF2B5EF4-FFF2-40B4-BE49-F238E27FC236}">
                <a16:creationId xmlns:a16="http://schemas.microsoft.com/office/drawing/2014/main" id="{1FBD5528-72B0-44D9-9F66-9AB9E12D9C53}"/>
              </a:ext>
            </a:extLst>
          </p:cNvPr>
          <p:cNvPicPr>
            <a:picLocks noGrp="1" noChangeAspect="1"/>
          </p:cNvPicPr>
          <p:nvPr>
            <p:ph sz="half" idx="2"/>
          </p:nvPr>
        </p:nvPicPr>
        <p:blipFill>
          <a:blip r:embed="rId2"/>
          <a:stretch>
            <a:fillRect/>
          </a:stretch>
        </p:blipFill>
        <p:spPr>
          <a:xfrm>
            <a:off x="861968" y="3796760"/>
            <a:ext cx="3408708" cy="2286000"/>
          </a:xfrm>
          <a:prstGeom prst="rect">
            <a:avLst/>
          </a:prstGeom>
        </p:spPr>
      </p:pic>
      <p:pic>
        <p:nvPicPr>
          <p:cNvPr id="15" name="Picture 4" descr="A normal distribution curve.&#10;The horizontal axis ranges from 0 to 800, in increments of 50. The curve begins at 0, has a peak value at 400, and ends at 800. The region from 200 to 600 is shaded and marked 95 percent. The regions to the left and right of the shaded region are marked 2.5 percent, each.">
            <a:extLst>
              <a:ext uri="{FF2B5EF4-FFF2-40B4-BE49-F238E27FC236}">
                <a16:creationId xmlns:a16="http://schemas.microsoft.com/office/drawing/2014/main" id="{81DBA203-649D-4FE0-924F-1D60D7B2B23F}"/>
              </a:ext>
            </a:extLst>
          </p:cNvPr>
          <p:cNvPicPr>
            <a:picLocks noGrp="1" noChangeAspect="1"/>
          </p:cNvPicPr>
          <p:nvPr>
            <p:ph sz="half" idx="12"/>
          </p:nvPr>
        </p:nvPicPr>
        <p:blipFill>
          <a:blip r:embed="rId3"/>
          <a:stretch>
            <a:fillRect/>
          </a:stretch>
        </p:blipFill>
        <p:spPr>
          <a:xfrm>
            <a:off x="4453759" y="3796760"/>
            <a:ext cx="3284483" cy="2286000"/>
          </a:xfrm>
          <a:prstGeom prst="rect">
            <a:avLst/>
          </a:prstGeom>
        </p:spPr>
      </p:pic>
      <p:pic>
        <p:nvPicPr>
          <p:cNvPr id="16" name="Picture 5" descr="A normal distribution curve.&#10;The horizontal axis ranges from 0 to 800, in increments of 50. The curve begins at 0, has a peak value at 400, and ends at 800. The region from 100 to 700 is shaded and marked 99.7 percent. The regions to the left and right of the shaded region are marked 0.15 percent, each.">
            <a:extLst>
              <a:ext uri="{FF2B5EF4-FFF2-40B4-BE49-F238E27FC236}">
                <a16:creationId xmlns:a16="http://schemas.microsoft.com/office/drawing/2014/main" id="{04A6D870-5EF8-4A82-940A-1C541F253410}"/>
              </a:ext>
            </a:extLst>
          </p:cNvPr>
          <p:cNvPicPr>
            <a:picLocks noGrp="1" noChangeAspect="1"/>
          </p:cNvPicPr>
          <p:nvPr>
            <p:ph sz="half" idx="13"/>
          </p:nvPr>
        </p:nvPicPr>
        <p:blipFill>
          <a:blip r:embed="rId4"/>
          <a:stretch>
            <a:fillRect/>
          </a:stretch>
        </p:blipFill>
        <p:spPr>
          <a:xfrm>
            <a:off x="7963015" y="3796760"/>
            <a:ext cx="3408708" cy="2286000"/>
          </a:xfrm>
          <a:prstGeom prst="rect">
            <a:avLst/>
          </a:prstGeom>
        </p:spPr>
      </p:pic>
      <p:sp>
        <p:nvSpPr>
          <p:cNvPr id="6" name="Content Placeholder 6">
            <a:extLst>
              <a:ext uri="{FF2B5EF4-FFF2-40B4-BE49-F238E27FC236}">
                <a16:creationId xmlns:a16="http://schemas.microsoft.com/office/drawing/2014/main" id="{0DB68B2C-FCF2-41E2-907C-E53CAB1FDFC5}"/>
              </a:ext>
            </a:extLst>
          </p:cNvPr>
          <p:cNvSpPr>
            <a:spLocks noGrp="1"/>
          </p:cNvSpPr>
          <p:nvPr>
            <p:ph sz="half" idx="14"/>
          </p:nvPr>
        </p:nvSpPr>
        <p:spPr>
          <a:xfrm>
            <a:off x="838200" y="6249421"/>
            <a:ext cx="10515600" cy="365760"/>
          </a:xfrm>
        </p:spPr>
        <p:txBody>
          <a:bodyPr/>
          <a:lstStyle/>
          <a:p>
            <a:pPr marL="0" indent="0">
              <a:buNone/>
            </a:pPr>
            <a:r>
              <a:rPr lang="en-US" sz="2000" noProof="0" dirty="0">
                <a:latin typeface="+mn-lt"/>
              </a:rPr>
              <a:t>Suppose we have a set of normally distributed data with mean 400 and standard deviation 100.</a:t>
            </a:r>
          </a:p>
        </p:txBody>
      </p:sp>
    </p:spTree>
    <p:extLst>
      <p:ext uri="{BB962C8B-B14F-4D97-AF65-F5344CB8AC3E}">
        <p14:creationId xmlns:p14="http://schemas.microsoft.com/office/powerpoint/2010/main" val="475148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25BE-A478-4A46-803E-D2098337FEA7}"/>
              </a:ext>
            </a:extLst>
          </p:cNvPr>
          <p:cNvSpPr>
            <a:spLocks noGrp="1"/>
          </p:cNvSpPr>
          <p:nvPr>
            <p:ph type="title"/>
          </p:nvPr>
        </p:nvSpPr>
        <p:spPr/>
        <p:txBody>
          <a:bodyPr>
            <a:noAutofit/>
          </a:bodyPr>
          <a:lstStyle/>
          <a:p>
            <a:r>
              <a:rPr lang="en-US" sz="2400" noProof="0" dirty="0"/>
              <a:t>EXAMPLE – Finding Other Proportions Using the 68-95-99.7 Rule (1 of 2)</a:t>
            </a:r>
          </a:p>
        </p:txBody>
      </p:sp>
      <p:sp>
        <p:nvSpPr>
          <p:cNvPr id="13" name="Content Placeholder 2">
            <a:extLst>
              <a:ext uri="{FF2B5EF4-FFF2-40B4-BE49-F238E27FC236}">
                <a16:creationId xmlns:a16="http://schemas.microsoft.com/office/drawing/2014/main" id="{12CEA4C3-C4BD-487F-B4C9-3D03DCC2EAF9}"/>
              </a:ext>
            </a:extLst>
          </p:cNvPr>
          <p:cNvSpPr>
            <a:spLocks noGrp="1"/>
          </p:cNvSpPr>
          <p:nvPr>
            <p:ph sz="half" idx="1"/>
          </p:nvPr>
        </p:nvSpPr>
        <p:spPr>
          <a:xfrm>
            <a:off x="838200" y="1010660"/>
            <a:ext cx="5181600" cy="5482213"/>
          </a:xfrm>
        </p:spPr>
        <p:txBody>
          <a:bodyPr/>
          <a:lstStyle/>
          <a:p>
            <a:pPr>
              <a:lnSpc>
                <a:spcPct val="100000"/>
              </a:lnSpc>
              <a:spcBef>
                <a:spcPts val="600"/>
              </a:spcBef>
              <a:spcAft>
                <a:spcPts val="600"/>
              </a:spcAft>
            </a:pPr>
            <a:r>
              <a:rPr lang="en-US" noProof="0" dirty="0">
                <a:latin typeface="+mn-lt"/>
              </a:rPr>
              <a:t>Assume we have data that are normally distributed with mean 80 and standard deviation 3.</a:t>
            </a:r>
          </a:p>
          <a:p>
            <a:pPr>
              <a:lnSpc>
                <a:spcPct val="100000"/>
              </a:lnSpc>
              <a:spcBef>
                <a:spcPts val="600"/>
              </a:spcBef>
              <a:spcAft>
                <a:spcPts val="600"/>
              </a:spcAft>
            </a:pPr>
            <a:r>
              <a:rPr lang="en-US" noProof="0" dirty="0">
                <a:latin typeface="+mn-lt"/>
              </a:rPr>
              <a:t>What proportion of the data will be greater than 86?</a:t>
            </a:r>
          </a:p>
        </p:txBody>
      </p:sp>
      <p:sp>
        <p:nvSpPr>
          <p:cNvPr id="6" name="Content Placeholder 3">
            <a:extLst>
              <a:ext uri="{FF2B5EF4-FFF2-40B4-BE49-F238E27FC236}">
                <a16:creationId xmlns:a16="http://schemas.microsoft.com/office/drawing/2014/main" id="{2CCFE9D6-6DCA-49CA-89ED-90A884833528}"/>
              </a:ext>
            </a:extLst>
          </p:cNvPr>
          <p:cNvSpPr>
            <a:spLocks noGrp="1"/>
          </p:cNvSpPr>
          <p:nvPr>
            <p:ph sz="half" idx="12"/>
          </p:nvPr>
        </p:nvSpPr>
        <p:spPr>
          <a:xfrm>
            <a:off x="6059127" y="1010663"/>
            <a:ext cx="5636343" cy="640080"/>
          </a:xfrm>
        </p:spPr>
        <p:txBody>
          <a:bodyPr/>
          <a:lstStyle/>
          <a:p>
            <a:pPr>
              <a:lnSpc>
                <a:spcPct val="100000"/>
              </a:lnSpc>
              <a:spcBef>
                <a:spcPts val="100"/>
              </a:spcBef>
            </a:pPr>
            <a:r>
              <a:rPr lang="en-US" sz="2000" noProof="0" dirty="0">
                <a:latin typeface="+mn-lt"/>
              </a:rPr>
              <a:t>Mark off sections that are multiples of the standard deviation away from the mean:</a:t>
            </a:r>
          </a:p>
        </p:txBody>
      </p:sp>
      <p:pic>
        <p:nvPicPr>
          <p:cNvPr id="15" name="Picture 4" descr="A normal distribution curve.&#10;The horizontal axis ranges from 70 to 90, in increments of 1. The curve begins at 70, has a peak value at 80, and ends at 90. Five vertical lines are drawn at 74, 77, 80, 83, and 86.">
            <a:extLst>
              <a:ext uri="{FF2B5EF4-FFF2-40B4-BE49-F238E27FC236}">
                <a16:creationId xmlns:a16="http://schemas.microsoft.com/office/drawing/2014/main" id="{20A42CFF-AE46-492D-A7F3-2EC5ABBBF1EB}"/>
              </a:ext>
            </a:extLst>
          </p:cNvPr>
          <p:cNvPicPr>
            <a:picLocks noGrp="1" noChangeAspect="1"/>
          </p:cNvPicPr>
          <p:nvPr>
            <p:ph sz="half" idx="13"/>
          </p:nvPr>
        </p:nvPicPr>
        <p:blipFill>
          <a:blip r:embed="rId2"/>
          <a:stretch>
            <a:fillRect/>
          </a:stretch>
        </p:blipFill>
        <p:spPr>
          <a:xfrm>
            <a:off x="7454977" y="1699198"/>
            <a:ext cx="2467256" cy="1737360"/>
          </a:xfrm>
          <a:prstGeom prst="rect">
            <a:avLst/>
          </a:prstGeom>
        </p:spPr>
      </p:pic>
      <p:sp>
        <p:nvSpPr>
          <p:cNvPr id="21" name="Content Placeholder 5">
            <a:extLst>
              <a:ext uri="{FF2B5EF4-FFF2-40B4-BE49-F238E27FC236}">
                <a16:creationId xmlns:a16="http://schemas.microsoft.com/office/drawing/2014/main" id="{87CD24E4-98A1-463E-9E1C-96A2A72EFECF}"/>
              </a:ext>
            </a:extLst>
          </p:cNvPr>
          <p:cNvSpPr>
            <a:spLocks noGrp="1"/>
          </p:cNvSpPr>
          <p:nvPr>
            <p:ph sz="half" idx="15"/>
          </p:nvPr>
        </p:nvSpPr>
        <p:spPr>
          <a:xfrm>
            <a:off x="6172200" y="3440268"/>
            <a:ext cx="5636342" cy="1554480"/>
          </a:xfrm>
        </p:spPr>
        <p:txBody>
          <a:bodyPr/>
          <a:lstStyle/>
          <a:p>
            <a:pPr>
              <a:lnSpc>
                <a:spcPct val="100000"/>
              </a:lnSpc>
              <a:spcBef>
                <a:spcPts val="100"/>
              </a:spcBef>
            </a:pPr>
            <a:r>
              <a:rPr lang="en-US" sz="2000" noProof="0" dirty="0">
                <a:latin typeface="+mn-lt"/>
              </a:rPr>
              <a:t>To figure out what proportion of the data will be greater than 86, let's start by shading in the area of data that are above 86 in our figure, or the data more than two standard deviations above the mean. That proportion is 2.5%.</a:t>
            </a:r>
          </a:p>
        </p:txBody>
      </p:sp>
      <p:pic>
        <p:nvPicPr>
          <p:cNvPr id="24" name="Picture 6" descr="A normal distribution curve.&#10;The horizontal axis ranges from 70 to 90, in increments of 1. The curve begins at 70, has a peak value at 80, and ends at 90. Five vertical lines are drawn at 74, 77, 80, 83, and 86. The region to the right of the line at 86 is shaded in blue.">
            <a:extLst>
              <a:ext uri="{FF2B5EF4-FFF2-40B4-BE49-F238E27FC236}">
                <a16:creationId xmlns:a16="http://schemas.microsoft.com/office/drawing/2014/main" id="{6DDDDAEA-99E3-43EC-B816-28A0C9357533}"/>
              </a:ext>
            </a:extLst>
          </p:cNvPr>
          <p:cNvPicPr>
            <a:picLocks noGrp="1" noChangeAspect="1"/>
          </p:cNvPicPr>
          <p:nvPr>
            <p:ph sz="half" idx="17"/>
          </p:nvPr>
        </p:nvPicPr>
        <p:blipFill>
          <a:blip r:embed="rId3"/>
          <a:stretch>
            <a:fillRect/>
          </a:stretch>
        </p:blipFill>
        <p:spPr>
          <a:xfrm>
            <a:off x="7437293" y="5006009"/>
            <a:ext cx="2502625" cy="173736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502D128E-6959-9873-8A2A-C36C1470EE11}"/>
                  </a:ext>
                </a:extLst>
              </p14:cNvPr>
              <p14:cNvContentPartPr/>
              <p14:nvPr/>
            </p14:nvContentPartPr>
            <p14:xfrm>
              <a:off x="540720" y="4655880"/>
              <a:ext cx="13680" cy="26640"/>
            </p14:xfrm>
          </p:contentPart>
        </mc:Choice>
        <mc:Fallback xmlns="">
          <p:pic>
            <p:nvPicPr>
              <p:cNvPr id="3" name="Ink 2">
                <a:extLst>
                  <a:ext uri="{FF2B5EF4-FFF2-40B4-BE49-F238E27FC236}">
                    <a16:creationId xmlns:a16="http://schemas.microsoft.com/office/drawing/2014/main" id="{502D128E-6959-9873-8A2A-C36C1470EE11}"/>
                  </a:ext>
                </a:extLst>
              </p:cNvPr>
              <p:cNvPicPr/>
              <p:nvPr/>
            </p:nvPicPr>
            <p:blipFill>
              <a:blip r:embed="rId5"/>
              <a:stretch>
                <a:fillRect/>
              </a:stretch>
            </p:blipFill>
            <p:spPr>
              <a:xfrm>
                <a:off x="524880" y="4592520"/>
                <a:ext cx="45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B643CFD-B5F9-5FA4-0969-194BF26E485C}"/>
                  </a:ext>
                </a:extLst>
              </p14:cNvPr>
              <p14:cNvContentPartPr/>
              <p14:nvPr/>
            </p14:nvContentPartPr>
            <p14:xfrm>
              <a:off x="7767720" y="6274800"/>
              <a:ext cx="326880" cy="140400"/>
            </p14:xfrm>
          </p:contentPart>
        </mc:Choice>
        <mc:Fallback xmlns="">
          <p:pic>
            <p:nvPicPr>
              <p:cNvPr id="4" name="Ink 3">
                <a:extLst>
                  <a:ext uri="{FF2B5EF4-FFF2-40B4-BE49-F238E27FC236}">
                    <a16:creationId xmlns:a16="http://schemas.microsoft.com/office/drawing/2014/main" id="{3B643CFD-B5F9-5FA4-0969-194BF26E485C}"/>
                  </a:ext>
                </a:extLst>
              </p:cNvPr>
              <p:cNvPicPr/>
              <p:nvPr/>
            </p:nvPicPr>
            <p:blipFill>
              <a:blip r:embed="rId7"/>
              <a:stretch>
                <a:fillRect/>
              </a:stretch>
            </p:blipFill>
            <p:spPr>
              <a:xfrm>
                <a:off x="7751880" y="6211440"/>
                <a:ext cx="3582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C0F6B7A-99A1-FA44-7888-BF59C45C43A7}"/>
                  </a:ext>
                </a:extLst>
              </p14:cNvPr>
              <p14:cNvContentPartPr/>
              <p14:nvPr/>
            </p14:nvContentPartPr>
            <p14:xfrm>
              <a:off x="9260640" y="6274800"/>
              <a:ext cx="264600" cy="140400"/>
            </p14:xfrm>
          </p:contentPart>
        </mc:Choice>
        <mc:Fallback xmlns="">
          <p:pic>
            <p:nvPicPr>
              <p:cNvPr id="5" name="Ink 4">
                <a:extLst>
                  <a:ext uri="{FF2B5EF4-FFF2-40B4-BE49-F238E27FC236}">
                    <a16:creationId xmlns:a16="http://schemas.microsoft.com/office/drawing/2014/main" id="{8C0F6B7A-99A1-FA44-7888-BF59C45C43A7}"/>
                  </a:ext>
                </a:extLst>
              </p:cNvPr>
              <p:cNvPicPr/>
              <p:nvPr/>
            </p:nvPicPr>
            <p:blipFill>
              <a:blip r:embed="rId9"/>
              <a:stretch>
                <a:fillRect/>
              </a:stretch>
            </p:blipFill>
            <p:spPr>
              <a:xfrm>
                <a:off x="9244800" y="6211440"/>
                <a:ext cx="2959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054DDD7E-F5D8-F586-7164-CB99322552CA}"/>
                  </a:ext>
                </a:extLst>
              </p14:cNvPr>
              <p14:cNvContentPartPr/>
              <p14:nvPr/>
            </p14:nvContentPartPr>
            <p14:xfrm>
              <a:off x="5458320" y="5279400"/>
              <a:ext cx="4564440" cy="1135800"/>
            </p14:xfrm>
          </p:contentPart>
        </mc:Choice>
        <mc:Fallback xmlns="">
          <p:pic>
            <p:nvPicPr>
              <p:cNvPr id="7" name="Ink 6">
                <a:extLst>
                  <a:ext uri="{FF2B5EF4-FFF2-40B4-BE49-F238E27FC236}">
                    <a16:creationId xmlns:a16="http://schemas.microsoft.com/office/drawing/2014/main" id="{054DDD7E-F5D8-F586-7164-CB99322552CA}"/>
                  </a:ext>
                </a:extLst>
              </p:cNvPr>
              <p:cNvPicPr/>
              <p:nvPr/>
            </p:nvPicPr>
            <p:blipFill>
              <a:blip r:embed="rId11"/>
              <a:stretch>
                <a:fillRect/>
              </a:stretch>
            </p:blipFill>
            <p:spPr>
              <a:xfrm>
                <a:off x="5448960" y="5270040"/>
                <a:ext cx="4583160" cy="1154520"/>
              </a:xfrm>
              <a:prstGeom prst="rect">
                <a:avLst/>
              </a:prstGeom>
            </p:spPr>
          </p:pic>
        </mc:Fallback>
      </mc:AlternateContent>
    </p:spTree>
    <p:extLst>
      <p:ext uri="{BB962C8B-B14F-4D97-AF65-F5344CB8AC3E}">
        <p14:creationId xmlns:p14="http://schemas.microsoft.com/office/powerpoint/2010/main" val="1561502525"/>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2966</TotalTime>
  <Words>1850</Words>
  <Application>Microsoft Office PowerPoint</Application>
  <PresentationFormat>Widescreen</PresentationFormat>
  <Paragraphs>122</Paragraphs>
  <Slides>28</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Calibri Light</vt:lpstr>
      <vt:lpstr>Cambria Math</vt:lpstr>
      <vt:lpstr>Inter</vt:lpstr>
      <vt:lpstr>Office Theme</vt:lpstr>
      <vt:lpstr>Equation</vt:lpstr>
      <vt:lpstr>Contemporary Mathematics</vt:lpstr>
      <vt:lpstr>8.5 Percentiles</vt:lpstr>
      <vt:lpstr>8.5 Understanding Percentiles</vt:lpstr>
      <vt:lpstr>EXAMPLE – Finding Percentiles</vt:lpstr>
      <vt:lpstr>EXAMPLE – Finding Data Value at Given Percentile</vt:lpstr>
      <vt:lpstr>8.6 The Normal Distribution</vt:lpstr>
      <vt:lpstr>8.6 Properties of Normal Distribution: 68-95-99.7 Rule (1 of 2)</vt:lpstr>
      <vt:lpstr>8.6 Properties of Normal Distribution: 68-95-99.7 Rule (2 of 2)</vt:lpstr>
      <vt:lpstr>EXAMPLE – Finding Other Proportions Using the 68-95-99.7 Rule (1 of 2)</vt:lpstr>
      <vt:lpstr>EXAMPLE – Finding Other Proportions Using the 68-95-99.7 Rule (2 of 2)</vt:lpstr>
      <vt:lpstr>8.6 Standardized Scores</vt:lpstr>
      <vt:lpstr>EXAMPLE – Standardizing Data</vt:lpstr>
      <vt:lpstr>8.7 Applications of the Normal Distribution</vt:lpstr>
      <vt:lpstr>EXAMPLE – Evaluating College Entrance Exam Scores (2 of 3)</vt:lpstr>
      <vt:lpstr>8.8 Scatter Plots, Correlation, and Regression Lines</vt:lpstr>
      <vt:lpstr>8.8 Scatter Relationships Between Quantitative Datasets</vt:lpstr>
      <vt:lpstr>8.8 Scatter Creating Scatter Plots</vt:lpstr>
      <vt:lpstr>8.8 Positive Linear Relationships</vt:lpstr>
      <vt:lpstr>8.8 Negative Linear Relationships</vt:lpstr>
      <vt:lpstr>8.8 Correlation Coefficient</vt:lpstr>
      <vt:lpstr>EXAMPLE of no correlation</vt:lpstr>
      <vt:lpstr>Nonlinear Relationships</vt:lpstr>
      <vt:lpstr>EXAMPLE – Interpreting Scatter Plots</vt:lpstr>
      <vt:lpstr>8.8 Linear Regression</vt:lpstr>
      <vt:lpstr>8.8 – Finding the Equation of the Regression Line</vt:lpstr>
      <vt:lpstr>EXAMPLE – Finding the Equation of the Regression Line from Statistics </vt:lpstr>
      <vt:lpstr>Using Desmos to find the Equation of the Linear Regression and Correlation Coefficient</vt:lpstr>
      <vt:lpstr>PowerPoint Presentation</vt:lpstr>
    </vt:vector>
  </TitlesOfParts>
  <Company>OpenStax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Math</dc:title>
  <dc:subject>Chapter 8:  STATISTICS</dc:subject>
  <dc:creator>Larissa Chu</dc:creator>
  <cp:lastModifiedBy>Susan Aydelotte</cp:lastModifiedBy>
  <cp:revision>153</cp:revision>
  <dcterms:created xsi:type="dcterms:W3CDTF">2018-05-29T21:16:34Z</dcterms:created>
  <dcterms:modified xsi:type="dcterms:W3CDTF">2024-07-01T21:37:52Z</dcterms:modified>
  <cp:category>Accessible PPT</cp:category>
</cp:coreProperties>
</file>