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sldIdLst>
    <p:sldId id="256" r:id="rId2"/>
    <p:sldId id="258" r:id="rId3"/>
    <p:sldId id="259" r:id="rId4"/>
    <p:sldId id="261" r:id="rId5"/>
    <p:sldId id="257" r:id="rId6"/>
    <p:sldId id="262" r:id="rId7"/>
    <p:sldId id="263" r:id="rId8"/>
    <p:sldId id="265" r:id="rId9"/>
    <p:sldId id="307" r:id="rId10"/>
    <p:sldId id="319" r:id="rId11"/>
    <p:sldId id="267" r:id="rId12"/>
    <p:sldId id="268" r:id="rId13"/>
    <p:sldId id="308" r:id="rId14"/>
    <p:sldId id="309" r:id="rId15"/>
    <p:sldId id="271" r:id="rId16"/>
    <p:sldId id="297" r:id="rId17"/>
    <p:sldId id="272" r:id="rId18"/>
    <p:sldId id="273" r:id="rId19"/>
    <p:sldId id="274" r:id="rId20"/>
    <p:sldId id="321" r:id="rId21"/>
    <p:sldId id="298" r:id="rId22"/>
    <p:sldId id="275" r:id="rId23"/>
    <p:sldId id="276" r:id="rId24"/>
    <p:sldId id="277" r:id="rId25"/>
    <p:sldId id="278" r:id="rId26"/>
    <p:sldId id="320" r:id="rId27"/>
    <p:sldId id="269"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F29024F-9F26-F749-7B81-AE3097A1FB4B}" name="Christina Gawlik" initials="CG" userId="6d05c88443befd9f"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2832B"/>
    <a:srgbClr val="EBF1E9"/>
    <a:srgbClr val="BA4C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17" autoAdjust="0"/>
    <p:restoredTop sz="91961" autoAdjust="0"/>
  </p:normalViewPr>
  <p:slideViewPr>
    <p:cSldViewPr snapToGrid="0" snapToObjects="1">
      <p:cViewPr varScale="1">
        <p:scale>
          <a:sx n="60" d="100"/>
          <a:sy n="60" d="100"/>
        </p:scale>
        <p:origin x="453" y="55"/>
      </p:cViewPr>
      <p:guideLst/>
    </p:cSldViewPr>
  </p:slideViewPr>
  <p:outlineViewPr>
    <p:cViewPr>
      <p:scale>
        <a:sx n="33" d="100"/>
        <a:sy n="33" d="100"/>
      </p:scale>
      <p:origin x="0" y="-5361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8/10/relationships/authors" Targe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02EFC8-3511-4625-85DE-2EAAFD608595}" type="datetimeFigureOut">
              <a:rPr lang="en-US" smtClean="0"/>
              <a:t>7/1/2024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EE951F-38B7-40F1-A6EE-C772F0B2E45F}" type="slidenum">
              <a:rPr lang="en-US" smtClean="0"/>
              <a:t>‹#›</a:t>
            </a:fld>
            <a:endParaRPr lang="en-US"/>
          </a:p>
        </p:txBody>
      </p:sp>
    </p:spTree>
    <p:extLst>
      <p:ext uri="{BB962C8B-B14F-4D97-AF65-F5344CB8AC3E}">
        <p14:creationId xmlns:p14="http://schemas.microsoft.com/office/powerpoint/2010/main" val="4000756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noProof="0" dirty="0">
                <a:latin typeface="+mn-lt"/>
              </a:rPr>
              <a:t>For the following situation, identify whether the sample is a simple random sample, a systematic random sample, a stratified random sample, a cluster random sample, or none of these.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noProof="0" dirty="0">
                <a:latin typeface="+mn-lt"/>
              </a:rPr>
              <a:t>The surveys are being given to households, so households are the units in this case. But households aren’t being chosen randomly; instead, </a:t>
            </a:r>
            <a:r>
              <a:rPr lang="en-US" sz="1200" i="1" noProof="0" dirty="0">
                <a:latin typeface="+mn-lt"/>
              </a:rPr>
              <a:t>streets</a:t>
            </a:r>
            <a:r>
              <a:rPr lang="en-US" sz="1200" noProof="0" dirty="0">
                <a:latin typeface="+mn-lt"/>
              </a:rPr>
              <a:t> are being chosen at random. These form clusters of units, so this is a cluster random sample.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noProof="0" dirty="0">
              <a:latin typeface="+mn-lt"/>
            </a:endParaRPr>
          </a:p>
          <a:p>
            <a:endParaRPr lang="en-US" dirty="0"/>
          </a:p>
        </p:txBody>
      </p:sp>
      <p:sp>
        <p:nvSpPr>
          <p:cNvPr id="4" name="Slide Number Placeholder 3"/>
          <p:cNvSpPr>
            <a:spLocks noGrp="1"/>
          </p:cNvSpPr>
          <p:nvPr>
            <p:ph type="sldNum" sz="quarter" idx="5"/>
          </p:nvPr>
        </p:nvSpPr>
        <p:spPr/>
        <p:txBody>
          <a:bodyPr/>
          <a:lstStyle/>
          <a:p>
            <a:fld id="{0EEE951F-38B7-40F1-A6EE-C772F0B2E45F}" type="slidenum">
              <a:rPr lang="en-US" smtClean="0"/>
              <a:t>5</a:t>
            </a:fld>
            <a:endParaRPr lang="en-US"/>
          </a:p>
        </p:txBody>
      </p:sp>
    </p:spTree>
    <p:extLst>
      <p:ext uri="{BB962C8B-B14F-4D97-AF65-F5344CB8AC3E}">
        <p14:creationId xmlns:p14="http://schemas.microsoft.com/office/powerpoint/2010/main" val="37709542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noProof="0" dirty="0">
                <a:latin typeface="+mn-lt"/>
              </a:rPr>
              <a:t>For the following situation, identify whether the sample is a simple random sample, a systematic random sample, a stratified random sample, a cluster random sample, or none of these.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noProof="0" dirty="0">
                <a:latin typeface="+mn-lt"/>
              </a:rPr>
              <a:t>The executive is choosing her sample completely at random from the full population, so this is a simple random sample.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noProof="0" dirty="0">
              <a:latin typeface="+mn-lt"/>
            </a:endParaRPr>
          </a:p>
          <a:p>
            <a:endParaRPr lang="en-US" dirty="0"/>
          </a:p>
        </p:txBody>
      </p:sp>
      <p:sp>
        <p:nvSpPr>
          <p:cNvPr id="4" name="Slide Number Placeholder 3"/>
          <p:cNvSpPr>
            <a:spLocks noGrp="1"/>
          </p:cNvSpPr>
          <p:nvPr>
            <p:ph type="sldNum" sz="quarter" idx="5"/>
          </p:nvPr>
        </p:nvSpPr>
        <p:spPr/>
        <p:txBody>
          <a:bodyPr/>
          <a:lstStyle/>
          <a:p>
            <a:fld id="{0EEE951F-38B7-40F1-A6EE-C772F0B2E45F}" type="slidenum">
              <a:rPr lang="en-US" smtClean="0"/>
              <a:t>6</a:t>
            </a:fld>
            <a:endParaRPr lang="en-US"/>
          </a:p>
        </p:txBody>
      </p:sp>
    </p:spTree>
    <p:extLst>
      <p:ext uri="{BB962C8B-B14F-4D97-AF65-F5344CB8AC3E}">
        <p14:creationId xmlns:p14="http://schemas.microsoft.com/office/powerpoint/2010/main" val="1502090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noProof="0" dirty="0">
                <a:latin typeface="+mn-lt"/>
              </a:rPr>
              <a:t>Stem-and-leaf plots are useful in that they give us a sense of the shape of the data. Are the data evenly spread out over the stems, or are some stems “heavier” with leaves? Are the heavy stems on the low side, the high side, or somewhere in the middle? These are questions about the </a:t>
            </a:r>
            <a:r>
              <a:rPr lang="en-US" b="1" noProof="0" dirty="0">
                <a:latin typeface="+mn-lt"/>
              </a:rPr>
              <a:t>distribution </a:t>
            </a:r>
            <a:r>
              <a:rPr lang="en-US" noProof="0" dirty="0">
                <a:latin typeface="+mn-lt"/>
              </a:rPr>
              <a:t>of the data, or how the data are spread out over the range of possible values. </a:t>
            </a:r>
          </a:p>
          <a:p>
            <a:endParaRPr lang="en-US" dirty="0"/>
          </a:p>
        </p:txBody>
      </p:sp>
      <p:sp>
        <p:nvSpPr>
          <p:cNvPr id="4" name="Slide Number Placeholder 3"/>
          <p:cNvSpPr>
            <a:spLocks noGrp="1"/>
          </p:cNvSpPr>
          <p:nvPr>
            <p:ph type="sldNum" sz="quarter" idx="5"/>
          </p:nvPr>
        </p:nvSpPr>
        <p:spPr/>
        <p:txBody>
          <a:bodyPr/>
          <a:lstStyle/>
          <a:p>
            <a:fld id="{0EEE951F-38B7-40F1-A6EE-C772F0B2E45F}" type="slidenum">
              <a:rPr lang="en-US" smtClean="0"/>
              <a:t>15</a:t>
            </a:fld>
            <a:endParaRPr lang="en-US"/>
          </a:p>
        </p:txBody>
      </p:sp>
    </p:spTree>
    <p:extLst>
      <p:ext uri="{BB962C8B-B14F-4D97-AF65-F5344CB8AC3E}">
        <p14:creationId xmlns:p14="http://schemas.microsoft.com/office/powerpoint/2010/main" val="2509208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noProof="0" dirty="0">
                <a:latin typeface="+mn-lt"/>
              </a:rPr>
              <a:t>In this section, we’ll look at two numbers that help us describe the spread in the data: the range and the standard deviation. These numbers are called measures of dispersion. </a:t>
            </a:r>
          </a:p>
          <a:p>
            <a:endParaRPr lang="en-US" dirty="0"/>
          </a:p>
        </p:txBody>
      </p:sp>
      <p:sp>
        <p:nvSpPr>
          <p:cNvPr id="4" name="Slide Number Placeholder 3"/>
          <p:cNvSpPr>
            <a:spLocks noGrp="1"/>
          </p:cNvSpPr>
          <p:nvPr>
            <p:ph type="sldNum" sz="quarter" idx="5"/>
          </p:nvPr>
        </p:nvSpPr>
        <p:spPr/>
        <p:txBody>
          <a:bodyPr/>
          <a:lstStyle/>
          <a:p>
            <a:fld id="{0EEE951F-38B7-40F1-A6EE-C772F0B2E45F}" type="slidenum">
              <a:rPr lang="en-US" smtClean="0"/>
              <a:t>23</a:t>
            </a:fld>
            <a:endParaRPr lang="en-US"/>
          </a:p>
        </p:txBody>
      </p:sp>
    </p:spTree>
    <p:extLst>
      <p:ext uri="{BB962C8B-B14F-4D97-AF65-F5344CB8AC3E}">
        <p14:creationId xmlns:p14="http://schemas.microsoft.com/office/powerpoint/2010/main" val="11423475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498249"/>
            <a:ext cx="9144000" cy="1011237"/>
          </a:xfrm>
        </p:spPr>
        <p:txBody>
          <a:bodyPr anchor="b"/>
          <a:lstStyle>
            <a:lvl1pPr algn="ctr">
              <a:defRPr sz="6000"/>
            </a:lvl1pPr>
          </a:lstStyle>
          <a:p>
            <a:r>
              <a:rPr lang="en-US" dirty="0"/>
              <a:t>Title of the Book</a:t>
            </a:r>
          </a:p>
        </p:txBody>
      </p:sp>
      <p:sp>
        <p:nvSpPr>
          <p:cNvPr id="5" name="Footer Placeholder 4"/>
          <p:cNvSpPr>
            <a:spLocks noGrp="1"/>
          </p:cNvSpPr>
          <p:nvPr>
            <p:ph type="ftr" sz="quarter" idx="11"/>
          </p:nvPr>
        </p:nvSpPr>
        <p:spPr>
          <a:xfrm>
            <a:off x="1523999" y="6356350"/>
            <a:ext cx="8549898" cy="354416"/>
          </a:xfrm>
        </p:spPr>
        <p:txBody>
          <a:bodyPr/>
          <a:lstStyle/>
          <a:p>
            <a:endParaRPr lang="en-US" dirty="0"/>
          </a:p>
        </p:txBody>
      </p:sp>
      <p:sp>
        <p:nvSpPr>
          <p:cNvPr id="9" name="Picture Placeholder 8"/>
          <p:cNvSpPr>
            <a:spLocks noGrp="1"/>
          </p:cNvSpPr>
          <p:nvPr>
            <p:ph type="pic" sz="quarter" idx="13"/>
          </p:nvPr>
        </p:nvSpPr>
        <p:spPr>
          <a:xfrm>
            <a:off x="3983831" y="2390620"/>
            <a:ext cx="4224337" cy="3851130"/>
          </a:xfrm>
        </p:spPr>
        <p:txBody>
          <a:bodyPr>
            <a:normAutofit/>
          </a:bodyPr>
          <a:lstStyle>
            <a:lvl1pPr marL="0" indent="0">
              <a:buNone/>
              <a:defRPr sz="1200"/>
            </a:lvl1pPr>
          </a:lstStyle>
          <a:p>
            <a:endParaRPr lang="en-US" dirty="0"/>
          </a:p>
        </p:txBody>
      </p:sp>
      <p:sp>
        <p:nvSpPr>
          <p:cNvPr id="10" name="Title 1"/>
          <p:cNvSpPr txBox="1">
            <a:spLocks/>
          </p:cNvSpPr>
          <p:nvPr userDrawn="1"/>
        </p:nvSpPr>
        <p:spPr>
          <a:xfrm>
            <a:off x="1523999" y="1509485"/>
            <a:ext cx="9144000" cy="672883"/>
          </a:xfrm>
          <a:prstGeom prst="rect">
            <a:avLst/>
          </a:prstGeom>
        </p:spPr>
        <p:txBody>
          <a:bodyPr vert="horz" lIns="91440" tIns="45720" rIns="91440" bIns="45720" rtlCol="0" anchor="b">
            <a:normAutofit fontScale="77500" lnSpcReduction="20000"/>
          </a:bodyPr>
          <a:lstStyle>
            <a:lvl1pPr algn="ctr" defTabSz="914400" rtl="0" eaLnBrk="1" latinLnBrk="0" hangingPunct="1">
              <a:lnSpc>
                <a:spcPct val="90000"/>
              </a:lnSpc>
              <a:spcBef>
                <a:spcPct val="0"/>
              </a:spcBef>
              <a:buNone/>
              <a:defRPr sz="6000" kern="1200">
                <a:solidFill>
                  <a:schemeClr val="accent6"/>
                </a:solidFill>
                <a:latin typeface="+mj-lt"/>
                <a:ea typeface="+mj-ea"/>
                <a:cs typeface="+mj-cs"/>
              </a:defRPr>
            </a:lvl1pPr>
          </a:lstStyle>
          <a:p>
            <a:endParaRPr lang="en-US" sz="6400" dirty="0">
              <a:solidFill>
                <a:schemeClr val="accent5"/>
              </a:solidFill>
            </a:endParaRPr>
          </a:p>
        </p:txBody>
      </p:sp>
      <p:sp>
        <p:nvSpPr>
          <p:cNvPr id="11" name="Text Placeholder 10"/>
          <p:cNvSpPr>
            <a:spLocks noGrp="1"/>
          </p:cNvSpPr>
          <p:nvPr>
            <p:ph type="body" sz="quarter" idx="14" hasCustomPrompt="1"/>
          </p:nvPr>
        </p:nvSpPr>
        <p:spPr>
          <a:xfrm>
            <a:off x="1524000" y="1509713"/>
            <a:ext cx="9144000" cy="443778"/>
          </a:xfrm>
        </p:spPr>
        <p:txBody>
          <a:bodyPr/>
          <a:lstStyle>
            <a:lvl1pPr marL="0" indent="0" algn="ctr">
              <a:buNone/>
              <a:defRPr baseline="0">
                <a:solidFill>
                  <a:schemeClr val="accent5"/>
                </a:solidFill>
              </a:defRPr>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Chapter # CHAPTER TITLE</a:t>
            </a:r>
          </a:p>
        </p:txBody>
      </p:sp>
    </p:spTree>
    <p:extLst>
      <p:ext uri="{BB962C8B-B14F-4D97-AF65-F5344CB8AC3E}">
        <p14:creationId xmlns:p14="http://schemas.microsoft.com/office/powerpoint/2010/main" val="100249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5"/>
            <a:ext cx="8961120" cy="457200"/>
          </a:xfrm>
        </p:spPr>
        <p:txBody>
          <a:bodyPr wrap="square" anchor="ctr" anchorCtr="0">
            <a:noAutofit/>
          </a:bodyPr>
          <a:lstStyle>
            <a:lvl1pPr>
              <a:defRPr sz="2800" b="1"/>
            </a:lvl1pPr>
          </a:lstStyle>
          <a:p>
            <a:r>
              <a:rPr lang="en-US" dirty="0"/>
              <a:t>Title</a:t>
            </a:r>
          </a:p>
        </p:txBody>
      </p:sp>
      <p:sp>
        <p:nvSpPr>
          <p:cNvPr id="3" name="Content Placeholder 2"/>
          <p:cNvSpPr>
            <a:spLocks noGrp="1"/>
          </p:cNvSpPr>
          <p:nvPr>
            <p:ph idx="1" hasCustomPrompt="1"/>
          </p:nvPr>
        </p:nvSpPr>
        <p:spPr>
          <a:xfrm>
            <a:off x="838200" y="1010661"/>
            <a:ext cx="10515600" cy="3796145"/>
          </a:xfrm>
        </p:spPr>
        <p:txBody>
          <a:bodyPr wrap="square" anchor="t" anchorCtr="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a:xfrm>
            <a:off x="838200" y="6356350"/>
            <a:ext cx="9428018" cy="365125"/>
          </a:xfrm>
        </p:spPr>
        <p:txBody>
          <a:bodyPr wrap="square" anchor="t" anchorCtr="0">
            <a:noAutofit/>
          </a:bodyPr>
          <a:lstStyle/>
          <a:p>
            <a:endParaRPr lang="en-US" dirty="0"/>
          </a:p>
        </p:txBody>
      </p:sp>
      <p:sp>
        <p:nvSpPr>
          <p:cNvPr id="7" name="Content Placeholder 2"/>
          <p:cNvSpPr>
            <a:spLocks noGrp="1"/>
          </p:cNvSpPr>
          <p:nvPr>
            <p:ph idx="13" hasCustomPrompt="1"/>
          </p:nvPr>
        </p:nvSpPr>
        <p:spPr>
          <a:xfrm>
            <a:off x="838200" y="4918364"/>
            <a:ext cx="10515600" cy="1271731"/>
          </a:xfrm>
        </p:spPr>
        <p:txBody>
          <a:bodyPr wrap="square" anchor="t" anchorCtr="0">
            <a:noAutofit/>
          </a:bodyPr>
          <a:lstStyle>
            <a:lvl1pPr marL="0" indent="0">
              <a:buNone/>
              <a:defRPr sz="1600"/>
            </a:lvl1pPr>
          </a:lstStyle>
          <a:p>
            <a:pPr lvl="0"/>
            <a:r>
              <a:rPr lang="en-US" dirty="0"/>
              <a:t>Caption</a:t>
            </a:r>
          </a:p>
        </p:txBody>
      </p:sp>
    </p:spTree>
    <p:extLst>
      <p:ext uri="{BB962C8B-B14F-4D97-AF65-F5344CB8AC3E}">
        <p14:creationId xmlns:p14="http://schemas.microsoft.com/office/powerpoint/2010/main" val="1927627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5166302"/>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5166302"/>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838200" y="6356350"/>
            <a:ext cx="9414164" cy="365125"/>
          </a:xfrm>
        </p:spPr>
        <p:txBody>
          <a:bodyPr>
            <a:noAutofit/>
          </a:bodyPr>
          <a:lstStyle/>
          <a:p>
            <a:endParaRPr lang="en-US" dirty="0"/>
          </a:p>
        </p:txBody>
      </p:sp>
    </p:spTree>
    <p:extLst>
      <p:ext uri="{BB962C8B-B14F-4D97-AF65-F5344CB8AC3E}">
        <p14:creationId xmlns:p14="http://schemas.microsoft.com/office/powerpoint/2010/main" val="3454374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3">
            <a:extLst>
              <a:ext uri="{FF2B5EF4-FFF2-40B4-BE49-F238E27FC236}">
                <a16:creationId xmlns:a16="http://schemas.microsoft.com/office/drawing/2014/main" id="{61557EE6-8CF1-4007-8FDB-892BBD707794}"/>
              </a:ext>
            </a:extLst>
          </p:cNvPr>
          <p:cNvSpPr>
            <a:spLocks noGrp="1"/>
          </p:cNvSpPr>
          <p:nvPr>
            <p:ph sz="half" idx="12" hasCustomPrompt="1"/>
          </p:nvPr>
        </p:nvSpPr>
        <p:spPr>
          <a:xfrm>
            <a:off x="838200" y="2741700"/>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418EE9C9-54D5-4D68-8392-B8EB26D106A9}"/>
              </a:ext>
            </a:extLst>
          </p:cNvPr>
          <p:cNvSpPr>
            <a:spLocks noGrp="1"/>
          </p:cNvSpPr>
          <p:nvPr>
            <p:ph sz="half" idx="13" hasCustomPrompt="1"/>
          </p:nvPr>
        </p:nvSpPr>
        <p:spPr>
          <a:xfrm>
            <a:off x="6172200" y="2740200"/>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1BC8CB9A-92D4-4406-80E1-43A29D5D172B}"/>
              </a:ext>
            </a:extLst>
          </p:cNvPr>
          <p:cNvSpPr>
            <a:spLocks noGrp="1"/>
          </p:cNvSpPr>
          <p:nvPr>
            <p:ph sz="half" idx="14" hasCustomPrompt="1"/>
          </p:nvPr>
        </p:nvSpPr>
        <p:spPr>
          <a:xfrm>
            <a:off x="838200" y="453163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200658C2-2253-4D25-9343-2B08CD1237C6}"/>
              </a:ext>
            </a:extLst>
          </p:cNvPr>
          <p:cNvSpPr>
            <a:spLocks noGrp="1"/>
          </p:cNvSpPr>
          <p:nvPr>
            <p:ph sz="half" idx="15" hasCustomPrompt="1"/>
          </p:nvPr>
        </p:nvSpPr>
        <p:spPr>
          <a:xfrm>
            <a:off x="6172200" y="453163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838200" y="6356350"/>
            <a:ext cx="9414164" cy="365125"/>
          </a:xfrm>
        </p:spPr>
        <p:txBody>
          <a:bodyPr>
            <a:noAutofit/>
          </a:bodyPr>
          <a:lstStyle/>
          <a:p>
            <a:endParaRPr lang="en-US" dirty="0"/>
          </a:p>
        </p:txBody>
      </p:sp>
    </p:spTree>
    <p:extLst>
      <p:ext uri="{BB962C8B-B14F-4D97-AF65-F5344CB8AC3E}">
        <p14:creationId xmlns:p14="http://schemas.microsoft.com/office/powerpoint/2010/main" val="719863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Autofit/>
          </a:bodyPr>
          <a:lstStyle>
            <a:lvl1pPr>
              <a:defRPr sz="2800" b="1"/>
            </a:lvl1pPr>
          </a:lstStyle>
          <a:p>
            <a:r>
              <a:rPr lang="en-US" dirty="0"/>
              <a:t>Title</a:t>
            </a:r>
          </a:p>
        </p:txBody>
      </p:sp>
      <p:sp>
        <p:nvSpPr>
          <p:cNvPr id="3" name="Content Placeholder 2"/>
          <p:cNvSpPr>
            <a:spLocks noGrp="1"/>
          </p:cNvSpPr>
          <p:nvPr>
            <p:ph sz="half" idx="1" hasCustomPrompt="1"/>
          </p:nvPr>
        </p:nvSpPr>
        <p:spPr>
          <a:xfrm>
            <a:off x="838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hasCustomPrompt="1"/>
          </p:nvPr>
        </p:nvSpPr>
        <p:spPr>
          <a:xfrm>
            <a:off x="6172200" y="1010661"/>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3">
            <a:extLst>
              <a:ext uri="{FF2B5EF4-FFF2-40B4-BE49-F238E27FC236}">
                <a16:creationId xmlns:a16="http://schemas.microsoft.com/office/drawing/2014/main" id="{61557EE6-8CF1-4007-8FDB-892BBD707794}"/>
              </a:ext>
            </a:extLst>
          </p:cNvPr>
          <p:cNvSpPr>
            <a:spLocks noGrp="1"/>
          </p:cNvSpPr>
          <p:nvPr>
            <p:ph sz="half" idx="12" hasCustomPrompt="1"/>
          </p:nvPr>
        </p:nvSpPr>
        <p:spPr>
          <a:xfrm>
            <a:off x="838200" y="228450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3">
            <a:extLst>
              <a:ext uri="{FF2B5EF4-FFF2-40B4-BE49-F238E27FC236}">
                <a16:creationId xmlns:a16="http://schemas.microsoft.com/office/drawing/2014/main" id="{418EE9C9-54D5-4D68-8392-B8EB26D106A9}"/>
              </a:ext>
            </a:extLst>
          </p:cNvPr>
          <p:cNvSpPr>
            <a:spLocks noGrp="1"/>
          </p:cNvSpPr>
          <p:nvPr>
            <p:ph sz="half" idx="13" hasCustomPrompt="1"/>
          </p:nvPr>
        </p:nvSpPr>
        <p:spPr>
          <a:xfrm>
            <a:off x="6172200" y="2283006"/>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Content Placeholder 3">
            <a:extLst>
              <a:ext uri="{FF2B5EF4-FFF2-40B4-BE49-F238E27FC236}">
                <a16:creationId xmlns:a16="http://schemas.microsoft.com/office/drawing/2014/main" id="{1BC8CB9A-92D4-4406-80E1-43A29D5D172B}"/>
              </a:ext>
            </a:extLst>
          </p:cNvPr>
          <p:cNvSpPr>
            <a:spLocks noGrp="1"/>
          </p:cNvSpPr>
          <p:nvPr>
            <p:ph sz="half" idx="14" hasCustomPrompt="1"/>
          </p:nvPr>
        </p:nvSpPr>
        <p:spPr>
          <a:xfrm>
            <a:off x="838200" y="3558253"/>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3">
            <a:extLst>
              <a:ext uri="{FF2B5EF4-FFF2-40B4-BE49-F238E27FC236}">
                <a16:creationId xmlns:a16="http://schemas.microsoft.com/office/drawing/2014/main" id="{200658C2-2253-4D25-9343-2B08CD1237C6}"/>
              </a:ext>
            </a:extLst>
          </p:cNvPr>
          <p:cNvSpPr>
            <a:spLocks noGrp="1"/>
          </p:cNvSpPr>
          <p:nvPr>
            <p:ph sz="half" idx="15" hasCustomPrompt="1"/>
          </p:nvPr>
        </p:nvSpPr>
        <p:spPr>
          <a:xfrm>
            <a:off x="6172200" y="3558253"/>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3">
            <a:extLst>
              <a:ext uri="{FF2B5EF4-FFF2-40B4-BE49-F238E27FC236}">
                <a16:creationId xmlns:a16="http://schemas.microsoft.com/office/drawing/2014/main" id="{136DFB47-9895-4BB7-A747-1AC99C40F96C}"/>
              </a:ext>
            </a:extLst>
          </p:cNvPr>
          <p:cNvSpPr>
            <a:spLocks noGrp="1"/>
          </p:cNvSpPr>
          <p:nvPr>
            <p:ph sz="half" idx="16" hasCustomPrompt="1"/>
          </p:nvPr>
        </p:nvSpPr>
        <p:spPr>
          <a:xfrm>
            <a:off x="838200" y="4942554"/>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3">
            <a:extLst>
              <a:ext uri="{FF2B5EF4-FFF2-40B4-BE49-F238E27FC236}">
                <a16:creationId xmlns:a16="http://schemas.microsoft.com/office/drawing/2014/main" id="{01BECF16-0E14-429A-86F0-E967B82BB3C7}"/>
              </a:ext>
            </a:extLst>
          </p:cNvPr>
          <p:cNvSpPr>
            <a:spLocks noGrp="1"/>
          </p:cNvSpPr>
          <p:nvPr>
            <p:ph sz="half" idx="17" hasCustomPrompt="1"/>
          </p:nvPr>
        </p:nvSpPr>
        <p:spPr>
          <a:xfrm>
            <a:off x="6172200" y="4942554"/>
            <a:ext cx="5181600" cy="1054113"/>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a:xfrm>
            <a:off x="838200" y="6356350"/>
            <a:ext cx="9414164" cy="365125"/>
          </a:xfrm>
        </p:spPr>
        <p:txBody>
          <a:bodyPr>
            <a:noAutofit/>
          </a:bodyPr>
          <a:lstStyle/>
          <a:p>
            <a:endParaRPr lang="en-US" dirty="0"/>
          </a:p>
        </p:txBody>
      </p:sp>
    </p:spTree>
    <p:extLst>
      <p:ext uri="{BB962C8B-B14F-4D97-AF65-F5344CB8AC3E}">
        <p14:creationId xmlns:p14="http://schemas.microsoft.com/office/powerpoint/2010/main" val="37454219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as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6"/>
            <a:ext cx="8961120" cy="457200"/>
          </a:xfrm>
        </p:spPr>
        <p:txBody>
          <a:bodyPr>
            <a:normAutofit/>
          </a:bodyPr>
          <a:lstStyle>
            <a:lvl1pPr>
              <a:defRPr sz="2800" b="1" baseline="0"/>
            </a:lvl1pPr>
          </a:lstStyle>
          <a:p>
            <a:r>
              <a:rPr lang="en-US" dirty="0"/>
              <a:t>Title</a:t>
            </a:r>
          </a:p>
        </p:txBody>
      </p:sp>
      <p:sp>
        <p:nvSpPr>
          <p:cNvPr id="7" name="Content Placeholder 6"/>
          <p:cNvSpPr>
            <a:spLocks noGrp="1"/>
          </p:cNvSpPr>
          <p:nvPr>
            <p:ph sz="quarter" idx="12" hasCustomPrompt="1"/>
          </p:nvPr>
        </p:nvSpPr>
        <p:spPr>
          <a:xfrm>
            <a:off x="838200" y="1011383"/>
            <a:ext cx="10515600" cy="3255818"/>
          </a:xfrm>
        </p:spPr>
        <p:txBody>
          <a:bodyPr>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6"/>
          <p:cNvSpPr>
            <a:spLocks noGrp="1"/>
          </p:cNvSpPr>
          <p:nvPr>
            <p:ph sz="quarter" idx="13" hasCustomPrompt="1"/>
          </p:nvPr>
        </p:nvSpPr>
        <p:spPr>
          <a:xfrm>
            <a:off x="838200" y="4378037"/>
            <a:ext cx="10515600" cy="1627909"/>
          </a:xfrm>
        </p:spPr>
        <p:txBody>
          <a:bodyPr>
            <a:noAutofit/>
          </a:bodyPr>
          <a:lstStyle>
            <a:lvl1pPr marL="0" indent="0">
              <a:buNone/>
              <a:defRPr sz="1600"/>
            </a:lvl1pPr>
          </a:lstStyle>
          <a:p>
            <a:pPr lvl="0"/>
            <a:r>
              <a:rPr lang="en-US" dirty="0"/>
              <a:t>Caption</a:t>
            </a:r>
          </a:p>
        </p:txBody>
      </p:sp>
      <p:sp>
        <p:nvSpPr>
          <p:cNvPr id="6" name="Text Placeholder 5">
            <a:extLst>
              <a:ext uri="{FF2B5EF4-FFF2-40B4-BE49-F238E27FC236}">
                <a16:creationId xmlns:a16="http://schemas.microsoft.com/office/drawing/2014/main" id="{6E14F94F-1E52-2B42-BC75-C0C106E8BEC0}"/>
              </a:ext>
            </a:extLst>
          </p:cNvPr>
          <p:cNvSpPr>
            <a:spLocks noGrp="1"/>
          </p:cNvSpPr>
          <p:nvPr>
            <p:ph type="body" sz="quarter" idx="14" hasCustomPrompt="1"/>
          </p:nvPr>
        </p:nvSpPr>
        <p:spPr>
          <a:xfrm>
            <a:off x="838200" y="6271576"/>
            <a:ext cx="10515600" cy="442595"/>
          </a:xfrm>
        </p:spPr>
        <p:txBody>
          <a:bodyPr>
            <a:noAutofit/>
          </a:bodyPr>
          <a:lstStyle>
            <a:lvl1pPr marL="0" indent="0" algn="l">
              <a:buNone/>
              <a:defRPr sz="1200">
                <a:solidFill>
                  <a:schemeClr val="tx1"/>
                </a:solidFill>
              </a:defRPr>
            </a:lvl1pPr>
          </a:lstStyle>
          <a:p>
            <a:pPr algn="l"/>
            <a:r>
              <a:rPr lang="en-US" dirty="0"/>
              <a:t>This OpenStax ancillary resource is © Rice University under a CC BY 4.0 International license; it may be reproduced or modified but must be attributed to OpenStax, Rice University and any changes must be noted.</a:t>
            </a:r>
          </a:p>
        </p:txBody>
      </p:sp>
    </p:spTree>
    <p:extLst>
      <p:ext uri="{BB962C8B-B14F-4D97-AF65-F5344CB8AC3E}">
        <p14:creationId xmlns:p14="http://schemas.microsoft.com/office/powerpoint/2010/main" val="1686173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4"/>
            <a:ext cx="8961120" cy="457200"/>
          </a:xfrm>
        </p:spPr>
        <p:txBody>
          <a:bodyPr>
            <a:noAutofit/>
          </a:bodyPr>
          <a:lstStyle>
            <a:lvl1pPr>
              <a:defRPr b="1"/>
            </a:lvl1pPr>
          </a:lstStyle>
          <a:p>
            <a:r>
              <a:rPr lang="en-US" dirty="0"/>
              <a:t>Title (optional)</a:t>
            </a:r>
          </a:p>
        </p:txBody>
      </p:sp>
      <p:sp>
        <p:nvSpPr>
          <p:cNvPr id="3" name="Footer Placeholder 2"/>
          <p:cNvSpPr>
            <a:spLocks noGrp="1"/>
          </p:cNvSpPr>
          <p:nvPr>
            <p:ph type="ftr" sz="quarter" idx="10"/>
          </p:nvPr>
        </p:nvSpPr>
        <p:spPr/>
        <p:txBody>
          <a:bodyPr>
            <a:noAutofit/>
          </a:bodyPr>
          <a:lstStyle/>
          <a:p>
            <a:endParaRPr lang="en-US" dirty="0"/>
          </a:p>
        </p:txBody>
      </p:sp>
      <p:sp>
        <p:nvSpPr>
          <p:cNvPr id="5" name="Content Placeholder 4"/>
          <p:cNvSpPr>
            <a:spLocks noGrp="1"/>
          </p:cNvSpPr>
          <p:nvPr>
            <p:ph sz="quarter" idx="11" hasCustomPrompt="1"/>
          </p:nvPr>
        </p:nvSpPr>
        <p:spPr>
          <a:xfrm>
            <a:off x="838200" y="1010661"/>
            <a:ext cx="10515600" cy="5155580"/>
          </a:xfrm>
        </p:spPr>
        <p:txBody>
          <a:bodyPr>
            <a:noAutofit/>
          </a:bodyPr>
          <a:lstStyle/>
          <a:p>
            <a:pPr lvl="0"/>
            <a:r>
              <a:rPr lang="en-US"/>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882568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4"/>
            <a:ext cx="8961120" cy="457200"/>
          </a:xfrm>
        </p:spPr>
        <p:txBody>
          <a:bodyPr/>
          <a:lstStyle>
            <a:lvl1pPr>
              <a:defRPr b="1"/>
            </a:lvl1pPr>
          </a:lstStyle>
          <a:p>
            <a:r>
              <a:rPr lang="en-US" dirty="0"/>
              <a:t>Title (optional)</a:t>
            </a:r>
          </a:p>
        </p:txBody>
      </p:sp>
      <p:sp>
        <p:nvSpPr>
          <p:cNvPr id="3" name="Footer Placeholder 2"/>
          <p:cNvSpPr>
            <a:spLocks noGrp="1"/>
          </p:cNvSpPr>
          <p:nvPr>
            <p:ph type="ftr" sz="quarter" idx="10"/>
          </p:nvPr>
        </p:nvSpPr>
        <p:spPr/>
        <p:txBody>
          <a:bodyPr>
            <a:noAutofit/>
          </a:bodyPr>
          <a:lstStyle/>
          <a:p>
            <a:endParaRPr lang="en-US" dirty="0"/>
          </a:p>
        </p:txBody>
      </p:sp>
      <p:sp>
        <p:nvSpPr>
          <p:cNvPr id="5" name="Content Placeholder 4"/>
          <p:cNvSpPr>
            <a:spLocks noGrp="1"/>
          </p:cNvSpPr>
          <p:nvPr>
            <p:ph sz="quarter" idx="11" hasCustomPrompt="1"/>
          </p:nvPr>
        </p:nvSpPr>
        <p:spPr>
          <a:xfrm>
            <a:off x="838200" y="1010661"/>
            <a:ext cx="10515600" cy="5155579"/>
          </a:xfrm>
        </p:spPr>
        <p:txBody>
          <a:bodyPr>
            <a:noAutofit/>
          </a:bodyPr>
          <a:lstStyle>
            <a:lvl1pPr marL="514350" indent="-514350">
              <a:buFont typeface="+mj-lt"/>
              <a:buAutoNum type="arabicPeriod"/>
              <a:defRPr/>
            </a:lvl1pPr>
            <a:lvl2pPr marL="914400" marR="0" indent="-457200" algn="l" defTabSz="914400" rtl="0" eaLnBrk="1" fontAlgn="auto" latinLnBrk="0" hangingPunct="1">
              <a:lnSpc>
                <a:spcPct val="90000"/>
              </a:lnSpc>
              <a:spcBef>
                <a:spcPts val="500"/>
              </a:spcBef>
              <a:spcAft>
                <a:spcPts val="0"/>
              </a:spcAft>
              <a:buClrTx/>
              <a:buSzTx/>
              <a:buFont typeface="+mj-lt"/>
              <a:buAutoNum type="alphaLcPeriod"/>
              <a:tabLst/>
              <a:defRPr/>
            </a:lvl2pPr>
          </a:lstStyle>
          <a:p>
            <a:pPr lvl="0"/>
            <a:r>
              <a:rPr lang="en-US" dirty="0"/>
              <a:t>Discussion question 1</a:t>
            </a:r>
          </a:p>
          <a:p>
            <a:pPr lvl="1"/>
            <a:r>
              <a:rPr lang="en-US" dirty="0"/>
              <a:t>Distractor (optional)</a:t>
            </a:r>
          </a:p>
          <a:p>
            <a:pPr lvl="1"/>
            <a:r>
              <a:rPr lang="en-US" dirty="0"/>
              <a:t>Distractor (optional)</a:t>
            </a:r>
          </a:p>
          <a:p>
            <a:pPr lvl="1"/>
            <a:r>
              <a:rPr lang="en-US" dirty="0"/>
              <a:t>Distractor (optional)</a:t>
            </a:r>
          </a:p>
          <a:p>
            <a:pPr lvl="1"/>
            <a:r>
              <a:rPr lang="en-US" dirty="0"/>
              <a:t>Distractor (optional)</a:t>
            </a:r>
          </a:p>
          <a:p>
            <a:pPr lvl="0"/>
            <a:r>
              <a:rPr lang="en-US" dirty="0"/>
              <a:t>Discussion question 2</a:t>
            </a:r>
          </a:p>
          <a:p>
            <a:pPr lvl="1"/>
            <a:r>
              <a:rPr lang="en-US" dirty="0"/>
              <a:t>Distractor (optional)</a:t>
            </a:r>
          </a:p>
          <a:p>
            <a:pPr lvl="1"/>
            <a:r>
              <a:rPr lang="en-US" dirty="0"/>
              <a:t>Distractor (optional)</a:t>
            </a:r>
          </a:p>
          <a:p>
            <a:pPr marL="914400" marR="0" lvl="1" indent="-457200" algn="l" defTabSz="914400" rtl="0" eaLnBrk="1" fontAlgn="auto" latinLnBrk="0" hangingPunct="1">
              <a:lnSpc>
                <a:spcPct val="90000"/>
              </a:lnSpc>
              <a:spcBef>
                <a:spcPts val="500"/>
              </a:spcBef>
              <a:spcAft>
                <a:spcPts val="0"/>
              </a:spcAft>
              <a:buClrTx/>
              <a:buSzTx/>
              <a:buFont typeface="+mj-lt"/>
              <a:buAutoNum type="alphaLcPeriod"/>
              <a:tabLst/>
              <a:defRPr/>
            </a:pPr>
            <a:r>
              <a:rPr lang="en-US" dirty="0"/>
              <a:t>Distractor (optional)</a:t>
            </a:r>
          </a:p>
          <a:p>
            <a:pPr lvl="1"/>
            <a:r>
              <a:rPr lang="en-US" dirty="0"/>
              <a:t>Distractor (optional)</a:t>
            </a:r>
          </a:p>
        </p:txBody>
      </p:sp>
    </p:spTree>
    <p:extLst>
      <p:ext uri="{BB962C8B-B14F-4D97-AF65-F5344CB8AC3E}">
        <p14:creationId xmlns:p14="http://schemas.microsoft.com/office/powerpoint/2010/main" val="1648461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1D2334A-736E-D4CA-BB75-3DEB4B770B56}"/>
              </a:ext>
            </a:extLst>
          </p:cNvPr>
          <p:cNvSpPr>
            <a:spLocks noGrp="1"/>
          </p:cNvSpPr>
          <p:nvPr>
            <p:ph type="dt" sz="half" idx="10"/>
          </p:nvPr>
        </p:nvSpPr>
        <p:spPr/>
        <p:txBody>
          <a:bodyPr/>
          <a:lstStyle/>
          <a:p>
            <a:fld id="{C0D7D29C-5448-44B8-8095-E574016D84EF}" type="datetime1">
              <a:rPr lang="en-US" smtClean="0"/>
              <a:t>7/1/2024</a:t>
            </a:fld>
            <a:endParaRPr lang="en-US"/>
          </a:p>
        </p:txBody>
      </p:sp>
      <p:sp>
        <p:nvSpPr>
          <p:cNvPr id="3" name="Footer Placeholder 2">
            <a:extLst>
              <a:ext uri="{FF2B5EF4-FFF2-40B4-BE49-F238E27FC236}">
                <a16:creationId xmlns:a16="http://schemas.microsoft.com/office/drawing/2014/main" id="{63DB769B-BDD5-7799-E929-B7B7EF3B335D}"/>
              </a:ext>
            </a:extLst>
          </p:cNvPr>
          <p:cNvSpPr>
            <a:spLocks noGrp="1"/>
          </p:cNvSpPr>
          <p:nvPr>
            <p:ph type="ftr" sz="quarter" idx="11"/>
          </p:nvPr>
        </p:nvSpPr>
        <p:spPr/>
        <p:txBody>
          <a:bodyPr/>
          <a:lstStyle/>
          <a:p>
            <a:r>
              <a:rPr lang="en-US"/>
              <a:t>https://openstax.org/details/books/calculus-volume-1</a:t>
            </a:r>
          </a:p>
        </p:txBody>
      </p:sp>
      <p:sp>
        <p:nvSpPr>
          <p:cNvPr id="4" name="Slide Number Placeholder 3">
            <a:extLst>
              <a:ext uri="{FF2B5EF4-FFF2-40B4-BE49-F238E27FC236}">
                <a16:creationId xmlns:a16="http://schemas.microsoft.com/office/drawing/2014/main" id="{B2A3097B-5570-F1F3-A69C-0E1179C5A091}"/>
              </a:ext>
            </a:extLst>
          </p:cNvPr>
          <p:cNvSpPr>
            <a:spLocks noGrp="1"/>
          </p:cNvSpPr>
          <p:nvPr>
            <p:ph type="sldNum" sz="quarter" idx="12"/>
          </p:nvPr>
        </p:nvSpPr>
        <p:spPr/>
        <p:txBody>
          <a:bodyPr/>
          <a:lstStyle/>
          <a:p>
            <a:fld id="{7D22EFD6-40EC-4925-8FC2-563567919777}" type="slidenum">
              <a:rPr lang="en-US" smtClean="0"/>
              <a:t>‹#›</a:t>
            </a:fld>
            <a:endParaRPr lang="en-US"/>
          </a:p>
        </p:txBody>
      </p:sp>
    </p:spTree>
    <p:extLst>
      <p:ext uri="{BB962C8B-B14F-4D97-AF65-F5344CB8AC3E}">
        <p14:creationId xmlns:p14="http://schemas.microsoft.com/office/powerpoint/2010/main" val="1529336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434975"/>
          </a:xfrm>
          <a:prstGeom prst="rect">
            <a:avLst/>
          </a:prstGeom>
        </p:spPr>
        <p:txBody>
          <a:bodyPr vert="horz" lIns="91440" tIns="45720" rIns="91440" bIns="45720" rtlCol="0" anchor="ctr">
            <a:normAutofit/>
          </a:bodyPr>
          <a:lstStyle/>
          <a:p>
            <a:r>
              <a:rPr lang="en-US" dirty="0"/>
              <a:t>Title (optional)</a:t>
            </a:r>
          </a:p>
        </p:txBody>
      </p:sp>
      <p:sp>
        <p:nvSpPr>
          <p:cNvPr id="3" name="Text Placeholder 2"/>
          <p:cNvSpPr>
            <a:spLocks noGrp="1"/>
          </p:cNvSpPr>
          <p:nvPr>
            <p:ph type="body" idx="1"/>
          </p:nvPr>
        </p:nvSpPr>
        <p:spPr>
          <a:xfrm>
            <a:off x="838200" y="990601"/>
            <a:ext cx="10515600" cy="521913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838200" y="6356350"/>
            <a:ext cx="1051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4" name="Slide Number Placeholder 3">
            <a:extLst>
              <a:ext uri="{FF2B5EF4-FFF2-40B4-BE49-F238E27FC236}">
                <a16:creationId xmlns:a16="http://schemas.microsoft.com/office/drawing/2014/main" id="{95599AE0-B13C-E741-A969-DCDFA4F7E3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8677BF-C91A-CA46-9BF6-A28F3D13AFBD}" type="slidenum">
              <a:rPr lang="en-US" smtClean="0"/>
              <a:t>‹#›</a:t>
            </a:fld>
            <a:endParaRPr lang="en-US" dirty="0"/>
          </a:p>
        </p:txBody>
      </p:sp>
    </p:spTree>
    <p:extLst>
      <p:ext uri="{BB962C8B-B14F-4D97-AF65-F5344CB8AC3E}">
        <p14:creationId xmlns:p14="http://schemas.microsoft.com/office/powerpoint/2010/main" val="15161623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63" r:id="rId4"/>
    <p:sldLayoutId id="2147483664" r:id="rId5"/>
    <p:sldLayoutId id="2147483660" r:id="rId6"/>
    <p:sldLayoutId id="2147483661" r:id="rId7"/>
    <p:sldLayoutId id="2147483662" r:id="rId8"/>
    <p:sldLayoutId id="2147483665" r:id="rId9"/>
  </p:sldLayoutIdLst>
  <p:txStyles>
    <p:titleStyle>
      <a:lvl1pPr algn="l" defTabSz="914400" rtl="0" eaLnBrk="1" latinLnBrk="0" hangingPunct="1">
        <a:lnSpc>
          <a:spcPct val="90000"/>
        </a:lnSpc>
        <a:spcBef>
          <a:spcPct val="0"/>
        </a:spcBef>
        <a:buNone/>
        <a:defRPr sz="2800" b="1" kern="1200">
          <a:solidFill>
            <a:schemeClr val="accent6">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accent3"/>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accent5"/>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rgbClr val="BA4C2D"/>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accent3"/>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8.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9.wmf"/><Relationship Id="rId7" Type="http://schemas.openxmlformats.org/officeDocument/2006/relationships/image" Target="../media/image11.wmf"/><Relationship Id="rId2" Type="http://schemas.openxmlformats.org/officeDocument/2006/relationships/oleObject" Target="../embeddings/oleObject1.bin"/><Relationship Id="rId1" Type="http://schemas.openxmlformats.org/officeDocument/2006/relationships/slideLayout" Target="../slideLayouts/slideLayout4.xml"/><Relationship Id="rId6" Type="http://schemas.openxmlformats.org/officeDocument/2006/relationships/oleObject" Target="../embeddings/oleObject3.bin"/><Relationship Id="rId5" Type="http://schemas.openxmlformats.org/officeDocument/2006/relationships/image" Target="../media/image10.wmf"/><Relationship Id="rId4" Type="http://schemas.openxmlformats.org/officeDocument/2006/relationships/oleObject" Target="../embeddings/oleObject2.bin"/></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2.wmf"/><Relationship Id="rId7" Type="http://schemas.openxmlformats.org/officeDocument/2006/relationships/image" Target="../media/image14.wmf"/><Relationship Id="rId2" Type="http://schemas.openxmlformats.org/officeDocument/2006/relationships/oleObject" Target="../embeddings/oleObject4.bin"/><Relationship Id="rId1" Type="http://schemas.openxmlformats.org/officeDocument/2006/relationships/slideLayout" Target="../slideLayouts/slideLayout5.xml"/><Relationship Id="rId6" Type="http://schemas.openxmlformats.org/officeDocument/2006/relationships/oleObject" Target="../embeddings/oleObject6.bin"/><Relationship Id="rId5" Type="http://schemas.openxmlformats.org/officeDocument/2006/relationships/image" Target="../media/image13.wmf"/><Relationship Id="rId4" Type="http://schemas.openxmlformats.org/officeDocument/2006/relationships/oleObject" Target="../embeddings/oleObject5.bin"/></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oleObject" Target="../embeddings/oleObject7.bin"/><Relationship Id="rId1" Type="http://schemas.openxmlformats.org/officeDocument/2006/relationships/slideLayout" Target="../slideLayouts/slideLayout4.xml"/><Relationship Id="rId4" Type="http://schemas.openxmlformats.org/officeDocument/2006/relationships/image" Target="../media/image15.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a:extLst>
              <a:ext uri="{FF2B5EF4-FFF2-40B4-BE49-F238E27FC236}">
                <a16:creationId xmlns:a16="http://schemas.microsoft.com/office/drawing/2014/main" id="{96D634E8-4422-6744-BAAE-52C9030B199D}"/>
              </a:ext>
            </a:extLst>
          </p:cNvPr>
          <p:cNvSpPr>
            <a:spLocks noGrp="1"/>
          </p:cNvSpPr>
          <p:nvPr>
            <p:ph type="ctrTitle"/>
          </p:nvPr>
        </p:nvSpPr>
        <p:spPr/>
        <p:txBody>
          <a:bodyPr>
            <a:normAutofit/>
          </a:bodyPr>
          <a:lstStyle/>
          <a:p>
            <a:r>
              <a:rPr lang="en-US" sz="4800" noProof="0" dirty="0"/>
              <a:t>Contemporary Mathematics</a:t>
            </a:r>
          </a:p>
        </p:txBody>
      </p:sp>
      <p:sp>
        <p:nvSpPr>
          <p:cNvPr id="24" name="Text Placeholder 2">
            <a:extLst>
              <a:ext uri="{FF2B5EF4-FFF2-40B4-BE49-F238E27FC236}">
                <a16:creationId xmlns:a16="http://schemas.microsoft.com/office/drawing/2014/main" id="{0F1E18ED-FDAD-4C46-A2CD-D2ED77832A05}"/>
              </a:ext>
            </a:extLst>
          </p:cNvPr>
          <p:cNvSpPr>
            <a:spLocks noGrp="1"/>
          </p:cNvSpPr>
          <p:nvPr>
            <p:ph type="body" sz="quarter" idx="14"/>
          </p:nvPr>
        </p:nvSpPr>
        <p:spPr/>
        <p:txBody>
          <a:bodyPr>
            <a:normAutofit lnSpcReduction="10000"/>
          </a:bodyPr>
          <a:lstStyle/>
          <a:p>
            <a:r>
              <a:rPr lang="en-US" noProof="0" dirty="0">
                <a:latin typeface="+mn-lt"/>
              </a:rPr>
              <a:t>Chapter 8 STATISTICS</a:t>
            </a:r>
          </a:p>
        </p:txBody>
      </p:sp>
      <p:pic>
        <p:nvPicPr>
          <p:cNvPr id="2" name="Picture 1">
            <a:extLst>
              <a:ext uri="{FF2B5EF4-FFF2-40B4-BE49-F238E27FC236}">
                <a16:creationId xmlns:a16="http://schemas.microsoft.com/office/drawing/2014/main" id="{1E8DC772-2657-6FE1-EA16-D4115FDA2AA6}"/>
              </a:ext>
            </a:extLst>
          </p:cNvPr>
          <p:cNvPicPr>
            <a:picLocks noChangeAspect="1"/>
          </p:cNvPicPr>
          <p:nvPr/>
        </p:nvPicPr>
        <p:blipFill>
          <a:blip r:embed="rId2"/>
          <a:stretch>
            <a:fillRect/>
          </a:stretch>
        </p:blipFill>
        <p:spPr>
          <a:xfrm>
            <a:off x="4862599" y="2757120"/>
            <a:ext cx="2466802" cy="3192332"/>
          </a:xfrm>
          <a:prstGeom prst="rect">
            <a:avLst/>
          </a:prstGeom>
          <a:effectLst>
            <a:outerShdw blurRad="362356" dist="150926" dir="1740000" sx="105794" sy="105794" algn="ctr" rotWithShape="0">
              <a:srgbClr val="000000">
                <a:alpha val="51241"/>
              </a:srgbClr>
            </a:outerShdw>
          </a:effectLst>
        </p:spPr>
      </p:pic>
    </p:spTree>
    <p:extLst>
      <p:ext uri="{BB962C8B-B14F-4D97-AF65-F5344CB8AC3E}">
        <p14:creationId xmlns:p14="http://schemas.microsoft.com/office/powerpoint/2010/main" val="21191152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8604A-81AC-BDCE-734E-5951930177EB}"/>
              </a:ext>
            </a:extLst>
          </p:cNvPr>
          <p:cNvSpPr>
            <a:spLocks noGrp="1"/>
          </p:cNvSpPr>
          <p:nvPr>
            <p:ph type="title"/>
          </p:nvPr>
        </p:nvSpPr>
        <p:spPr/>
        <p:txBody>
          <a:bodyPr>
            <a:normAutofit fontScale="90000"/>
          </a:bodyPr>
          <a:lstStyle/>
          <a:p>
            <a:r>
              <a:rPr lang="en-US" dirty="0"/>
              <a:t>Creating a Binned Frequency Distribution</a:t>
            </a:r>
          </a:p>
        </p:txBody>
      </p:sp>
      <p:pic>
        <p:nvPicPr>
          <p:cNvPr id="17" name="Content Placeholder 16">
            <a:extLst>
              <a:ext uri="{FF2B5EF4-FFF2-40B4-BE49-F238E27FC236}">
                <a16:creationId xmlns:a16="http://schemas.microsoft.com/office/drawing/2014/main" id="{514C7A82-4D94-93F2-B98B-4F110D71BE7F}"/>
              </a:ext>
            </a:extLst>
          </p:cNvPr>
          <p:cNvPicPr>
            <a:picLocks noGrp="1" noChangeAspect="1"/>
          </p:cNvPicPr>
          <p:nvPr>
            <p:ph sz="quarter" idx="11"/>
          </p:nvPr>
        </p:nvPicPr>
        <p:blipFill>
          <a:blip r:embed="rId2"/>
          <a:stretch>
            <a:fillRect/>
          </a:stretch>
        </p:blipFill>
        <p:spPr>
          <a:xfrm>
            <a:off x="1009650" y="1474364"/>
            <a:ext cx="4162425" cy="2089777"/>
          </a:xfrm>
        </p:spPr>
      </p:pic>
      <p:pic>
        <p:nvPicPr>
          <p:cNvPr id="19" name="Picture 18">
            <a:extLst>
              <a:ext uri="{FF2B5EF4-FFF2-40B4-BE49-F238E27FC236}">
                <a16:creationId xmlns:a16="http://schemas.microsoft.com/office/drawing/2014/main" id="{8239A225-7CC0-AB27-F1B8-20941802BB3E}"/>
              </a:ext>
            </a:extLst>
          </p:cNvPr>
          <p:cNvPicPr>
            <a:picLocks noChangeAspect="1"/>
          </p:cNvPicPr>
          <p:nvPr/>
        </p:nvPicPr>
        <p:blipFill>
          <a:blip r:embed="rId3"/>
          <a:stretch>
            <a:fillRect/>
          </a:stretch>
        </p:blipFill>
        <p:spPr>
          <a:xfrm>
            <a:off x="8916247" y="981971"/>
            <a:ext cx="2885553" cy="5732632"/>
          </a:xfrm>
          <a:prstGeom prst="rect">
            <a:avLst/>
          </a:prstGeom>
        </p:spPr>
      </p:pic>
      <p:pic>
        <p:nvPicPr>
          <p:cNvPr id="23" name="Picture 22">
            <a:extLst>
              <a:ext uri="{FF2B5EF4-FFF2-40B4-BE49-F238E27FC236}">
                <a16:creationId xmlns:a16="http://schemas.microsoft.com/office/drawing/2014/main" id="{A32EBE12-8697-9A11-D303-E5012B94FAB1}"/>
              </a:ext>
            </a:extLst>
          </p:cNvPr>
          <p:cNvPicPr>
            <a:picLocks noChangeAspect="1"/>
          </p:cNvPicPr>
          <p:nvPr/>
        </p:nvPicPr>
        <p:blipFill>
          <a:blip r:embed="rId4"/>
          <a:stretch>
            <a:fillRect/>
          </a:stretch>
        </p:blipFill>
        <p:spPr>
          <a:xfrm>
            <a:off x="160219" y="4508620"/>
            <a:ext cx="8756028" cy="1103789"/>
          </a:xfrm>
          <a:prstGeom prst="rect">
            <a:avLst/>
          </a:prstGeom>
        </p:spPr>
      </p:pic>
    </p:spTree>
    <p:extLst>
      <p:ext uri="{BB962C8B-B14F-4D97-AF65-F5344CB8AC3E}">
        <p14:creationId xmlns:p14="http://schemas.microsoft.com/office/powerpoint/2010/main" val="37470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noProof="0" dirty="0"/>
              <a:t>8.2 Visualizing Data</a:t>
            </a:r>
          </a:p>
        </p:txBody>
      </p:sp>
      <p:sp>
        <p:nvSpPr>
          <p:cNvPr id="3" name="Content Placeholder 2">
            <a:extLst>
              <a:ext uri="{FF2B5EF4-FFF2-40B4-BE49-F238E27FC236}">
                <a16:creationId xmlns:a16="http://schemas.microsoft.com/office/drawing/2014/main" id="{8CF8879A-5FF7-1847-8F30-F924AE4EDF31}"/>
              </a:ext>
            </a:extLst>
          </p:cNvPr>
          <p:cNvSpPr>
            <a:spLocks noGrp="1"/>
          </p:cNvSpPr>
          <p:nvPr>
            <p:ph sz="quarter" idx="11"/>
          </p:nvPr>
        </p:nvSpPr>
        <p:spPr/>
        <p:txBody>
          <a:bodyPr/>
          <a:lstStyle/>
          <a:p>
            <a:pPr marL="0" indent="0">
              <a:buNone/>
            </a:pPr>
            <a:r>
              <a:rPr lang="en-US" noProof="0" dirty="0">
                <a:latin typeface="+mn-lt"/>
              </a:rPr>
              <a:t>Learning Objectives:</a:t>
            </a:r>
          </a:p>
          <a:p>
            <a:pPr marL="514350" lvl="0" indent="-514350">
              <a:buFont typeface="+mj-lt"/>
              <a:buAutoNum type="arabicPeriod"/>
            </a:pPr>
            <a:r>
              <a:rPr lang="en-US" noProof="0" dirty="0">
                <a:latin typeface="+mn-lt"/>
              </a:rPr>
              <a:t>Create charts and graphs to appropriately represent data.</a:t>
            </a:r>
          </a:p>
          <a:p>
            <a:pPr marL="514350" lvl="0" indent="-514350">
              <a:buFont typeface="+mj-lt"/>
              <a:buAutoNum type="arabicPeriod"/>
            </a:pPr>
            <a:r>
              <a:rPr lang="en-US" noProof="0" dirty="0">
                <a:latin typeface="+mn-lt"/>
              </a:rPr>
              <a:t>Interpret visual representations of data.</a:t>
            </a:r>
          </a:p>
          <a:p>
            <a:pPr marL="514350" lvl="0" indent="-514350">
              <a:buFont typeface="+mj-lt"/>
              <a:buAutoNum type="arabicPeriod"/>
            </a:pPr>
            <a:r>
              <a:rPr lang="en-US" noProof="0" dirty="0">
                <a:latin typeface="+mn-lt"/>
              </a:rPr>
              <a:t>Determine misleading components in data displayed visually.</a:t>
            </a:r>
          </a:p>
        </p:txBody>
      </p:sp>
    </p:spTree>
    <p:extLst>
      <p:ext uri="{BB962C8B-B14F-4D97-AF65-F5344CB8AC3E}">
        <p14:creationId xmlns:p14="http://schemas.microsoft.com/office/powerpoint/2010/main" val="2140716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930FD7A-E6D9-5241-8526-A99E77401E37}"/>
              </a:ext>
            </a:extLst>
          </p:cNvPr>
          <p:cNvSpPr>
            <a:spLocks noGrp="1"/>
          </p:cNvSpPr>
          <p:nvPr>
            <p:ph type="title"/>
          </p:nvPr>
        </p:nvSpPr>
        <p:spPr/>
        <p:txBody>
          <a:bodyPr>
            <a:noAutofit/>
          </a:bodyPr>
          <a:lstStyle/>
          <a:p>
            <a:r>
              <a:rPr lang="en-US" noProof="0" dirty="0"/>
              <a:t>8.2 Visualizing Categorical Data</a:t>
            </a:r>
          </a:p>
        </p:txBody>
      </p:sp>
      <p:sp>
        <p:nvSpPr>
          <p:cNvPr id="7" name="Content Placeholder 2">
            <a:extLst>
              <a:ext uri="{FF2B5EF4-FFF2-40B4-BE49-F238E27FC236}">
                <a16:creationId xmlns:a16="http://schemas.microsoft.com/office/drawing/2014/main" id="{2B4EA9FC-8CFE-0E45-9138-0A210789036B}"/>
              </a:ext>
            </a:extLst>
          </p:cNvPr>
          <p:cNvSpPr>
            <a:spLocks noGrp="1"/>
          </p:cNvSpPr>
          <p:nvPr>
            <p:ph sz="quarter" idx="11"/>
          </p:nvPr>
        </p:nvSpPr>
        <p:spPr/>
        <p:txBody>
          <a:bodyPr/>
          <a:lstStyle/>
          <a:p>
            <a:pPr>
              <a:lnSpc>
                <a:spcPct val="100000"/>
              </a:lnSpc>
              <a:spcBef>
                <a:spcPts val="600"/>
              </a:spcBef>
              <a:spcAft>
                <a:spcPts val="600"/>
              </a:spcAft>
            </a:pPr>
            <a:r>
              <a:rPr lang="en-US" noProof="0" dirty="0">
                <a:latin typeface="+mn-lt"/>
              </a:rPr>
              <a:t>If the data we’re visualizing is categorical, then we want a quick way to represent graphically the relative numbers of units that fall in each category. When we created the frequency distributions in the last section, all we did was count the number of units in each category and record that number (this was the frequency of that category). Frequencies are nice when we’re organizing and summarizing data; they’re easy to compute, and they’re always whole numbers. </a:t>
            </a:r>
          </a:p>
          <a:p>
            <a:pPr>
              <a:lnSpc>
                <a:spcPct val="100000"/>
              </a:lnSpc>
              <a:spcBef>
                <a:spcPts val="600"/>
              </a:spcBef>
              <a:spcAft>
                <a:spcPts val="600"/>
              </a:spcAft>
            </a:pPr>
            <a:r>
              <a:rPr lang="en-US" noProof="0" dirty="0">
                <a:latin typeface="+mn-lt"/>
              </a:rPr>
              <a:t>The </a:t>
            </a:r>
            <a:r>
              <a:rPr lang="en-US" b="1" noProof="0" dirty="0">
                <a:latin typeface="+mn-lt"/>
              </a:rPr>
              <a:t>proportion</a:t>
            </a:r>
            <a:r>
              <a:rPr lang="en-US" noProof="0" dirty="0">
                <a:latin typeface="+mn-lt"/>
              </a:rPr>
              <a:t> of data that fall into a particular category is computed by dividing the frequency for that category by the total number of units in the data. Proportions can be expressed as fractions, decimals, or percentages. </a:t>
            </a:r>
          </a:p>
        </p:txBody>
      </p:sp>
    </p:spTree>
    <p:extLst>
      <p:ext uri="{BB962C8B-B14F-4D97-AF65-F5344CB8AC3E}">
        <p14:creationId xmlns:p14="http://schemas.microsoft.com/office/powerpoint/2010/main" val="19001701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025BE-A478-4A46-803E-D2098337FEA7}"/>
              </a:ext>
            </a:extLst>
          </p:cNvPr>
          <p:cNvSpPr>
            <a:spLocks noGrp="1"/>
          </p:cNvSpPr>
          <p:nvPr>
            <p:ph type="title"/>
          </p:nvPr>
        </p:nvSpPr>
        <p:spPr/>
        <p:txBody>
          <a:bodyPr>
            <a:noAutofit/>
          </a:bodyPr>
          <a:lstStyle/>
          <a:p>
            <a:r>
              <a:rPr lang="en-US" noProof="0" dirty="0"/>
              <a:t>EXAMPLE – Finding Proportions</a:t>
            </a:r>
          </a:p>
        </p:txBody>
      </p:sp>
      <p:sp>
        <p:nvSpPr>
          <p:cNvPr id="16" name="Content Placeholder 2">
            <a:extLst>
              <a:ext uri="{FF2B5EF4-FFF2-40B4-BE49-F238E27FC236}">
                <a16:creationId xmlns:a16="http://schemas.microsoft.com/office/drawing/2014/main" id="{FCF1F11C-F393-4B1F-A03D-B1818EEFA39F}"/>
              </a:ext>
            </a:extLst>
          </p:cNvPr>
          <p:cNvSpPr>
            <a:spLocks noGrp="1"/>
          </p:cNvSpPr>
          <p:nvPr>
            <p:ph sz="half" idx="1"/>
          </p:nvPr>
        </p:nvSpPr>
        <p:spPr>
          <a:xfrm>
            <a:off x="838200" y="1010661"/>
            <a:ext cx="5181600" cy="2012758"/>
          </a:xfrm>
        </p:spPr>
        <p:txBody>
          <a:bodyPr/>
          <a:lstStyle/>
          <a:p>
            <a:r>
              <a:rPr lang="en-US" noProof="0" dirty="0">
                <a:latin typeface="+mn-lt"/>
              </a:rPr>
              <a:t>A teacher records the responses of the class (28 students) on the first question of a multiple choice quiz, with five possible responses (A, B, C, D, and E):</a:t>
            </a:r>
          </a:p>
        </p:txBody>
      </p:sp>
      <p:graphicFrame>
        <p:nvGraphicFramePr>
          <p:cNvPr id="17" name="Table 3">
            <a:extLst>
              <a:ext uri="{FF2B5EF4-FFF2-40B4-BE49-F238E27FC236}">
                <a16:creationId xmlns:a16="http://schemas.microsoft.com/office/drawing/2014/main" id="{99E857CF-8656-4C4A-A633-FC1D41D0581A}"/>
              </a:ext>
            </a:extLst>
          </p:cNvPr>
          <p:cNvGraphicFramePr>
            <a:graphicFrameLocks noGrp="1"/>
          </p:cNvGraphicFramePr>
          <p:nvPr>
            <p:ph sz="half" idx="2"/>
            <p:extLst>
              <p:ext uri="{D42A27DB-BD31-4B8C-83A1-F6EECF244321}">
                <p14:modId xmlns:p14="http://schemas.microsoft.com/office/powerpoint/2010/main" val="1470278687"/>
              </p:ext>
            </p:extLst>
          </p:nvPr>
        </p:nvGraphicFramePr>
        <p:xfrm>
          <a:off x="1331162" y="3274609"/>
          <a:ext cx="3830776" cy="1694104"/>
        </p:xfrm>
        <a:graphic>
          <a:graphicData uri="http://schemas.openxmlformats.org/drawingml/2006/table">
            <a:tbl>
              <a:tblPr firstRow="1" firstCol="1" bandRow="1">
                <a:tableStyleId>{10A1B5D5-9B99-4C35-A422-299274C87663}</a:tableStyleId>
              </a:tblPr>
              <a:tblGrid>
                <a:gridCol w="548719">
                  <a:extLst>
                    <a:ext uri="{9D8B030D-6E8A-4147-A177-3AD203B41FA5}">
                      <a16:colId xmlns:a16="http://schemas.microsoft.com/office/drawing/2014/main" val="3323633603"/>
                    </a:ext>
                  </a:extLst>
                </a:gridCol>
                <a:gridCol w="548719">
                  <a:extLst>
                    <a:ext uri="{9D8B030D-6E8A-4147-A177-3AD203B41FA5}">
                      <a16:colId xmlns:a16="http://schemas.microsoft.com/office/drawing/2014/main" val="3597178839"/>
                    </a:ext>
                  </a:extLst>
                </a:gridCol>
                <a:gridCol w="548719">
                  <a:extLst>
                    <a:ext uri="{9D8B030D-6E8A-4147-A177-3AD203B41FA5}">
                      <a16:colId xmlns:a16="http://schemas.microsoft.com/office/drawing/2014/main" val="1635400214"/>
                    </a:ext>
                  </a:extLst>
                </a:gridCol>
                <a:gridCol w="548719">
                  <a:extLst>
                    <a:ext uri="{9D8B030D-6E8A-4147-A177-3AD203B41FA5}">
                      <a16:colId xmlns:a16="http://schemas.microsoft.com/office/drawing/2014/main" val="3615250391"/>
                    </a:ext>
                  </a:extLst>
                </a:gridCol>
                <a:gridCol w="548719">
                  <a:extLst>
                    <a:ext uri="{9D8B030D-6E8A-4147-A177-3AD203B41FA5}">
                      <a16:colId xmlns:a16="http://schemas.microsoft.com/office/drawing/2014/main" val="2266942640"/>
                    </a:ext>
                  </a:extLst>
                </a:gridCol>
                <a:gridCol w="548719">
                  <a:extLst>
                    <a:ext uri="{9D8B030D-6E8A-4147-A177-3AD203B41FA5}">
                      <a16:colId xmlns:a16="http://schemas.microsoft.com/office/drawing/2014/main" val="1345159013"/>
                    </a:ext>
                  </a:extLst>
                </a:gridCol>
                <a:gridCol w="538462">
                  <a:extLst>
                    <a:ext uri="{9D8B030D-6E8A-4147-A177-3AD203B41FA5}">
                      <a16:colId xmlns:a16="http://schemas.microsoft.com/office/drawing/2014/main" val="3061742451"/>
                    </a:ext>
                  </a:extLst>
                </a:gridCol>
              </a:tblGrid>
              <a:tr h="423526">
                <a:tc>
                  <a:txBody>
                    <a:bodyPr/>
                    <a:lstStyle/>
                    <a:p>
                      <a:pPr marL="0" marR="0" algn="ctr">
                        <a:lnSpc>
                          <a:spcPct val="107000"/>
                        </a:lnSpc>
                        <a:spcBef>
                          <a:spcPts val="0"/>
                        </a:spcBef>
                        <a:spcAft>
                          <a:spcPts val="0"/>
                        </a:spcAft>
                      </a:pPr>
                      <a:r>
                        <a:rPr lang="en-US" sz="2400" b="0" dirty="0">
                          <a:solidFill>
                            <a:schemeClr val="tx1"/>
                          </a:solidFill>
                          <a:effectLst/>
                        </a:rPr>
                        <a:t>A</a:t>
                      </a:r>
                      <a:endParaRPr lang="en-US"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1E9"/>
                    </a:solidFill>
                  </a:tcPr>
                </a:tc>
                <a:tc>
                  <a:txBody>
                    <a:bodyPr/>
                    <a:lstStyle/>
                    <a:p>
                      <a:pPr marL="0" marR="0" algn="ctr">
                        <a:lnSpc>
                          <a:spcPct val="107000"/>
                        </a:lnSpc>
                        <a:spcBef>
                          <a:spcPts val="0"/>
                        </a:spcBef>
                        <a:spcAft>
                          <a:spcPts val="0"/>
                        </a:spcAft>
                      </a:pPr>
                      <a:r>
                        <a:rPr lang="en-US" sz="2400" b="0" dirty="0">
                          <a:solidFill>
                            <a:schemeClr val="tx1"/>
                          </a:solidFill>
                          <a:effectLst/>
                        </a:rPr>
                        <a:t>A</a:t>
                      </a:r>
                      <a:endParaRPr lang="en-US"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1E9"/>
                    </a:solidFill>
                  </a:tcPr>
                </a:tc>
                <a:tc>
                  <a:txBody>
                    <a:bodyPr/>
                    <a:lstStyle/>
                    <a:p>
                      <a:pPr marL="0" marR="0" algn="ctr">
                        <a:lnSpc>
                          <a:spcPct val="107000"/>
                        </a:lnSpc>
                        <a:spcBef>
                          <a:spcPts val="0"/>
                        </a:spcBef>
                        <a:spcAft>
                          <a:spcPts val="0"/>
                        </a:spcAft>
                      </a:pPr>
                      <a:r>
                        <a:rPr lang="en-US" sz="2400" b="0" dirty="0">
                          <a:solidFill>
                            <a:schemeClr val="tx1"/>
                          </a:solidFill>
                          <a:effectLst/>
                        </a:rPr>
                        <a:t>C</a:t>
                      </a:r>
                      <a:endParaRPr lang="en-US"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1E9"/>
                    </a:solidFill>
                  </a:tcPr>
                </a:tc>
                <a:tc>
                  <a:txBody>
                    <a:bodyPr/>
                    <a:lstStyle/>
                    <a:p>
                      <a:pPr marL="0" marR="0" algn="ctr">
                        <a:lnSpc>
                          <a:spcPct val="107000"/>
                        </a:lnSpc>
                        <a:spcBef>
                          <a:spcPts val="0"/>
                        </a:spcBef>
                        <a:spcAft>
                          <a:spcPts val="0"/>
                        </a:spcAft>
                      </a:pPr>
                      <a:r>
                        <a:rPr lang="en-US" sz="2400" b="0" dirty="0">
                          <a:solidFill>
                            <a:schemeClr val="tx1"/>
                          </a:solidFill>
                          <a:effectLst/>
                        </a:rPr>
                        <a:t>A</a:t>
                      </a:r>
                      <a:endParaRPr lang="en-US"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1E9"/>
                    </a:solidFill>
                  </a:tcPr>
                </a:tc>
                <a:tc>
                  <a:txBody>
                    <a:bodyPr/>
                    <a:lstStyle/>
                    <a:p>
                      <a:pPr marL="0" marR="0" algn="ctr">
                        <a:lnSpc>
                          <a:spcPct val="107000"/>
                        </a:lnSpc>
                        <a:spcBef>
                          <a:spcPts val="0"/>
                        </a:spcBef>
                        <a:spcAft>
                          <a:spcPts val="0"/>
                        </a:spcAft>
                      </a:pPr>
                      <a:r>
                        <a:rPr lang="en-US" sz="2400" b="0" dirty="0">
                          <a:solidFill>
                            <a:schemeClr val="tx1"/>
                          </a:solidFill>
                          <a:effectLst/>
                        </a:rPr>
                        <a:t>B</a:t>
                      </a:r>
                      <a:endParaRPr lang="en-US"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1E9"/>
                    </a:solidFill>
                  </a:tcPr>
                </a:tc>
                <a:tc>
                  <a:txBody>
                    <a:bodyPr/>
                    <a:lstStyle/>
                    <a:p>
                      <a:pPr marL="0" marR="0" algn="ctr">
                        <a:lnSpc>
                          <a:spcPct val="107000"/>
                        </a:lnSpc>
                        <a:spcBef>
                          <a:spcPts val="0"/>
                        </a:spcBef>
                        <a:spcAft>
                          <a:spcPts val="0"/>
                        </a:spcAft>
                      </a:pPr>
                      <a:r>
                        <a:rPr lang="en-US" sz="2400" b="0" dirty="0">
                          <a:solidFill>
                            <a:schemeClr val="tx1"/>
                          </a:solidFill>
                          <a:effectLst/>
                        </a:rPr>
                        <a:t>B</a:t>
                      </a:r>
                      <a:endParaRPr lang="en-US"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1E9"/>
                    </a:solidFill>
                  </a:tcPr>
                </a:tc>
                <a:tc>
                  <a:txBody>
                    <a:bodyPr/>
                    <a:lstStyle/>
                    <a:p>
                      <a:pPr marL="0" marR="0" algn="ctr">
                        <a:lnSpc>
                          <a:spcPct val="107000"/>
                        </a:lnSpc>
                        <a:spcBef>
                          <a:spcPts val="0"/>
                        </a:spcBef>
                        <a:spcAft>
                          <a:spcPts val="0"/>
                        </a:spcAft>
                      </a:pPr>
                      <a:r>
                        <a:rPr lang="en-US" sz="2400" b="0" dirty="0">
                          <a:solidFill>
                            <a:schemeClr val="tx1"/>
                          </a:solidFill>
                          <a:effectLst/>
                        </a:rPr>
                        <a:t>A</a:t>
                      </a:r>
                      <a:endParaRPr lang="en-US" sz="2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BF1E9"/>
                    </a:solidFill>
                  </a:tcPr>
                </a:tc>
                <a:extLst>
                  <a:ext uri="{0D108BD9-81ED-4DB2-BD59-A6C34878D82A}">
                    <a16:rowId xmlns:a16="http://schemas.microsoft.com/office/drawing/2014/main" val="1503061129"/>
                  </a:ext>
                </a:extLst>
              </a:tr>
              <a:tr h="423526">
                <a:tc>
                  <a:txBody>
                    <a:bodyPr/>
                    <a:lstStyle/>
                    <a:p>
                      <a:pPr marL="0" marR="0" algn="ctr">
                        <a:lnSpc>
                          <a:spcPct val="107000"/>
                        </a:lnSpc>
                        <a:spcBef>
                          <a:spcPts val="0"/>
                        </a:spcBef>
                        <a:spcAft>
                          <a:spcPts val="0"/>
                        </a:spcAft>
                      </a:pPr>
                      <a:r>
                        <a:rPr lang="en-US" sz="2400" b="0" dirty="0">
                          <a:effectLst/>
                        </a:rPr>
                        <a:t>E</a:t>
                      </a:r>
                      <a:endParaRPr lang="en-US"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rPr>
                        <a:t>A</a:t>
                      </a:r>
                      <a:endParaRPr lang="en-US"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rPr>
                        <a:t>C</a:t>
                      </a:r>
                      <a:endParaRPr lang="en-US"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rPr>
                        <a:t>A</a:t>
                      </a:r>
                      <a:endParaRPr lang="en-US"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rPr>
                        <a:t>A</a:t>
                      </a:r>
                      <a:endParaRPr lang="en-US"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rPr>
                        <a:t>A</a:t>
                      </a:r>
                      <a:endParaRPr lang="en-US"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rPr>
                        <a:t>C</a:t>
                      </a:r>
                      <a:endParaRPr lang="en-US"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827732"/>
                  </a:ext>
                </a:extLst>
              </a:tr>
              <a:tr h="423526">
                <a:tc>
                  <a:txBody>
                    <a:bodyPr/>
                    <a:lstStyle/>
                    <a:p>
                      <a:pPr marL="0" marR="0" algn="ctr">
                        <a:lnSpc>
                          <a:spcPct val="107000"/>
                        </a:lnSpc>
                        <a:spcBef>
                          <a:spcPts val="0"/>
                        </a:spcBef>
                        <a:spcAft>
                          <a:spcPts val="0"/>
                        </a:spcAft>
                      </a:pPr>
                      <a:r>
                        <a:rPr lang="en-US" sz="2400" b="0" dirty="0">
                          <a:effectLst/>
                        </a:rPr>
                        <a:t>E</a:t>
                      </a:r>
                      <a:endParaRPr lang="en-US"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rPr>
                        <a:t>A</a:t>
                      </a:r>
                      <a:endParaRPr lang="en-US"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rPr>
                        <a:t>B</a:t>
                      </a:r>
                      <a:endParaRPr lang="en-US"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rPr>
                        <a:t>A</a:t>
                      </a:r>
                      <a:endParaRPr lang="en-US"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rPr>
                        <a:t>A</a:t>
                      </a:r>
                      <a:endParaRPr lang="en-US"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rPr>
                        <a:t>C</a:t>
                      </a:r>
                      <a:endParaRPr lang="en-US"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rPr>
                        <a:t>A</a:t>
                      </a:r>
                      <a:endParaRPr lang="en-US"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9410880"/>
                  </a:ext>
                </a:extLst>
              </a:tr>
              <a:tr h="423526">
                <a:tc>
                  <a:txBody>
                    <a:bodyPr/>
                    <a:lstStyle/>
                    <a:p>
                      <a:pPr marL="0" marR="0" algn="ctr">
                        <a:lnSpc>
                          <a:spcPct val="107000"/>
                        </a:lnSpc>
                        <a:spcBef>
                          <a:spcPts val="0"/>
                        </a:spcBef>
                        <a:spcAft>
                          <a:spcPts val="0"/>
                        </a:spcAft>
                      </a:pPr>
                      <a:r>
                        <a:rPr lang="en-US" sz="2400" b="0" dirty="0">
                          <a:effectLst/>
                        </a:rPr>
                        <a:t>B</a:t>
                      </a:r>
                      <a:endParaRPr lang="en-US"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rPr>
                        <a:t>E</a:t>
                      </a:r>
                      <a:endParaRPr lang="en-US"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rPr>
                        <a:t>E</a:t>
                      </a:r>
                      <a:endParaRPr lang="en-US"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rPr>
                        <a:t>A</a:t>
                      </a:r>
                      <a:endParaRPr lang="en-US"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rPr>
                        <a:t>A</a:t>
                      </a:r>
                      <a:endParaRPr lang="en-US"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rPr>
                        <a:t>C</a:t>
                      </a:r>
                      <a:endParaRPr lang="en-US"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rPr>
                        <a:t>C</a:t>
                      </a:r>
                      <a:endParaRPr lang="en-US" sz="2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4458540"/>
                  </a:ext>
                </a:extLst>
              </a:tr>
            </a:tbl>
          </a:graphicData>
        </a:graphic>
      </p:graphicFrame>
      <p:sp>
        <p:nvSpPr>
          <p:cNvPr id="11" name="Content Placeholder 4">
            <a:extLst>
              <a:ext uri="{FF2B5EF4-FFF2-40B4-BE49-F238E27FC236}">
                <a16:creationId xmlns:a16="http://schemas.microsoft.com/office/drawing/2014/main" id="{7E4D4E74-DADF-4513-A975-E8FE18DF4355}"/>
              </a:ext>
            </a:extLst>
          </p:cNvPr>
          <p:cNvSpPr>
            <a:spLocks noGrp="1"/>
          </p:cNvSpPr>
          <p:nvPr>
            <p:ph sz="half" idx="12"/>
          </p:nvPr>
        </p:nvSpPr>
        <p:spPr>
          <a:xfrm>
            <a:off x="838200" y="5228481"/>
            <a:ext cx="5181600" cy="877027"/>
          </a:xfrm>
        </p:spPr>
        <p:txBody>
          <a:bodyPr/>
          <a:lstStyle/>
          <a:p>
            <a:r>
              <a:rPr lang="en-US" noProof="0" dirty="0">
                <a:latin typeface="+mn-lt"/>
              </a:rPr>
              <a:t>Compute the proportions for each category.</a:t>
            </a:r>
          </a:p>
        </p:txBody>
      </p:sp>
      <p:sp>
        <p:nvSpPr>
          <p:cNvPr id="12" name="Content Placeholder 5">
            <a:extLst>
              <a:ext uri="{FF2B5EF4-FFF2-40B4-BE49-F238E27FC236}">
                <a16:creationId xmlns:a16="http://schemas.microsoft.com/office/drawing/2014/main" id="{8F8D0FAE-7311-4F5F-BEE9-CF5340676DDC}"/>
              </a:ext>
            </a:extLst>
          </p:cNvPr>
          <p:cNvSpPr>
            <a:spLocks noGrp="1"/>
          </p:cNvSpPr>
          <p:nvPr>
            <p:ph sz="half" idx="13"/>
          </p:nvPr>
        </p:nvSpPr>
        <p:spPr>
          <a:xfrm>
            <a:off x="6172199" y="1010660"/>
            <a:ext cx="5597013" cy="1097280"/>
          </a:xfrm>
        </p:spPr>
        <p:txBody>
          <a:bodyPr/>
          <a:lstStyle/>
          <a:p>
            <a:r>
              <a:rPr lang="en-US" sz="2200" b="1" noProof="0" dirty="0">
                <a:latin typeface="+mn-lt"/>
              </a:rPr>
              <a:t>Step 1: </a:t>
            </a:r>
            <a:r>
              <a:rPr lang="en-US" sz="2200" noProof="0" dirty="0">
                <a:latin typeface="+mn-lt"/>
              </a:rPr>
              <a:t>Create a frequency table.</a:t>
            </a:r>
          </a:p>
          <a:p>
            <a:r>
              <a:rPr lang="en-US" sz="2200" b="1" noProof="0" dirty="0">
                <a:latin typeface="+mn-lt"/>
              </a:rPr>
              <a:t>Step 2: </a:t>
            </a:r>
            <a:r>
              <a:rPr lang="en-US" sz="2200" noProof="0" dirty="0">
                <a:latin typeface="+mn-lt"/>
              </a:rPr>
              <a:t>Find proportions by dividing the frequency by the total number of units.</a:t>
            </a:r>
          </a:p>
        </p:txBody>
      </p:sp>
      <mc:AlternateContent xmlns:mc="http://schemas.openxmlformats.org/markup-compatibility/2006" xmlns:a14="http://schemas.microsoft.com/office/drawing/2010/main">
        <mc:Choice Requires="a14">
          <p:graphicFrame>
            <p:nvGraphicFramePr>
              <p:cNvPr id="18" name="Table 6">
                <a:extLst>
                  <a:ext uri="{FF2B5EF4-FFF2-40B4-BE49-F238E27FC236}">
                    <a16:creationId xmlns:a16="http://schemas.microsoft.com/office/drawing/2014/main" id="{CF5C4049-EC0C-4F05-9AE8-C7DCF097EF13}"/>
                  </a:ext>
                </a:extLst>
              </p:cNvPr>
              <p:cNvGraphicFramePr>
                <a:graphicFrameLocks noGrp="1"/>
              </p:cNvGraphicFramePr>
              <p:nvPr>
                <p:ph sz="half" idx="14"/>
                <p:extLst>
                  <p:ext uri="{D42A27DB-BD31-4B8C-83A1-F6EECF244321}">
                    <p14:modId xmlns:p14="http://schemas.microsoft.com/office/powerpoint/2010/main" val="3934071215"/>
                  </p:ext>
                </p:extLst>
              </p:nvPr>
            </p:nvGraphicFramePr>
            <p:xfrm>
              <a:off x="6457332" y="2226482"/>
              <a:ext cx="5302536" cy="3047222"/>
            </p:xfrm>
            <a:graphic>
              <a:graphicData uri="http://schemas.openxmlformats.org/drawingml/2006/table">
                <a:tbl>
                  <a:tblPr firstRow="1" firstCol="1" bandRow="1">
                    <a:tableStyleId>{5C22544A-7EE6-4342-B048-85BDC9FD1C3A}</a:tableStyleId>
                  </a:tblPr>
                  <a:tblGrid>
                    <a:gridCol w="1920240">
                      <a:extLst>
                        <a:ext uri="{9D8B030D-6E8A-4147-A177-3AD203B41FA5}">
                          <a16:colId xmlns:a16="http://schemas.microsoft.com/office/drawing/2014/main" val="1829604215"/>
                        </a:ext>
                      </a:extLst>
                    </a:gridCol>
                    <a:gridCol w="1691148">
                      <a:extLst>
                        <a:ext uri="{9D8B030D-6E8A-4147-A177-3AD203B41FA5}">
                          <a16:colId xmlns:a16="http://schemas.microsoft.com/office/drawing/2014/main" val="2969666151"/>
                        </a:ext>
                      </a:extLst>
                    </a:gridCol>
                    <a:gridCol w="1691148">
                      <a:extLst>
                        <a:ext uri="{9D8B030D-6E8A-4147-A177-3AD203B41FA5}">
                          <a16:colId xmlns:a16="http://schemas.microsoft.com/office/drawing/2014/main" val="1885981915"/>
                        </a:ext>
                      </a:extLst>
                    </a:gridCol>
                  </a:tblGrid>
                  <a:tr h="257032">
                    <a:tc>
                      <a:txBody>
                        <a:bodyPr/>
                        <a:lstStyle/>
                        <a:p>
                          <a:pPr marL="0" marR="0" algn="ctr">
                            <a:lnSpc>
                              <a:spcPct val="107000"/>
                            </a:lnSpc>
                            <a:spcBef>
                              <a:spcPts val="0"/>
                            </a:spcBef>
                            <a:spcAft>
                              <a:spcPts val="0"/>
                            </a:spcAft>
                          </a:pPr>
                          <a:r>
                            <a:rPr lang="en-US" sz="1400" dirty="0">
                              <a:effectLst/>
                              <a:latin typeface="+mn-lt"/>
                            </a:rPr>
                            <a:t>Response on Question 1</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52832B"/>
                        </a:solidFill>
                      </a:tcPr>
                    </a:tc>
                    <a:tc>
                      <a:txBody>
                        <a:bodyPr/>
                        <a:lstStyle/>
                        <a:p>
                          <a:pPr marL="0" marR="0" algn="ctr">
                            <a:lnSpc>
                              <a:spcPct val="107000"/>
                            </a:lnSpc>
                            <a:spcBef>
                              <a:spcPts val="0"/>
                            </a:spcBef>
                            <a:spcAft>
                              <a:spcPts val="0"/>
                            </a:spcAft>
                          </a:pPr>
                          <a:r>
                            <a:rPr lang="en-US" sz="1400" dirty="0">
                              <a:effectLst/>
                              <a:latin typeface="+mn-lt"/>
                            </a:rPr>
                            <a:t>Frequency</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52832B"/>
                        </a:solidFill>
                      </a:tcPr>
                    </a:tc>
                    <a:tc>
                      <a:txBody>
                        <a:bodyPr/>
                        <a:lstStyle/>
                        <a:p>
                          <a:pPr marL="0" marR="0" algn="ctr">
                            <a:lnSpc>
                              <a:spcPct val="100000"/>
                            </a:lnSpc>
                            <a:spcBef>
                              <a:spcPts val="0"/>
                            </a:spcBef>
                            <a:spcAft>
                              <a:spcPts val="0"/>
                            </a:spcAft>
                          </a:pPr>
                          <a:r>
                            <a:rPr lang="en-US" sz="1400" dirty="0">
                              <a:effectLst/>
                              <a:latin typeface="+mn-lt"/>
                            </a:rPr>
                            <a:t>Proportion</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52832B"/>
                        </a:solidFill>
                      </a:tcPr>
                    </a:tc>
                    <a:extLst>
                      <a:ext uri="{0D108BD9-81ED-4DB2-BD59-A6C34878D82A}">
                        <a16:rowId xmlns:a16="http://schemas.microsoft.com/office/drawing/2014/main" val="1523993583"/>
                      </a:ext>
                    </a:extLst>
                  </a:tr>
                  <a:tr h="461494">
                    <a:tc>
                      <a:txBody>
                        <a:bodyPr/>
                        <a:lstStyle/>
                        <a:p>
                          <a:pPr marL="0" marR="0" algn="ctr">
                            <a:lnSpc>
                              <a:spcPct val="107000"/>
                            </a:lnSpc>
                            <a:spcBef>
                              <a:spcPts val="0"/>
                            </a:spcBef>
                            <a:spcAft>
                              <a:spcPts val="0"/>
                            </a:spcAft>
                          </a:pPr>
                          <a:r>
                            <a:rPr lang="en-US" sz="1400" dirty="0">
                              <a:effectLst/>
                              <a:latin typeface="+mn-lt"/>
                            </a:rPr>
                            <a:t>A</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52832B"/>
                        </a:solidFill>
                      </a:tcPr>
                    </a:tc>
                    <a:tc>
                      <a:txBody>
                        <a:bodyPr/>
                        <a:lstStyle/>
                        <a:p>
                          <a:pPr marL="0" marR="0" algn="ctr">
                            <a:lnSpc>
                              <a:spcPct val="107000"/>
                            </a:lnSpc>
                            <a:spcBef>
                              <a:spcPts val="0"/>
                            </a:spcBef>
                            <a:spcAft>
                              <a:spcPts val="0"/>
                            </a:spcAft>
                          </a:pPr>
                          <a:r>
                            <a:rPr lang="en-US" sz="1400" dirty="0">
                              <a:effectLst/>
                              <a:latin typeface="+mn-lt"/>
                            </a:rPr>
                            <a:t>14</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200000"/>
                            </a:lnSpc>
                            <a:spcBef>
                              <a:spcPts val="0"/>
                            </a:spcBef>
                            <a:spcAft>
                              <a:spcPts val="0"/>
                            </a:spcAft>
                          </a:pPr>
                          <a14:m>
                            <m:oMathPara xmlns:m="http://schemas.openxmlformats.org/officeDocument/2006/math">
                              <m:oMathParaPr>
                                <m:jc m:val="centerGroup"/>
                              </m:oMathParaPr>
                              <m:oMath xmlns:m="http://schemas.openxmlformats.org/officeDocument/2006/math">
                                <m:f>
                                  <m:fPr>
                                    <m:type m:val="skw"/>
                                    <m:ctrlPr>
                                      <a:rPr lang="en-US" sz="1400" b="0" i="1" smtClean="0">
                                        <a:solidFill>
                                          <a:srgbClr val="000000"/>
                                        </a:solidFill>
                                        <a:effectLst/>
                                        <a:latin typeface="Cambria Math" panose="02040503050406030204" pitchFamily="18" charset="0"/>
                                      </a:rPr>
                                    </m:ctrlPr>
                                  </m:fPr>
                                  <m:num>
                                    <m:r>
                                      <a:rPr lang="en-US" sz="1400" b="0" smtClean="0">
                                        <a:solidFill>
                                          <a:srgbClr val="000000"/>
                                        </a:solidFill>
                                        <a:effectLst/>
                                        <a:latin typeface="Cambria Math" panose="02040503050406030204" pitchFamily="18" charset="0"/>
                                      </a:rPr>
                                      <m:t>14</m:t>
                                    </m:r>
                                  </m:num>
                                  <m:den>
                                    <m:r>
                                      <a:rPr lang="en-US" sz="1400" b="0" smtClean="0">
                                        <a:solidFill>
                                          <a:srgbClr val="000000"/>
                                        </a:solidFill>
                                        <a:effectLst/>
                                        <a:latin typeface="Cambria Math" panose="02040503050406030204" pitchFamily="18" charset="0"/>
                                      </a:rPr>
                                      <m:t>28</m:t>
                                    </m:r>
                                  </m:den>
                                </m:f>
                                <m:r>
                                  <a:rPr lang="en-US" sz="1400" b="0" smtClean="0">
                                    <a:solidFill>
                                      <a:srgbClr val="000000"/>
                                    </a:solidFill>
                                    <a:effectLst/>
                                    <a:latin typeface="Cambria Math" panose="02040503050406030204" pitchFamily="18" charset="0"/>
                                  </a:rPr>
                                  <m:t>=50%</m:t>
                                </m:r>
                              </m:oMath>
                            </m:oMathPara>
                          </a14:m>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22440831"/>
                      </a:ext>
                    </a:extLst>
                  </a:tr>
                  <a:tr h="460617">
                    <a:tc>
                      <a:txBody>
                        <a:bodyPr/>
                        <a:lstStyle/>
                        <a:p>
                          <a:pPr marL="0" marR="0" algn="ctr">
                            <a:lnSpc>
                              <a:spcPct val="107000"/>
                            </a:lnSpc>
                            <a:spcBef>
                              <a:spcPts val="0"/>
                            </a:spcBef>
                            <a:spcAft>
                              <a:spcPts val="0"/>
                            </a:spcAft>
                          </a:pPr>
                          <a:r>
                            <a:rPr lang="en-US" sz="1400" dirty="0">
                              <a:effectLst/>
                              <a:latin typeface="+mn-lt"/>
                            </a:rPr>
                            <a:t>B</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52832B"/>
                        </a:solidFill>
                      </a:tcPr>
                    </a:tc>
                    <a:tc>
                      <a:txBody>
                        <a:bodyPr/>
                        <a:lstStyle/>
                        <a:p>
                          <a:pPr marL="0" marR="0" algn="ctr">
                            <a:lnSpc>
                              <a:spcPct val="107000"/>
                            </a:lnSpc>
                            <a:spcBef>
                              <a:spcPts val="0"/>
                            </a:spcBef>
                            <a:spcAft>
                              <a:spcPts val="0"/>
                            </a:spcAft>
                          </a:pPr>
                          <a:r>
                            <a:rPr lang="en-US" sz="1400" dirty="0">
                              <a:effectLst/>
                              <a:latin typeface="+mn-lt"/>
                            </a:rPr>
                            <a:t>4</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2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type m:val="skw"/>
                                    <m:ctrlPr>
                                      <a:rPr lang="en-US" sz="1400" b="0" i="1" smtClean="0">
                                        <a:solidFill>
                                          <a:srgbClr val="000000"/>
                                        </a:solidFill>
                                        <a:effectLst/>
                                        <a:latin typeface="Cambria Math" panose="02040503050406030204" pitchFamily="18" charset="0"/>
                                      </a:rPr>
                                    </m:ctrlPr>
                                  </m:fPr>
                                  <m:num>
                                    <m:r>
                                      <a:rPr lang="en-US" sz="1400" b="0" smtClean="0">
                                        <a:solidFill>
                                          <a:srgbClr val="000000"/>
                                        </a:solidFill>
                                        <a:effectLst/>
                                        <a:latin typeface="Cambria Math" panose="02040503050406030204" pitchFamily="18" charset="0"/>
                                      </a:rPr>
                                      <m:t>4</m:t>
                                    </m:r>
                                  </m:num>
                                  <m:den>
                                    <m:r>
                                      <a:rPr lang="en-US" sz="1400" b="0" smtClean="0">
                                        <a:solidFill>
                                          <a:srgbClr val="000000"/>
                                        </a:solidFill>
                                        <a:effectLst/>
                                        <a:latin typeface="Cambria Math" panose="02040503050406030204" pitchFamily="18" charset="0"/>
                                      </a:rPr>
                                      <m:t>28</m:t>
                                    </m:r>
                                  </m:den>
                                </m:f>
                                <m:r>
                                  <a:rPr lang="en-US" sz="1400" b="0" smtClean="0">
                                    <a:solidFill>
                                      <a:srgbClr val="000000"/>
                                    </a:solidFill>
                                    <a:effectLst/>
                                    <a:latin typeface="Cambria Math" panose="02040503050406030204" pitchFamily="18" charset="0"/>
                                  </a:rPr>
                                  <m:t>=14.3%</m:t>
                                </m:r>
                              </m:oMath>
                            </m:oMathPara>
                          </a14:m>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20191817"/>
                      </a:ext>
                    </a:extLst>
                  </a:tr>
                  <a:tr h="461494">
                    <a:tc>
                      <a:txBody>
                        <a:bodyPr/>
                        <a:lstStyle/>
                        <a:p>
                          <a:pPr marL="0" marR="0" algn="ctr">
                            <a:lnSpc>
                              <a:spcPct val="107000"/>
                            </a:lnSpc>
                            <a:spcBef>
                              <a:spcPts val="0"/>
                            </a:spcBef>
                            <a:spcAft>
                              <a:spcPts val="0"/>
                            </a:spcAft>
                          </a:pPr>
                          <a:r>
                            <a:rPr lang="en-US" sz="1400" dirty="0">
                              <a:effectLst/>
                              <a:latin typeface="+mn-lt"/>
                            </a:rPr>
                            <a:t>C</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52832B"/>
                        </a:solidFill>
                      </a:tcPr>
                    </a:tc>
                    <a:tc>
                      <a:txBody>
                        <a:bodyPr/>
                        <a:lstStyle/>
                        <a:p>
                          <a:pPr marL="0" marR="0" algn="ctr">
                            <a:lnSpc>
                              <a:spcPct val="107000"/>
                            </a:lnSpc>
                            <a:spcBef>
                              <a:spcPts val="0"/>
                            </a:spcBef>
                            <a:spcAft>
                              <a:spcPts val="0"/>
                            </a:spcAft>
                          </a:pPr>
                          <a:r>
                            <a:rPr lang="en-US" sz="1400" dirty="0">
                              <a:effectLst/>
                              <a:latin typeface="+mn-lt"/>
                            </a:rPr>
                            <a:t>6</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2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type m:val="skw"/>
                                    <m:ctrlPr>
                                      <a:rPr lang="en-US" sz="1400" b="0" i="1" smtClean="0">
                                        <a:solidFill>
                                          <a:srgbClr val="000000"/>
                                        </a:solidFill>
                                        <a:effectLst/>
                                        <a:latin typeface="Cambria Math" panose="02040503050406030204" pitchFamily="18" charset="0"/>
                                      </a:rPr>
                                    </m:ctrlPr>
                                  </m:fPr>
                                  <m:num>
                                    <m:r>
                                      <a:rPr lang="en-US" sz="1400" b="0" smtClean="0">
                                        <a:solidFill>
                                          <a:srgbClr val="000000"/>
                                        </a:solidFill>
                                        <a:effectLst/>
                                        <a:latin typeface="Cambria Math" panose="02040503050406030204" pitchFamily="18" charset="0"/>
                                      </a:rPr>
                                      <m:t>6</m:t>
                                    </m:r>
                                  </m:num>
                                  <m:den>
                                    <m:r>
                                      <a:rPr lang="en-US" sz="1400" b="0" smtClean="0">
                                        <a:solidFill>
                                          <a:srgbClr val="000000"/>
                                        </a:solidFill>
                                        <a:effectLst/>
                                        <a:latin typeface="Cambria Math" panose="02040503050406030204" pitchFamily="18" charset="0"/>
                                      </a:rPr>
                                      <m:t>28</m:t>
                                    </m:r>
                                  </m:den>
                                </m:f>
                                <m:r>
                                  <a:rPr lang="en-US" sz="1400" b="0" smtClean="0">
                                    <a:solidFill>
                                      <a:srgbClr val="000000"/>
                                    </a:solidFill>
                                    <a:effectLst/>
                                    <a:latin typeface="Cambria Math" panose="02040503050406030204" pitchFamily="18" charset="0"/>
                                  </a:rPr>
                                  <m:t>=21.4%</m:t>
                                </m:r>
                              </m:oMath>
                            </m:oMathPara>
                          </a14:m>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26798870"/>
                      </a:ext>
                    </a:extLst>
                  </a:tr>
                  <a:tr h="461494">
                    <a:tc>
                      <a:txBody>
                        <a:bodyPr/>
                        <a:lstStyle/>
                        <a:p>
                          <a:pPr marL="0" marR="0" algn="ctr">
                            <a:lnSpc>
                              <a:spcPct val="107000"/>
                            </a:lnSpc>
                            <a:spcBef>
                              <a:spcPts val="0"/>
                            </a:spcBef>
                            <a:spcAft>
                              <a:spcPts val="0"/>
                            </a:spcAft>
                          </a:pPr>
                          <a:r>
                            <a:rPr lang="en-US" sz="1400" dirty="0">
                              <a:effectLst/>
                              <a:latin typeface="+mn-lt"/>
                            </a:rPr>
                            <a:t>D</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52832B"/>
                        </a:solidFill>
                      </a:tcPr>
                    </a:tc>
                    <a:tc>
                      <a:txBody>
                        <a:bodyPr/>
                        <a:lstStyle/>
                        <a:p>
                          <a:pPr marL="0" marR="0" algn="ctr">
                            <a:lnSpc>
                              <a:spcPct val="107000"/>
                            </a:lnSpc>
                            <a:spcBef>
                              <a:spcPts val="0"/>
                            </a:spcBef>
                            <a:spcAft>
                              <a:spcPts val="0"/>
                            </a:spcAft>
                          </a:pPr>
                          <a:r>
                            <a:rPr lang="en-US" sz="1400" dirty="0">
                              <a:effectLst/>
                              <a:latin typeface="+mn-lt"/>
                            </a:rPr>
                            <a:t>0</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2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type m:val="skw"/>
                                    <m:ctrlPr>
                                      <a:rPr lang="en-US" sz="1400" b="0" i="1" smtClean="0">
                                        <a:solidFill>
                                          <a:srgbClr val="000000"/>
                                        </a:solidFill>
                                        <a:effectLst/>
                                        <a:latin typeface="Cambria Math" panose="02040503050406030204" pitchFamily="18" charset="0"/>
                                      </a:rPr>
                                    </m:ctrlPr>
                                  </m:fPr>
                                  <m:num>
                                    <m:r>
                                      <a:rPr lang="en-US" sz="1400" b="0" smtClean="0">
                                        <a:solidFill>
                                          <a:srgbClr val="000000"/>
                                        </a:solidFill>
                                        <a:effectLst/>
                                        <a:latin typeface="Cambria Math" panose="02040503050406030204" pitchFamily="18" charset="0"/>
                                      </a:rPr>
                                      <m:t>0</m:t>
                                    </m:r>
                                  </m:num>
                                  <m:den>
                                    <m:r>
                                      <a:rPr lang="en-US" sz="1400" b="0" smtClean="0">
                                        <a:solidFill>
                                          <a:srgbClr val="000000"/>
                                        </a:solidFill>
                                        <a:effectLst/>
                                        <a:latin typeface="Cambria Math" panose="02040503050406030204" pitchFamily="18" charset="0"/>
                                      </a:rPr>
                                      <m:t>28</m:t>
                                    </m:r>
                                  </m:den>
                                </m:f>
                                <m:r>
                                  <a:rPr lang="en-US" sz="1400" b="0" smtClean="0">
                                    <a:solidFill>
                                      <a:srgbClr val="000000"/>
                                    </a:solidFill>
                                    <a:effectLst/>
                                    <a:latin typeface="Cambria Math" panose="02040503050406030204" pitchFamily="18" charset="0"/>
                                  </a:rPr>
                                  <m:t>=0%</m:t>
                                </m:r>
                              </m:oMath>
                            </m:oMathPara>
                          </a14:m>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70573335"/>
                      </a:ext>
                    </a:extLst>
                  </a:tr>
                  <a:tr h="460617">
                    <a:tc>
                      <a:txBody>
                        <a:bodyPr/>
                        <a:lstStyle/>
                        <a:p>
                          <a:pPr marL="0" marR="0" algn="ctr">
                            <a:lnSpc>
                              <a:spcPct val="107000"/>
                            </a:lnSpc>
                            <a:spcBef>
                              <a:spcPts val="0"/>
                            </a:spcBef>
                            <a:spcAft>
                              <a:spcPts val="0"/>
                            </a:spcAft>
                          </a:pPr>
                          <a:r>
                            <a:rPr lang="en-US" sz="1400" dirty="0">
                              <a:effectLst/>
                              <a:latin typeface="+mn-lt"/>
                            </a:rPr>
                            <a:t>E</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52832B"/>
                        </a:solidFill>
                      </a:tcPr>
                    </a:tc>
                    <a:tc>
                      <a:txBody>
                        <a:bodyPr/>
                        <a:lstStyle/>
                        <a:p>
                          <a:pPr marL="0" marR="0" algn="ctr">
                            <a:lnSpc>
                              <a:spcPct val="107000"/>
                            </a:lnSpc>
                            <a:spcBef>
                              <a:spcPts val="0"/>
                            </a:spcBef>
                            <a:spcAft>
                              <a:spcPts val="0"/>
                            </a:spcAft>
                          </a:pPr>
                          <a:r>
                            <a:rPr lang="en-US" sz="1400" dirty="0">
                              <a:effectLst/>
                              <a:latin typeface="+mn-lt"/>
                            </a:rPr>
                            <a:t>4</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marL="0" marR="0" lvl="0" indent="0" algn="ctr" defTabSz="914400" rtl="0" eaLnBrk="1" fontAlgn="auto" latinLnBrk="0" hangingPunct="1">
                            <a:lnSpc>
                              <a:spcPct val="200000"/>
                            </a:lnSpc>
                            <a:spcBef>
                              <a:spcPts val="0"/>
                            </a:spcBef>
                            <a:spcAft>
                              <a:spcPts val="0"/>
                            </a:spcAft>
                            <a:buClrTx/>
                            <a:buSzTx/>
                            <a:buFontTx/>
                            <a:buNone/>
                            <a:tabLst/>
                            <a:defRPr/>
                          </a:pPr>
                          <a14:m>
                            <m:oMathPara xmlns:m="http://schemas.openxmlformats.org/officeDocument/2006/math">
                              <m:oMathParaPr>
                                <m:jc m:val="centerGroup"/>
                              </m:oMathParaPr>
                              <m:oMath xmlns:m="http://schemas.openxmlformats.org/officeDocument/2006/math">
                                <m:f>
                                  <m:fPr>
                                    <m:type m:val="skw"/>
                                    <m:ctrlPr>
                                      <a:rPr lang="en-US" sz="1400" b="0" i="1" smtClean="0">
                                        <a:solidFill>
                                          <a:srgbClr val="000000"/>
                                        </a:solidFill>
                                        <a:effectLst/>
                                        <a:latin typeface="Cambria Math" panose="02040503050406030204" pitchFamily="18" charset="0"/>
                                      </a:rPr>
                                    </m:ctrlPr>
                                  </m:fPr>
                                  <m:num>
                                    <m:r>
                                      <a:rPr lang="en-US" sz="1400" b="0" smtClean="0">
                                        <a:solidFill>
                                          <a:srgbClr val="000000"/>
                                        </a:solidFill>
                                        <a:effectLst/>
                                        <a:latin typeface="Cambria Math" panose="02040503050406030204" pitchFamily="18" charset="0"/>
                                      </a:rPr>
                                      <m:t>4</m:t>
                                    </m:r>
                                  </m:num>
                                  <m:den>
                                    <m:r>
                                      <a:rPr lang="en-US" sz="1400" b="0" smtClean="0">
                                        <a:solidFill>
                                          <a:srgbClr val="000000"/>
                                        </a:solidFill>
                                        <a:effectLst/>
                                        <a:latin typeface="Cambria Math" panose="02040503050406030204" pitchFamily="18" charset="0"/>
                                      </a:rPr>
                                      <m:t>28</m:t>
                                    </m:r>
                                  </m:den>
                                </m:f>
                                <m:r>
                                  <a:rPr lang="en-US" sz="1400" b="0" smtClean="0">
                                    <a:solidFill>
                                      <a:srgbClr val="000000"/>
                                    </a:solidFill>
                                    <a:effectLst/>
                                    <a:latin typeface="Cambria Math" panose="02040503050406030204" pitchFamily="18" charset="0"/>
                                  </a:rPr>
                                  <m:t>=14.3%</m:t>
                                </m:r>
                              </m:oMath>
                            </m:oMathPara>
                          </a14:m>
                          <a:endParaRPr lang="en-US" sz="1400" dirty="0">
                            <a:solidFill>
                              <a:srgbClr val="000000"/>
                            </a:solidFill>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6196475"/>
                      </a:ext>
                    </a:extLst>
                  </a:tr>
                </a:tbl>
              </a:graphicData>
            </a:graphic>
          </p:graphicFrame>
        </mc:Choice>
        <mc:Fallback xmlns="">
          <p:graphicFrame>
            <p:nvGraphicFramePr>
              <p:cNvPr id="18" name="Table 6">
                <a:extLst>
                  <a:ext uri="{FF2B5EF4-FFF2-40B4-BE49-F238E27FC236}">
                    <a16:creationId xmlns:a16="http://schemas.microsoft.com/office/drawing/2014/main" id="{CF5C4049-EC0C-4F05-9AE8-C7DCF097EF13}"/>
                  </a:ext>
                </a:extLst>
              </p:cNvPr>
              <p:cNvGraphicFramePr>
                <a:graphicFrameLocks noGrp="1"/>
              </p:cNvGraphicFramePr>
              <p:nvPr>
                <p:ph sz="half" idx="14"/>
                <p:extLst>
                  <p:ext uri="{D42A27DB-BD31-4B8C-83A1-F6EECF244321}">
                    <p14:modId xmlns:p14="http://schemas.microsoft.com/office/powerpoint/2010/main" val="3934071215"/>
                  </p:ext>
                </p:extLst>
              </p:nvPr>
            </p:nvGraphicFramePr>
            <p:xfrm>
              <a:off x="6457332" y="2226482"/>
              <a:ext cx="5302536" cy="3047222"/>
            </p:xfrm>
            <a:graphic>
              <a:graphicData uri="http://schemas.openxmlformats.org/drawingml/2006/table">
                <a:tbl>
                  <a:tblPr firstRow="1" firstCol="1" bandRow="1">
                    <a:tableStyleId>{5C22544A-7EE6-4342-B048-85BDC9FD1C3A}</a:tableStyleId>
                  </a:tblPr>
                  <a:tblGrid>
                    <a:gridCol w="1920240">
                      <a:extLst>
                        <a:ext uri="{9D8B030D-6E8A-4147-A177-3AD203B41FA5}">
                          <a16:colId xmlns:a16="http://schemas.microsoft.com/office/drawing/2014/main" val="1829604215"/>
                        </a:ext>
                      </a:extLst>
                    </a:gridCol>
                    <a:gridCol w="1691148">
                      <a:extLst>
                        <a:ext uri="{9D8B030D-6E8A-4147-A177-3AD203B41FA5}">
                          <a16:colId xmlns:a16="http://schemas.microsoft.com/office/drawing/2014/main" val="2969666151"/>
                        </a:ext>
                      </a:extLst>
                    </a:gridCol>
                    <a:gridCol w="1691148">
                      <a:extLst>
                        <a:ext uri="{9D8B030D-6E8A-4147-A177-3AD203B41FA5}">
                          <a16:colId xmlns:a16="http://schemas.microsoft.com/office/drawing/2014/main" val="1885981915"/>
                        </a:ext>
                      </a:extLst>
                    </a:gridCol>
                  </a:tblGrid>
                  <a:tr h="257032">
                    <a:tc>
                      <a:txBody>
                        <a:bodyPr/>
                        <a:lstStyle/>
                        <a:p>
                          <a:pPr marL="0" marR="0" algn="ctr">
                            <a:lnSpc>
                              <a:spcPct val="107000"/>
                            </a:lnSpc>
                            <a:spcBef>
                              <a:spcPts val="0"/>
                            </a:spcBef>
                            <a:spcAft>
                              <a:spcPts val="0"/>
                            </a:spcAft>
                          </a:pPr>
                          <a:r>
                            <a:rPr lang="en-US" sz="1400" dirty="0">
                              <a:effectLst/>
                              <a:latin typeface="+mn-lt"/>
                            </a:rPr>
                            <a:t>Response on Question 1</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52832B"/>
                        </a:solidFill>
                      </a:tcPr>
                    </a:tc>
                    <a:tc>
                      <a:txBody>
                        <a:bodyPr/>
                        <a:lstStyle/>
                        <a:p>
                          <a:pPr marL="0" marR="0" algn="ctr">
                            <a:lnSpc>
                              <a:spcPct val="107000"/>
                            </a:lnSpc>
                            <a:spcBef>
                              <a:spcPts val="0"/>
                            </a:spcBef>
                            <a:spcAft>
                              <a:spcPts val="0"/>
                            </a:spcAft>
                          </a:pPr>
                          <a:r>
                            <a:rPr lang="en-US" sz="1400" dirty="0">
                              <a:effectLst/>
                              <a:latin typeface="+mn-lt"/>
                            </a:rPr>
                            <a:t>Frequency</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52832B"/>
                        </a:solidFill>
                      </a:tcPr>
                    </a:tc>
                    <a:tc>
                      <a:txBody>
                        <a:bodyPr/>
                        <a:lstStyle/>
                        <a:p>
                          <a:pPr marL="0" marR="0" algn="ctr">
                            <a:lnSpc>
                              <a:spcPct val="100000"/>
                            </a:lnSpc>
                            <a:spcBef>
                              <a:spcPts val="0"/>
                            </a:spcBef>
                            <a:spcAft>
                              <a:spcPts val="0"/>
                            </a:spcAft>
                          </a:pPr>
                          <a:r>
                            <a:rPr lang="en-US" sz="1400" dirty="0">
                              <a:effectLst/>
                              <a:latin typeface="+mn-lt"/>
                            </a:rPr>
                            <a:t>Proportion</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52832B"/>
                        </a:solidFill>
                      </a:tcPr>
                    </a:tc>
                    <a:extLst>
                      <a:ext uri="{0D108BD9-81ED-4DB2-BD59-A6C34878D82A}">
                        <a16:rowId xmlns:a16="http://schemas.microsoft.com/office/drawing/2014/main" val="1523993583"/>
                      </a:ext>
                    </a:extLst>
                  </a:tr>
                  <a:tr h="557530">
                    <a:tc>
                      <a:txBody>
                        <a:bodyPr/>
                        <a:lstStyle/>
                        <a:p>
                          <a:pPr marL="0" marR="0" algn="ctr">
                            <a:lnSpc>
                              <a:spcPct val="107000"/>
                            </a:lnSpc>
                            <a:spcBef>
                              <a:spcPts val="0"/>
                            </a:spcBef>
                            <a:spcAft>
                              <a:spcPts val="0"/>
                            </a:spcAft>
                          </a:pPr>
                          <a:r>
                            <a:rPr lang="en-US" sz="1400" dirty="0">
                              <a:effectLst/>
                              <a:latin typeface="+mn-lt"/>
                            </a:rPr>
                            <a:t>A</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52832B"/>
                        </a:solidFill>
                      </a:tcPr>
                    </a:tc>
                    <a:tc>
                      <a:txBody>
                        <a:bodyPr/>
                        <a:lstStyle/>
                        <a:p>
                          <a:pPr marL="0" marR="0" algn="ctr">
                            <a:lnSpc>
                              <a:spcPct val="107000"/>
                            </a:lnSpc>
                            <a:spcBef>
                              <a:spcPts val="0"/>
                            </a:spcBef>
                            <a:spcAft>
                              <a:spcPts val="0"/>
                            </a:spcAft>
                          </a:pPr>
                          <a:r>
                            <a:rPr lang="en-US" sz="1400" dirty="0">
                              <a:effectLst/>
                              <a:latin typeface="+mn-lt"/>
                            </a:rPr>
                            <a:t>14</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endParaRPr lang="en-US"/>
                        </a:p>
                      </a:txBody>
                      <a:tcPr marL="68580" marR="68580" marT="0" marB="0" anchor="ctr">
                        <a:blipFill>
                          <a:blip r:embed="rId2"/>
                          <a:stretch>
                            <a:fillRect l="-213669" t="-51087" r="-1439" b="-401087"/>
                          </a:stretch>
                        </a:blipFill>
                      </a:tcPr>
                    </a:tc>
                    <a:extLst>
                      <a:ext uri="{0D108BD9-81ED-4DB2-BD59-A6C34878D82A}">
                        <a16:rowId xmlns:a16="http://schemas.microsoft.com/office/drawing/2014/main" val="822440831"/>
                      </a:ext>
                    </a:extLst>
                  </a:tr>
                  <a:tr h="556006">
                    <a:tc>
                      <a:txBody>
                        <a:bodyPr/>
                        <a:lstStyle/>
                        <a:p>
                          <a:pPr marL="0" marR="0" algn="ctr">
                            <a:lnSpc>
                              <a:spcPct val="107000"/>
                            </a:lnSpc>
                            <a:spcBef>
                              <a:spcPts val="0"/>
                            </a:spcBef>
                            <a:spcAft>
                              <a:spcPts val="0"/>
                            </a:spcAft>
                          </a:pPr>
                          <a:r>
                            <a:rPr lang="en-US" sz="1400" dirty="0">
                              <a:effectLst/>
                              <a:latin typeface="+mn-lt"/>
                            </a:rPr>
                            <a:t>B</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52832B"/>
                        </a:solidFill>
                      </a:tcPr>
                    </a:tc>
                    <a:tc>
                      <a:txBody>
                        <a:bodyPr/>
                        <a:lstStyle/>
                        <a:p>
                          <a:pPr marL="0" marR="0" algn="ctr">
                            <a:lnSpc>
                              <a:spcPct val="107000"/>
                            </a:lnSpc>
                            <a:spcBef>
                              <a:spcPts val="0"/>
                            </a:spcBef>
                            <a:spcAft>
                              <a:spcPts val="0"/>
                            </a:spcAft>
                          </a:pPr>
                          <a:r>
                            <a:rPr lang="en-US" sz="1400" dirty="0">
                              <a:effectLst/>
                              <a:latin typeface="+mn-lt"/>
                            </a:rPr>
                            <a:t>4</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endParaRPr lang="en-US"/>
                        </a:p>
                      </a:txBody>
                      <a:tcPr marL="68580" marR="68580" marT="0" marB="0" anchor="ctr">
                        <a:blipFill>
                          <a:blip r:embed="rId2"/>
                          <a:stretch>
                            <a:fillRect l="-213669" t="-152747" r="-1439" b="-305495"/>
                          </a:stretch>
                        </a:blipFill>
                      </a:tcPr>
                    </a:tc>
                    <a:extLst>
                      <a:ext uri="{0D108BD9-81ED-4DB2-BD59-A6C34878D82A}">
                        <a16:rowId xmlns:a16="http://schemas.microsoft.com/office/drawing/2014/main" val="2520191817"/>
                      </a:ext>
                    </a:extLst>
                  </a:tr>
                  <a:tr h="560324">
                    <a:tc>
                      <a:txBody>
                        <a:bodyPr/>
                        <a:lstStyle/>
                        <a:p>
                          <a:pPr marL="0" marR="0" algn="ctr">
                            <a:lnSpc>
                              <a:spcPct val="107000"/>
                            </a:lnSpc>
                            <a:spcBef>
                              <a:spcPts val="0"/>
                            </a:spcBef>
                            <a:spcAft>
                              <a:spcPts val="0"/>
                            </a:spcAft>
                          </a:pPr>
                          <a:r>
                            <a:rPr lang="en-US" sz="1400" dirty="0">
                              <a:effectLst/>
                              <a:latin typeface="+mn-lt"/>
                            </a:rPr>
                            <a:t>C</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52832B"/>
                        </a:solidFill>
                      </a:tcPr>
                    </a:tc>
                    <a:tc>
                      <a:txBody>
                        <a:bodyPr/>
                        <a:lstStyle/>
                        <a:p>
                          <a:pPr marL="0" marR="0" algn="ctr">
                            <a:lnSpc>
                              <a:spcPct val="107000"/>
                            </a:lnSpc>
                            <a:spcBef>
                              <a:spcPts val="0"/>
                            </a:spcBef>
                            <a:spcAft>
                              <a:spcPts val="0"/>
                            </a:spcAft>
                          </a:pPr>
                          <a:r>
                            <a:rPr lang="en-US" sz="1400" dirty="0">
                              <a:effectLst/>
                              <a:latin typeface="+mn-lt"/>
                            </a:rPr>
                            <a:t>6</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endParaRPr lang="en-US"/>
                        </a:p>
                      </a:txBody>
                      <a:tcPr marL="68580" marR="68580" marT="0" marB="0" anchor="ctr">
                        <a:blipFill>
                          <a:blip r:embed="rId2"/>
                          <a:stretch>
                            <a:fillRect l="-213669" t="-250000" r="-1439" b="-202174"/>
                          </a:stretch>
                        </a:blipFill>
                      </a:tcPr>
                    </a:tc>
                    <a:extLst>
                      <a:ext uri="{0D108BD9-81ED-4DB2-BD59-A6C34878D82A}">
                        <a16:rowId xmlns:a16="http://schemas.microsoft.com/office/drawing/2014/main" val="1526798870"/>
                      </a:ext>
                    </a:extLst>
                  </a:tr>
                  <a:tr h="560324">
                    <a:tc>
                      <a:txBody>
                        <a:bodyPr/>
                        <a:lstStyle/>
                        <a:p>
                          <a:pPr marL="0" marR="0" algn="ctr">
                            <a:lnSpc>
                              <a:spcPct val="107000"/>
                            </a:lnSpc>
                            <a:spcBef>
                              <a:spcPts val="0"/>
                            </a:spcBef>
                            <a:spcAft>
                              <a:spcPts val="0"/>
                            </a:spcAft>
                          </a:pPr>
                          <a:r>
                            <a:rPr lang="en-US" sz="1400" dirty="0">
                              <a:effectLst/>
                              <a:latin typeface="+mn-lt"/>
                            </a:rPr>
                            <a:t>D</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52832B"/>
                        </a:solidFill>
                      </a:tcPr>
                    </a:tc>
                    <a:tc>
                      <a:txBody>
                        <a:bodyPr/>
                        <a:lstStyle/>
                        <a:p>
                          <a:pPr marL="0" marR="0" algn="ctr">
                            <a:lnSpc>
                              <a:spcPct val="107000"/>
                            </a:lnSpc>
                            <a:spcBef>
                              <a:spcPts val="0"/>
                            </a:spcBef>
                            <a:spcAft>
                              <a:spcPts val="0"/>
                            </a:spcAft>
                          </a:pPr>
                          <a:r>
                            <a:rPr lang="en-US" sz="1400" dirty="0">
                              <a:effectLst/>
                              <a:latin typeface="+mn-lt"/>
                            </a:rPr>
                            <a:t>0</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endParaRPr lang="en-US"/>
                        </a:p>
                      </a:txBody>
                      <a:tcPr marL="68580" marR="68580" marT="0" marB="0" anchor="ctr">
                        <a:blipFill>
                          <a:blip r:embed="rId2"/>
                          <a:stretch>
                            <a:fillRect l="-213669" t="-346237" r="-1439" b="-100000"/>
                          </a:stretch>
                        </a:blipFill>
                      </a:tcPr>
                    </a:tc>
                    <a:extLst>
                      <a:ext uri="{0D108BD9-81ED-4DB2-BD59-A6C34878D82A}">
                        <a16:rowId xmlns:a16="http://schemas.microsoft.com/office/drawing/2014/main" val="1470573335"/>
                      </a:ext>
                    </a:extLst>
                  </a:tr>
                  <a:tr h="556006">
                    <a:tc>
                      <a:txBody>
                        <a:bodyPr/>
                        <a:lstStyle/>
                        <a:p>
                          <a:pPr marL="0" marR="0" algn="ctr">
                            <a:lnSpc>
                              <a:spcPct val="107000"/>
                            </a:lnSpc>
                            <a:spcBef>
                              <a:spcPts val="0"/>
                            </a:spcBef>
                            <a:spcAft>
                              <a:spcPts val="0"/>
                            </a:spcAft>
                          </a:pPr>
                          <a:r>
                            <a:rPr lang="en-US" sz="1400" dirty="0">
                              <a:effectLst/>
                              <a:latin typeface="+mn-lt"/>
                            </a:rPr>
                            <a:t>E</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ctr">
                        <a:solidFill>
                          <a:srgbClr val="52832B"/>
                        </a:solidFill>
                      </a:tcPr>
                    </a:tc>
                    <a:tc>
                      <a:txBody>
                        <a:bodyPr/>
                        <a:lstStyle/>
                        <a:p>
                          <a:pPr marL="0" marR="0" algn="ctr">
                            <a:lnSpc>
                              <a:spcPct val="107000"/>
                            </a:lnSpc>
                            <a:spcBef>
                              <a:spcPts val="0"/>
                            </a:spcBef>
                            <a:spcAft>
                              <a:spcPts val="0"/>
                            </a:spcAft>
                          </a:pPr>
                          <a:r>
                            <a:rPr lang="en-US" sz="1400" dirty="0">
                              <a:effectLst/>
                              <a:latin typeface="+mn-lt"/>
                            </a:rPr>
                            <a:t>4</a:t>
                          </a:r>
                          <a:endParaRPr lang="en-US" sz="14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endParaRPr lang="en-US"/>
                        </a:p>
                      </a:txBody>
                      <a:tcPr marL="68580" marR="68580" marT="0" marB="0" anchor="ctr">
                        <a:blipFill>
                          <a:blip r:embed="rId2"/>
                          <a:stretch>
                            <a:fillRect l="-213669" t="-456044" r="-1439" b="-2198"/>
                          </a:stretch>
                        </a:blipFill>
                      </a:tcPr>
                    </a:tc>
                    <a:extLst>
                      <a:ext uri="{0D108BD9-81ED-4DB2-BD59-A6C34878D82A}">
                        <a16:rowId xmlns:a16="http://schemas.microsoft.com/office/drawing/2014/main" val="186196475"/>
                      </a:ext>
                    </a:extLst>
                  </a:tr>
                </a:tbl>
              </a:graphicData>
            </a:graphic>
          </p:graphicFrame>
        </mc:Fallback>
      </mc:AlternateContent>
      <p:sp>
        <p:nvSpPr>
          <p:cNvPr id="14" name="Content Placeholder 7">
            <a:extLst>
              <a:ext uri="{FF2B5EF4-FFF2-40B4-BE49-F238E27FC236}">
                <a16:creationId xmlns:a16="http://schemas.microsoft.com/office/drawing/2014/main" id="{A0F543FF-396E-47FA-AA0A-851049D31C19}"/>
              </a:ext>
            </a:extLst>
          </p:cNvPr>
          <p:cNvSpPr>
            <a:spLocks noGrp="1"/>
          </p:cNvSpPr>
          <p:nvPr>
            <p:ph sz="half" idx="15"/>
          </p:nvPr>
        </p:nvSpPr>
        <p:spPr>
          <a:xfrm>
            <a:off x="6172200" y="5317948"/>
            <a:ext cx="5773994" cy="1371600"/>
          </a:xfrm>
        </p:spPr>
        <p:txBody>
          <a:bodyPr/>
          <a:lstStyle/>
          <a:p>
            <a:r>
              <a:rPr lang="en-US" sz="2200" b="1" noProof="0" dirty="0">
                <a:latin typeface="+mn-lt"/>
              </a:rPr>
              <a:t>Step 3:  </a:t>
            </a:r>
            <a:r>
              <a:rPr lang="en-US" sz="2200" noProof="0" dirty="0">
                <a:latin typeface="+mn-lt"/>
              </a:rPr>
              <a:t>Check your work. If you add up your frequencies, you should get the same number as the total number of responses: </a:t>
            </a:r>
            <a:r>
              <a:rPr lang="en-US" sz="2200" noProof="0" dirty="0">
                <a:latin typeface="+mn-lt"/>
                <a:ea typeface="Cambria Math" panose="02040503050406030204" pitchFamily="18" charset="0"/>
              </a:rPr>
              <a:t>50% + 14.3% + 21.4% + 0% + 14.3% = 100%</a:t>
            </a:r>
            <a:r>
              <a:rPr lang="en-US" sz="2200" noProof="0" dirty="0">
                <a:latin typeface="+mn-lt"/>
              </a:rPr>
              <a:t>.</a:t>
            </a:r>
          </a:p>
        </p:txBody>
      </p:sp>
    </p:spTree>
    <p:extLst>
      <p:ext uri="{BB962C8B-B14F-4D97-AF65-F5344CB8AC3E}">
        <p14:creationId xmlns:p14="http://schemas.microsoft.com/office/powerpoint/2010/main" val="23746768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025BE-A478-4A46-803E-D2098337FEA7}"/>
              </a:ext>
            </a:extLst>
          </p:cNvPr>
          <p:cNvSpPr>
            <a:spLocks noGrp="1"/>
          </p:cNvSpPr>
          <p:nvPr>
            <p:ph type="title"/>
          </p:nvPr>
        </p:nvSpPr>
        <p:spPr/>
        <p:txBody>
          <a:bodyPr>
            <a:noAutofit/>
          </a:bodyPr>
          <a:lstStyle/>
          <a:p>
            <a:r>
              <a:rPr lang="en-US" noProof="0" dirty="0"/>
              <a:t>8.2 Bar &amp; Pie Charts</a:t>
            </a:r>
          </a:p>
        </p:txBody>
      </p:sp>
      <p:sp>
        <p:nvSpPr>
          <p:cNvPr id="16" name="Content Placeholder 2">
            <a:extLst>
              <a:ext uri="{FF2B5EF4-FFF2-40B4-BE49-F238E27FC236}">
                <a16:creationId xmlns:a16="http://schemas.microsoft.com/office/drawing/2014/main" id="{FCF1F11C-F393-4B1F-A03D-B1818EEFA39F}"/>
              </a:ext>
            </a:extLst>
          </p:cNvPr>
          <p:cNvSpPr>
            <a:spLocks noGrp="1"/>
          </p:cNvSpPr>
          <p:nvPr>
            <p:ph sz="half" idx="1"/>
          </p:nvPr>
        </p:nvSpPr>
        <p:spPr>
          <a:xfrm>
            <a:off x="838200" y="1010660"/>
            <a:ext cx="6093542" cy="5482213"/>
          </a:xfrm>
        </p:spPr>
        <p:txBody>
          <a:bodyPr/>
          <a:lstStyle/>
          <a:p>
            <a:pPr>
              <a:lnSpc>
                <a:spcPct val="100000"/>
              </a:lnSpc>
              <a:spcBef>
                <a:spcPts val="1800"/>
              </a:spcBef>
              <a:spcAft>
                <a:spcPts val="600"/>
              </a:spcAft>
            </a:pPr>
            <a:r>
              <a:rPr lang="en-US" noProof="0" dirty="0">
                <a:latin typeface="+mn-lt"/>
              </a:rPr>
              <a:t>A </a:t>
            </a:r>
            <a:r>
              <a:rPr lang="en-US" b="1" noProof="0" dirty="0">
                <a:latin typeface="+mn-lt"/>
              </a:rPr>
              <a:t>bar chart</a:t>
            </a:r>
            <a:r>
              <a:rPr lang="en-US" noProof="0" dirty="0">
                <a:latin typeface="+mn-lt"/>
              </a:rPr>
              <a:t> is a visualization of categorical data that consists of a series of rectangles arranged side-by-side (but not touching).</a:t>
            </a:r>
          </a:p>
          <a:p>
            <a:pPr>
              <a:lnSpc>
                <a:spcPct val="100000"/>
              </a:lnSpc>
              <a:spcBef>
                <a:spcPts val="4800"/>
              </a:spcBef>
              <a:spcAft>
                <a:spcPts val="600"/>
              </a:spcAft>
            </a:pPr>
            <a:r>
              <a:rPr lang="en-US" noProof="0" dirty="0">
                <a:latin typeface="+mn-lt"/>
              </a:rPr>
              <a:t>A </a:t>
            </a:r>
            <a:r>
              <a:rPr lang="en-US" b="1" noProof="0" dirty="0">
                <a:latin typeface="+mn-lt"/>
              </a:rPr>
              <a:t>pie chart </a:t>
            </a:r>
            <a:r>
              <a:rPr lang="en-US" noProof="0" dirty="0">
                <a:latin typeface="+mn-lt"/>
              </a:rPr>
              <a:t>consists of a circle divided into wedges, with each wedge corresponding to a category. The proportion of the area of the entire circle that each wedge represents corresponds to the proportion of the data in that category. </a:t>
            </a:r>
          </a:p>
        </p:txBody>
      </p:sp>
      <p:pic>
        <p:nvPicPr>
          <p:cNvPr id="19" name="Picture 3" descr="A bar graph titled, 2020 model year cars available in the US.&#10;The horizontal axis represents cars. The vertical axis representing percent ranges from 0 to 50, in increments of 5. The graph infers the following data. Hatchback: 4; Minivan: 6; Sedan: 34; Sports: 10; SUV: 44; Wagon: 4. Note: all values are approximate.">
            <a:extLst>
              <a:ext uri="{FF2B5EF4-FFF2-40B4-BE49-F238E27FC236}">
                <a16:creationId xmlns:a16="http://schemas.microsoft.com/office/drawing/2014/main" id="{C2AAF6A5-02A1-4C53-A93E-FB33D8D3D3DD}"/>
              </a:ext>
            </a:extLst>
          </p:cNvPr>
          <p:cNvPicPr>
            <a:picLocks noGrp="1" noChangeAspect="1"/>
          </p:cNvPicPr>
          <p:nvPr>
            <p:ph sz="half" idx="13"/>
          </p:nvPr>
        </p:nvPicPr>
        <p:blipFill>
          <a:blip r:embed="rId2"/>
          <a:stretch>
            <a:fillRect/>
          </a:stretch>
        </p:blipFill>
        <p:spPr>
          <a:xfrm>
            <a:off x="7054468" y="1069651"/>
            <a:ext cx="4872094" cy="2286000"/>
          </a:xfrm>
          <a:prstGeom prst="rect">
            <a:avLst/>
          </a:prstGeom>
        </p:spPr>
      </p:pic>
      <p:pic>
        <p:nvPicPr>
          <p:cNvPr id="20" name="Picture 4" descr="A pie chart titled, 2020 model year cars available in the US.&#10;The circle graph infers the following data. SUV: 43.6 percentage; Sedan: 33.6 percentage; Sports: 10.0 percentage; Minivan: 5.5 percentage; Hatchback: 3.6 percentage; Wagon: 3.6 percentage.">
            <a:extLst>
              <a:ext uri="{FF2B5EF4-FFF2-40B4-BE49-F238E27FC236}">
                <a16:creationId xmlns:a16="http://schemas.microsoft.com/office/drawing/2014/main" id="{DE2D99D8-EB9C-45DD-9D50-53D9753D1145}"/>
              </a:ext>
            </a:extLst>
          </p:cNvPr>
          <p:cNvPicPr>
            <a:picLocks noGrp="1" noChangeAspect="1"/>
          </p:cNvPicPr>
          <p:nvPr>
            <p:ph sz="half" idx="15"/>
          </p:nvPr>
        </p:nvPicPr>
        <p:blipFill>
          <a:blip r:embed="rId3"/>
          <a:stretch>
            <a:fillRect/>
          </a:stretch>
        </p:blipFill>
        <p:spPr>
          <a:xfrm>
            <a:off x="7119951" y="3627086"/>
            <a:ext cx="4741128" cy="2926080"/>
          </a:xfrm>
          <a:prstGeom prst="rect">
            <a:avLst/>
          </a:prstGeom>
        </p:spPr>
      </p:pic>
    </p:spTree>
    <p:extLst>
      <p:ext uri="{BB962C8B-B14F-4D97-AF65-F5344CB8AC3E}">
        <p14:creationId xmlns:p14="http://schemas.microsoft.com/office/powerpoint/2010/main" val="2908348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930FD7A-E6D9-5241-8526-A99E77401E37}"/>
              </a:ext>
            </a:extLst>
          </p:cNvPr>
          <p:cNvSpPr>
            <a:spLocks noGrp="1"/>
          </p:cNvSpPr>
          <p:nvPr>
            <p:ph type="title"/>
          </p:nvPr>
        </p:nvSpPr>
        <p:spPr/>
        <p:txBody>
          <a:bodyPr>
            <a:noAutofit/>
          </a:bodyPr>
          <a:lstStyle/>
          <a:p>
            <a:r>
              <a:rPr lang="en-US" noProof="0" dirty="0"/>
              <a:t>8.2 Visualizing Quantitative Data (1 of 2)</a:t>
            </a:r>
          </a:p>
        </p:txBody>
      </p:sp>
      <p:sp>
        <p:nvSpPr>
          <p:cNvPr id="7" name="Content Placeholder 2">
            <a:extLst>
              <a:ext uri="{FF2B5EF4-FFF2-40B4-BE49-F238E27FC236}">
                <a16:creationId xmlns:a16="http://schemas.microsoft.com/office/drawing/2014/main" id="{2B4EA9FC-8CFE-0E45-9138-0A210789036B}"/>
              </a:ext>
            </a:extLst>
          </p:cNvPr>
          <p:cNvSpPr>
            <a:spLocks noGrp="1"/>
          </p:cNvSpPr>
          <p:nvPr>
            <p:ph sz="quarter" idx="11"/>
          </p:nvPr>
        </p:nvSpPr>
        <p:spPr>
          <a:xfrm>
            <a:off x="838200" y="1010660"/>
            <a:ext cx="10515600" cy="5482215"/>
          </a:xfrm>
        </p:spPr>
        <p:txBody>
          <a:bodyPr/>
          <a:lstStyle/>
          <a:p>
            <a:pPr marL="0" indent="0">
              <a:lnSpc>
                <a:spcPct val="100000"/>
              </a:lnSpc>
              <a:spcBef>
                <a:spcPts val="600"/>
              </a:spcBef>
              <a:spcAft>
                <a:spcPts val="600"/>
              </a:spcAft>
              <a:buNone/>
            </a:pPr>
            <a:r>
              <a:rPr lang="en-US" b="1" noProof="0" dirty="0">
                <a:latin typeface="+mn-lt"/>
              </a:rPr>
              <a:t>Stem-and-leaf plots </a:t>
            </a:r>
            <a:r>
              <a:rPr lang="en-US" noProof="0" dirty="0">
                <a:latin typeface="+mn-lt"/>
              </a:rPr>
              <a:t>are visualization tools that fall somewhere between a list of all the raw data and a graph. A stem- and-leaf plot consists of a list of stems on the left and the corresponding leaves on the right, separated by a line. The stems are the numbers that make up the data only up to the next-to-last digit, and the leaves are the final digits. </a:t>
            </a:r>
          </a:p>
        </p:txBody>
      </p:sp>
      <p:graphicFrame>
        <p:nvGraphicFramePr>
          <p:cNvPr id="4" name="Table 3">
            <a:extLst>
              <a:ext uri="{FF2B5EF4-FFF2-40B4-BE49-F238E27FC236}">
                <a16:creationId xmlns:a16="http://schemas.microsoft.com/office/drawing/2014/main" id="{512ECCAC-C0F4-1D36-B0B1-5077B4DA0F30}"/>
              </a:ext>
            </a:extLst>
          </p:cNvPr>
          <p:cNvGraphicFramePr>
            <a:graphicFrameLocks/>
          </p:cNvGraphicFramePr>
          <p:nvPr>
            <p:extLst>
              <p:ext uri="{D42A27DB-BD31-4B8C-83A1-F6EECF244321}">
                <p14:modId xmlns:p14="http://schemas.microsoft.com/office/powerpoint/2010/main" val="3481363650"/>
              </p:ext>
            </p:extLst>
          </p:nvPr>
        </p:nvGraphicFramePr>
        <p:xfrm>
          <a:off x="3025589" y="3751767"/>
          <a:ext cx="4148191" cy="2617854"/>
        </p:xfrm>
        <a:graphic>
          <a:graphicData uri="http://schemas.openxmlformats.org/drawingml/2006/table">
            <a:tbl>
              <a:tblPr firstRow="1" firstCol="1" bandRow="1">
                <a:tableStyleId>{2D5ABB26-0587-4C30-8999-92F81FD0307C}</a:tableStyleId>
              </a:tblPr>
              <a:tblGrid>
                <a:gridCol w="1184257">
                  <a:extLst>
                    <a:ext uri="{9D8B030D-6E8A-4147-A177-3AD203B41FA5}">
                      <a16:colId xmlns:a16="http://schemas.microsoft.com/office/drawing/2014/main" val="1912132264"/>
                    </a:ext>
                  </a:extLst>
                </a:gridCol>
                <a:gridCol w="329326">
                  <a:extLst>
                    <a:ext uri="{9D8B030D-6E8A-4147-A177-3AD203B41FA5}">
                      <a16:colId xmlns:a16="http://schemas.microsoft.com/office/drawing/2014/main" val="1375701600"/>
                    </a:ext>
                  </a:extLst>
                </a:gridCol>
                <a:gridCol w="329326">
                  <a:extLst>
                    <a:ext uri="{9D8B030D-6E8A-4147-A177-3AD203B41FA5}">
                      <a16:colId xmlns:a16="http://schemas.microsoft.com/office/drawing/2014/main" val="2703437941"/>
                    </a:ext>
                  </a:extLst>
                </a:gridCol>
                <a:gridCol w="329326">
                  <a:extLst>
                    <a:ext uri="{9D8B030D-6E8A-4147-A177-3AD203B41FA5}">
                      <a16:colId xmlns:a16="http://schemas.microsoft.com/office/drawing/2014/main" val="378992649"/>
                    </a:ext>
                  </a:extLst>
                </a:gridCol>
                <a:gridCol w="329326">
                  <a:extLst>
                    <a:ext uri="{9D8B030D-6E8A-4147-A177-3AD203B41FA5}">
                      <a16:colId xmlns:a16="http://schemas.microsoft.com/office/drawing/2014/main" val="3704607222"/>
                    </a:ext>
                  </a:extLst>
                </a:gridCol>
                <a:gridCol w="329326">
                  <a:extLst>
                    <a:ext uri="{9D8B030D-6E8A-4147-A177-3AD203B41FA5}">
                      <a16:colId xmlns:a16="http://schemas.microsoft.com/office/drawing/2014/main" val="3281532914"/>
                    </a:ext>
                  </a:extLst>
                </a:gridCol>
                <a:gridCol w="329326">
                  <a:extLst>
                    <a:ext uri="{9D8B030D-6E8A-4147-A177-3AD203B41FA5}">
                      <a16:colId xmlns:a16="http://schemas.microsoft.com/office/drawing/2014/main" val="590031649"/>
                    </a:ext>
                  </a:extLst>
                </a:gridCol>
                <a:gridCol w="329326">
                  <a:extLst>
                    <a:ext uri="{9D8B030D-6E8A-4147-A177-3AD203B41FA5}">
                      <a16:colId xmlns:a16="http://schemas.microsoft.com/office/drawing/2014/main" val="3112409391"/>
                    </a:ext>
                  </a:extLst>
                </a:gridCol>
                <a:gridCol w="329326">
                  <a:extLst>
                    <a:ext uri="{9D8B030D-6E8A-4147-A177-3AD203B41FA5}">
                      <a16:colId xmlns:a16="http://schemas.microsoft.com/office/drawing/2014/main" val="3259568152"/>
                    </a:ext>
                  </a:extLst>
                </a:gridCol>
                <a:gridCol w="329326">
                  <a:extLst>
                    <a:ext uri="{9D8B030D-6E8A-4147-A177-3AD203B41FA5}">
                      <a16:colId xmlns:a16="http://schemas.microsoft.com/office/drawing/2014/main" val="1953307043"/>
                    </a:ext>
                  </a:extLst>
                </a:gridCol>
              </a:tblGrid>
              <a:tr h="373306">
                <a:tc>
                  <a:txBody>
                    <a:bodyPr/>
                    <a:lstStyle/>
                    <a:p>
                      <a:pPr marL="0" marR="0" algn="r">
                        <a:lnSpc>
                          <a:spcPct val="107000"/>
                        </a:lnSpc>
                        <a:spcBef>
                          <a:spcPts val="0"/>
                        </a:spcBef>
                        <a:spcAft>
                          <a:spcPts val="800"/>
                        </a:spcAft>
                      </a:pPr>
                      <a:r>
                        <a:rPr lang="en-US" sz="2800" dirty="0">
                          <a:effectLst/>
                          <a:latin typeface="+mn-lt"/>
                        </a:rPr>
                        <a:t>8</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lnR w="12700" cap="flat" cmpd="sng" algn="ctr">
                      <a:solidFill>
                        <a:schemeClr val="tx1"/>
                      </a:solidFill>
                      <a:prstDash val="solid"/>
                      <a:round/>
                      <a:headEnd type="none" w="med" len="med"/>
                      <a:tailEnd type="none" w="med" len="med"/>
                    </a:lnR>
                  </a:tcPr>
                </a:tc>
                <a:tc>
                  <a:txBody>
                    <a:bodyPr/>
                    <a:lstStyle/>
                    <a:p>
                      <a:pPr marL="0" marR="0" algn="r">
                        <a:lnSpc>
                          <a:spcPct val="107000"/>
                        </a:lnSpc>
                        <a:spcBef>
                          <a:spcPts val="0"/>
                        </a:spcBef>
                        <a:spcAft>
                          <a:spcPts val="800"/>
                        </a:spcAft>
                      </a:pPr>
                      <a:r>
                        <a:rPr lang="en-US" sz="2800" dirty="0">
                          <a:effectLst/>
                          <a:latin typeface="+mn-lt"/>
                        </a:rPr>
                        <a:t>8</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lnL w="12700" cap="flat" cmpd="sng" algn="ctr">
                      <a:solidFill>
                        <a:schemeClr val="tx1"/>
                      </a:solidFill>
                      <a:prstDash val="solid"/>
                      <a:round/>
                      <a:headEnd type="none" w="med" len="med"/>
                      <a:tailEnd type="none" w="med" len="med"/>
                    </a:lnL>
                  </a:tcPr>
                </a:tc>
                <a:tc>
                  <a:txBody>
                    <a:bodyPr/>
                    <a:lstStyle/>
                    <a:p>
                      <a:pPr marL="0" marR="0" algn="r">
                        <a:lnSpc>
                          <a:spcPct val="107000"/>
                        </a:lnSpc>
                        <a:spcBef>
                          <a:spcPts val="0"/>
                        </a:spcBef>
                        <a:spcAft>
                          <a:spcPts val="800"/>
                        </a:spcAft>
                      </a:pPr>
                      <a:r>
                        <a:rPr lang="en-US" sz="2800" dirty="0">
                          <a:effectLst/>
                          <a:latin typeface="+mn-lt"/>
                        </a:rPr>
                        <a:t>9</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extLst>
                  <a:ext uri="{0D108BD9-81ED-4DB2-BD59-A6C34878D82A}">
                    <a16:rowId xmlns:a16="http://schemas.microsoft.com/office/drawing/2014/main" val="3974448777"/>
                  </a:ext>
                </a:extLst>
              </a:tr>
              <a:tr h="373306">
                <a:tc>
                  <a:txBody>
                    <a:bodyPr/>
                    <a:lstStyle/>
                    <a:p>
                      <a:pPr marL="0" marR="0" algn="r">
                        <a:lnSpc>
                          <a:spcPct val="107000"/>
                        </a:lnSpc>
                        <a:spcBef>
                          <a:spcPts val="0"/>
                        </a:spcBef>
                        <a:spcAft>
                          <a:spcPts val="800"/>
                        </a:spcAft>
                      </a:pPr>
                      <a:r>
                        <a:rPr lang="en-US" sz="2800" dirty="0">
                          <a:effectLst/>
                          <a:latin typeface="+mn-lt"/>
                        </a:rPr>
                        <a:t>9</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lnR w="12700" cap="flat" cmpd="sng" algn="ctr">
                      <a:solidFill>
                        <a:schemeClr val="tx1"/>
                      </a:solidFill>
                      <a:prstDash val="solid"/>
                      <a:round/>
                      <a:headEnd type="none" w="med" len="med"/>
                      <a:tailEnd type="none" w="med" len="med"/>
                    </a:lnR>
                  </a:tcPr>
                </a:tc>
                <a:tc>
                  <a:txBody>
                    <a:bodyPr/>
                    <a:lstStyle/>
                    <a:p>
                      <a:pPr marL="0" marR="0" algn="r">
                        <a:lnSpc>
                          <a:spcPct val="107000"/>
                        </a:lnSpc>
                        <a:spcBef>
                          <a:spcPts val="0"/>
                        </a:spcBef>
                        <a:spcAft>
                          <a:spcPts val="800"/>
                        </a:spcAft>
                      </a:pPr>
                      <a:r>
                        <a:rPr lang="en-US" sz="2800" dirty="0">
                          <a:effectLst/>
                          <a:latin typeface="+mn-lt"/>
                        </a:rPr>
                        <a:t>0</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lnL w="12700" cap="flat" cmpd="sng" algn="ctr">
                      <a:solidFill>
                        <a:schemeClr val="tx1"/>
                      </a:solidFill>
                      <a:prstDash val="solid"/>
                      <a:round/>
                      <a:headEnd type="none" w="med" len="med"/>
                      <a:tailEnd type="none" w="med" len="med"/>
                    </a:lnL>
                  </a:tcPr>
                </a:tc>
                <a:tc>
                  <a:txBody>
                    <a:bodyPr/>
                    <a:lstStyle/>
                    <a:p>
                      <a:pPr marL="0" marR="0" algn="r">
                        <a:lnSpc>
                          <a:spcPct val="107000"/>
                        </a:lnSpc>
                        <a:spcBef>
                          <a:spcPts val="0"/>
                        </a:spcBef>
                        <a:spcAft>
                          <a:spcPts val="800"/>
                        </a:spcAft>
                      </a:pPr>
                      <a:r>
                        <a:rPr lang="en-US" sz="2800" dirty="0">
                          <a:effectLst/>
                          <a:latin typeface="+mn-lt"/>
                        </a:rPr>
                        <a:t>0</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7</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extLst>
                  <a:ext uri="{0D108BD9-81ED-4DB2-BD59-A6C34878D82A}">
                    <a16:rowId xmlns:a16="http://schemas.microsoft.com/office/drawing/2014/main" val="51175226"/>
                  </a:ext>
                </a:extLst>
              </a:tr>
              <a:tr h="373306">
                <a:tc>
                  <a:txBody>
                    <a:bodyPr/>
                    <a:lstStyle/>
                    <a:p>
                      <a:pPr marL="0" marR="0" algn="r">
                        <a:lnSpc>
                          <a:spcPct val="107000"/>
                        </a:lnSpc>
                        <a:spcBef>
                          <a:spcPts val="0"/>
                        </a:spcBef>
                        <a:spcAft>
                          <a:spcPts val="800"/>
                        </a:spcAft>
                      </a:pPr>
                      <a:r>
                        <a:rPr lang="en-US" sz="2800" dirty="0">
                          <a:effectLst/>
                          <a:latin typeface="+mn-lt"/>
                        </a:rPr>
                        <a:t>10</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lnR w="12700" cap="flat" cmpd="sng" algn="ctr">
                      <a:solidFill>
                        <a:schemeClr val="tx1"/>
                      </a:solidFill>
                      <a:prstDash val="solid"/>
                      <a:round/>
                      <a:headEnd type="none" w="med" len="med"/>
                      <a:tailEnd type="none" w="med" len="med"/>
                    </a:lnR>
                  </a:tcPr>
                </a:tc>
                <a:tc>
                  <a:txBody>
                    <a:bodyPr/>
                    <a:lstStyle/>
                    <a:p>
                      <a:pPr marL="0" marR="0" algn="r">
                        <a:lnSpc>
                          <a:spcPct val="107000"/>
                        </a:lnSpc>
                        <a:spcBef>
                          <a:spcPts val="0"/>
                        </a:spcBef>
                        <a:spcAft>
                          <a:spcPts val="800"/>
                        </a:spcAft>
                      </a:pPr>
                      <a:r>
                        <a:rPr lang="en-US" sz="2800" dirty="0">
                          <a:effectLst/>
                          <a:latin typeface="+mn-lt"/>
                        </a:rPr>
                        <a:t>2</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lnL w="12700" cap="flat" cmpd="sng" algn="ctr">
                      <a:solidFill>
                        <a:schemeClr val="tx1"/>
                      </a:solidFill>
                      <a:prstDash val="solid"/>
                      <a:round/>
                      <a:headEnd type="none" w="med" len="med"/>
                      <a:tailEnd type="none" w="med" len="med"/>
                    </a:lnL>
                  </a:tcPr>
                </a:tc>
                <a:tc>
                  <a:txBody>
                    <a:bodyPr/>
                    <a:lstStyle/>
                    <a:p>
                      <a:pPr marL="0" marR="0" algn="r">
                        <a:lnSpc>
                          <a:spcPct val="107000"/>
                        </a:lnSpc>
                        <a:spcBef>
                          <a:spcPts val="0"/>
                        </a:spcBef>
                        <a:spcAft>
                          <a:spcPts val="800"/>
                        </a:spcAft>
                      </a:pPr>
                      <a:r>
                        <a:rPr lang="en-US" sz="2800" dirty="0">
                          <a:effectLst/>
                          <a:latin typeface="+mn-lt"/>
                        </a:rPr>
                        <a:t>5</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6</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7</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8</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extLst>
                  <a:ext uri="{0D108BD9-81ED-4DB2-BD59-A6C34878D82A}">
                    <a16:rowId xmlns:a16="http://schemas.microsoft.com/office/drawing/2014/main" val="4015576490"/>
                  </a:ext>
                </a:extLst>
              </a:tr>
              <a:tr h="373306">
                <a:tc>
                  <a:txBody>
                    <a:bodyPr/>
                    <a:lstStyle/>
                    <a:p>
                      <a:pPr marL="0" marR="0" algn="r">
                        <a:lnSpc>
                          <a:spcPct val="107000"/>
                        </a:lnSpc>
                        <a:spcBef>
                          <a:spcPts val="0"/>
                        </a:spcBef>
                        <a:spcAft>
                          <a:spcPts val="800"/>
                        </a:spcAft>
                      </a:pPr>
                      <a:r>
                        <a:rPr lang="en-US" sz="2800" dirty="0">
                          <a:effectLst/>
                          <a:latin typeface="+mn-lt"/>
                        </a:rPr>
                        <a:t>11</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lnR w="12700" cap="flat" cmpd="sng" algn="ctr">
                      <a:solidFill>
                        <a:schemeClr val="tx1"/>
                      </a:solidFill>
                      <a:prstDash val="solid"/>
                      <a:round/>
                      <a:headEnd type="none" w="med" len="med"/>
                      <a:tailEnd type="none" w="med" len="med"/>
                    </a:lnR>
                  </a:tcPr>
                </a:tc>
                <a:tc>
                  <a:txBody>
                    <a:bodyPr/>
                    <a:lstStyle/>
                    <a:p>
                      <a:pPr marL="0" marR="0" algn="r">
                        <a:lnSpc>
                          <a:spcPct val="107000"/>
                        </a:lnSpc>
                        <a:spcBef>
                          <a:spcPts val="0"/>
                        </a:spcBef>
                        <a:spcAft>
                          <a:spcPts val="800"/>
                        </a:spcAft>
                      </a:pPr>
                      <a:r>
                        <a:rPr lang="en-US" sz="2800" dirty="0">
                          <a:effectLst/>
                          <a:latin typeface="+mn-lt"/>
                        </a:rPr>
                        <a:t>1</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lnL w="12700" cap="flat" cmpd="sng" algn="ctr">
                      <a:solidFill>
                        <a:schemeClr val="tx1"/>
                      </a:solidFill>
                      <a:prstDash val="solid"/>
                      <a:round/>
                      <a:headEnd type="none" w="med" len="med"/>
                      <a:tailEnd type="none" w="med" len="med"/>
                    </a:lnL>
                  </a:tcPr>
                </a:tc>
                <a:tc>
                  <a:txBody>
                    <a:bodyPr/>
                    <a:lstStyle/>
                    <a:p>
                      <a:pPr marL="0" marR="0" algn="r">
                        <a:lnSpc>
                          <a:spcPct val="107000"/>
                        </a:lnSpc>
                        <a:spcBef>
                          <a:spcPts val="0"/>
                        </a:spcBef>
                        <a:spcAft>
                          <a:spcPts val="800"/>
                        </a:spcAft>
                      </a:pPr>
                      <a:r>
                        <a:rPr lang="en-US" sz="2800" dirty="0">
                          <a:effectLst/>
                          <a:latin typeface="+mn-lt"/>
                        </a:rPr>
                        <a:t>2</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2</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2</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4</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5</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7</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9</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9</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extLst>
                  <a:ext uri="{0D108BD9-81ED-4DB2-BD59-A6C34878D82A}">
                    <a16:rowId xmlns:a16="http://schemas.microsoft.com/office/drawing/2014/main" val="3530662938"/>
                  </a:ext>
                </a:extLst>
              </a:tr>
              <a:tr h="373306">
                <a:tc>
                  <a:txBody>
                    <a:bodyPr/>
                    <a:lstStyle/>
                    <a:p>
                      <a:pPr marL="0" marR="0" algn="r">
                        <a:lnSpc>
                          <a:spcPct val="107000"/>
                        </a:lnSpc>
                        <a:spcBef>
                          <a:spcPts val="0"/>
                        </a:spcBef>
                        <a:spcAft>
                          <a:spcPts val="800"/>
                        </a:spcAft>
                      </a:pPr>
                      <a:r>
                        <a:rPr lang="en-US" sz="2800" dirty="0">
                          <a:effectLst/>
                          <a:latin typeface="+mn-lt"/>
                        </a:rPr>
                        <a:t>12</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lnR w="12700" cap="flat" cmpd="sng" algn="ctr">
                      <a:solidFill>
                        <a:schemeClr val="tx1"/>
                      </a:solidFill>
                      <a:prstDash val="solid"/>
                      <a:round/>
                      <a:headEnd type="none" w="med" len="med"/>
                      <a:tailEnd type="none" w="med" len="med"/>
                    </a:lnR>
                  </a:tcPr>
                </a:tc>
                <a:tc>
                  <a:txBody>
                    <a:bodyPr/>
                    <a:lstStyle/>
                    <a:p>
                      <a:pPr marL="0" marR="0" algn="r">
                        <a:lnSpc>
                          <a:spcPct val="107000"/>
                        </a:lnSpc>
                        <a:spcBef>
                          <a:spcPts val="0"/>
                        </a:spcBef>
                        <a:spcAft>
                          <a:spcPts val="800"/>
                        </a:spcAft>
                      </a:pPr>
                      <a:r>
                        <a:rPr lang="en-US" sz="2800" dirty="0">
                          <a:effectLst/>
                          <a:latin typeface="+mn-lt"/>
                        </a:rPr>
                        <a:t>0</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lnL w="12700" cap="flat" cmpd="sng" algn="ctr">
                      <a:solidFill>
                        <a:schemeClr val="tx1"/>
                      </a:solidFill>
                      <a:prstDash val="solid"/>
                      <a:round/>
                      <a:headEnd type="none" w="med" len="med"/>
                      <a:tailEnd type="none" w="med" len="med"/>
                    </a:lnL>
                  </a:tcPr>
                </a:tc>
                <a:tc>
                  <a:txBody>
                    <a:bodyPr/>
                    <a:lstStyle/>
                    <a:p>
                      <a:pPr marL="0" marR="0" algn="r">
                        <a:lnSpc>
                          <a:spcPct val="107000"/>
                        </a:lnSpc>
                        <a:spcBef>
                          <a:spcPts val="0"/>
                        </a:spcBef>
                        <a:spcAft>
                          <a:spcPts val="800"/>
                        </a:spcAft>
                      </a:pPr>
                      <a:r>
                        <a:rPr lang="en-US" sz="2800" dirty="0">
                          <a:effectLst/>
                          <a:latin typeface="+mn-lt"/>
                        </a:rPr>
                        <a:t>0</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3</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5</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7</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extLst>
                  <a:ext uri="{0D108BD9-81ED-4DB2-BD59-A6C34878D82A}">
                    <a16:rowId xmlns:a16="http://schemas.microsoft.com/office/drawing/2014/main" val="4006596819"/>
                  </a:ext>
                </a:extLst>
              </a:tr>
              <a:tr h="373306">
                <a:tc>
                  <a:txBody>
                    <a:bodyPr/>
                    <a:lstStyle/>
                    <a:p>
                      <a:pPr marL="0" marR="0" algn="r">
                        <a:lnSpc>
                          <a:spcPct val="107000"/>
                        </a:lnSpc>
                        <a:spcBef>
                          <a:spcPts val="0"/>
                        </a:spcBef>
                        <a:spcAft>
                          <a:spcPts val="800"/>
                        </a:spcAft>
                      </a:pPr>
                      <a:r>
                        <a:rPr lang="en-US" sz="2800" dirty="0">
                          <a:effectLst/>
                          <a:latin typeface="+mn-lt"/>
                        </a:rPr>
                        <a:t>13</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lnR w="12700" cap="flat" cmpd="sng" algn="ctr">
                      <a:solidFill>
                        <a:schemeClr val="tx1"/>
                      </a:solidFill>
                      <a:prstDash val="solid"/>
                      <a:round/>
                      <a:headEnd type="none" w="med" len="med"/>
                      <a:tailEnd type="none" w="med" len="med"/>
                    </a:lnR>
                  </a:tcPr>
                </a:tc>
                <a:tc>
                  <a:txBody>
                    <a:bodyPr/>
                    <a:lstStyle/>
                    <a:p>
                      <a:pPr marL="0" marR="0" algn="r">
                        <a:lnSpc>
                          <a:spcPct val="107000"/>
                        </a:lnSpc>
                        <a:spcBef>
                          <a:spcPts val="0"/>
                        </a:spcBef>
                        <a:spcAft>
                          <a:spcPts val="800"/>
                        </a:spcAft>
                      </a:pPr>
                      <a:r>
                        <a:rPr lang="en-US" sz="2800" dirty="0">
                          <a:effectLst/>
                          <a:latin typeface="+mn-lt"/>
                        </a:rPr>
                        <a:t>0</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lnL w="12700" cap="flat" cmpd="sng" algn="ctr">
                      <a:solidFill>
                        <a:schemeClr val="tx1"/>
                      </a:solidFill>
                      <a:prstDash val="solid"/>
                      <a:round/>
                      <a:headEnd type="none" w="med" len="med"/>
                      <a:tailEnd type="none" w="med" len="med"/>
                    </a:lnL>
                  </a:tcPr>
                </a:tc>
                <a:tc>
                  <a:txBody>
                    <a:bodyPr/>
                    <a:lstStyle/>
                    <a:p>
                      <a:pPr marL="0" marR="0" algn="r">
                        <a:lnSpc>
                          <a:spcPct val="107000"/>
                        </a:lnSpc>
                        <a:spcBef>
                          <a:spcPts val="0"/>
                        </a:spcBef>
                        <a:spcAft>
                          <a:spcPts val="800"/>
                        </a:spcAft>
                      </a:pPr>
                      <a:r>
                        <a:rPr lang="en-US" sz="2800" dirty="0">
                          <a:effectLst/>
                          <a:latin typeface="+mn-lt"/>
                        </a:rPr>
                        <a:t>1</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1</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4</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extLst>
                  <a:ext uri="{0D108BD9-81ED-4DB2-BD59-A6C34878D82A}">
                    <a16:rowId xmlns:a16="http://schemas.microsoft.com/office/drawing/2014/main" val="2835960490"/>
                  </a:ext>
                </a:extLst>
              </a:tr>
            </a:tbl>
          </a:graphicData>
        </a:graphic>
      </p:graphicFrame>
    </p:spTree>
    <p:extLst>
      <p:ext uri="{BB962C8B-B14F-4D97-AF65-F5344CB8AC3E}">
        <p14:creationId xmlns:p14="http://schemas.microsoft.com/office/powerpoint/2010/main" val="13402976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930FD7A-E6D9-5241-8526-A99E77401E37}"/>
              </a:ext>
            </a:extLst>
          </p:cNvPr>
          <p:cNvSpPr>
            <a:spLocks noGrp="1"/>
          </p:cNvSpPr>
          <p:nvPr>
            <p:ph type="title"/>
          </p:nvPr>
        </p:nvSpPr>
        <p:spPr/>
        <p:txBody>
          <a:bodyPr>
            <a:noAutofit/>
          </a:bodyPr>
          <a:lstStyle/>
          <a:p>
            <a:r>
              <a:rPr lang="en-US" noProof="0" dirty="0"/>
              <a:t>8.2 Visualizing Quantitative Data (2 of 2)</a:t>
            </a:r>
          </a:p>
        </p:txBody>
      </p:sp>
      <p:sp>
        <p:nvSpPr>
          <p:cNvPr id="7" name="Content Placeholder 2">
            <a:extLst>
              <a:ext uri="{FF2B5EF4-FFF2-40B4-BE49-F238E27FC236}">
                <a16:creationId xmlns:a16="http://schemas.microsoft.com/office/drawing/2014/main" id="{2B4EA9FC-8CFE-0E45-9138-0A210789036B}"/>
              </a:ext>
            </a:extLst>
          </p:cNvPr>
          <p:cNvSpPr>
            <a:spLocks noGrp="1"/>
          </p:cNvSpPr>
          <p:nvPr>
            <p:ph sz="quarter" idx="11"/>
          </p:nvPr>
        </p:nvSpPr>
        <p:spPr/>
        <p:txBody>
          <a:bodyPr/>
          <a:lstStyle/>
          <a:p>
            <a:pPr>
              <a:lnSpc>
                <a:spcPct val="100000"/>
              </a:lnSpc>
              <a:spcBef>
                <a:spcPts val="1200"/>
              </a:spcBef>
              <a:spcAft>
                <a:spcPts val="600"/>
              </a:spcAft>
            </a:pPr>
            <a:r>
              <a:rPr lang="en-US" b="1" noProof="0" dirty="0">
                <a:latin typeface="+mn-lt"/>
              </a:rPr>
              <a:t>Histograms </a:t>
            </a:r>
            <a:r>
              <a:rPr lang="en-US" noProof="0" dirty="0">
                <a:latin typeface="+mn-lt"/>
              </a:rPr>
              <a:t>are visualizations that can be used for any set of quantitative data, no matter how big or spread out. They differ from a categorical bar chart in that the horizontal axis is labeled with numbers (not ranges of numbers), and the bars are drawn so that they touch each other. The heights of the bars reflect the frequencies in each bin. Unlike with stem-and-leaf plots, we cannot recreate the original dataset from a histogram. </a:t>
            </a:r>
          </a:p>
        </p:txBody>
      </p:sp>
      <p:pic>
        <p:nvPicPr>
          <p:cNvPr id="3" name="Picture 2">
            <a:extLst>
              <a:ext uri="{FF2B5EF4-FFF2-40B4-BE49-F238E27FC236}">
                <a16:creationId xmlns:a16="http://schemas.microsoft.com/office/drawing/2014/main" id="{2D10FD65-CAC1-89B2-AA6E-E854445CA0B7}"/>
              </a:ext>
            </a:extLst>
          </p:cNvPr>
          <p:cNvPicPr>
            <a:picLocks noChangeAspect="1"/>
          </p:cNvPicPr>
          <p:nvPr/>
        </p:nvPicPr>
        <p:blipFill>
          <a:blip r:embed="rId2"/>
          <a:stretch>
            <a:fillRect/>
          </a:stretch>
        </p:blipFill>
        <p:spPr>
          <a:xfrm>
            <a:off x="6705600" y="3716153"/>
            <a:ext cx="4343400" cy="2638425"/>
          </a:xfrm>
          <a:prstGeom prst="rect">
            <a:avLst/>
          </a:prstGeom>
        </p:spPr>
      </p:pic>
    </p:spTree>
    <p:extLst>
      <p:ext uri="{BB962C8B-B14F-4D97-AF65-F5344CB8AC3E}">
        <p14:creationId xmlns:p14="http://schemas.microsoft.com/office/powerpoint/2010/main" val="21521189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930FD7A-E6D9-5241-8526-A99E77401E37}"/>
              </a:ext>
            </a:extLst>
          </p:cNvPr>
          <p:cNvSpPr>
            <a:spLocks noGrp="1"/>
          </p:cNvSpPr>
          <p:nvPr>
            <p:ph type="title"/>
          </p:nvPr>
        </p:nvSpPr>
        <p:spPr/>
        <p:txBody>
          <a:bodyPr>
            <a:noAutofit/>
          </a:bodyPr>
          <a:lstStyle/>
          <a:p>
            <a:r>
              <a:rPr lang="en-US" noProof="0" dirty="0"/>
              <a:t>8.2 Misleading Graphs</a:t>
            </a:r>
          </a:p>
        </p:txBody>
      </p:sp>
      <p:sp>
        <p:nvSpPr>
          <p:cNvPr id="7" name="Content Placeholder 2">
            <a:extLst>
              <a:ext uri="{FF2B5EF4-FFF2-40B4-BE49-F238E27FC236}">
                <a16:creationId xmlns:a16="http://schemas.microsoft.com/office/drawing/2014/main" id="{2B4EA9FC-8CFE-0E45-9138-0A210789036B}"/>
              </a:ext>
            </a:extLst>
          </p:cNvPr>
          <p:cNvSpPr>
            <a:spLocks noGrp="1"/>
          </p:cNvSpPr>
          <p:nvPr>
            <p:ph sz="quarter" idx="11"/>
          </p:nvPr>
        </p:nvSpPr>
        <p:spPr/>
        <p:txBody>
          <a:bodyPr/>
          <a:lstStyle/>
          <a:p>
            <a:pPr>
              <a:lnSpc>
                <a:spcPct val="100000"/>
              </a:lnSpc>
            </a:pPr>
            <a:r>
              <a:rPr lang="en-US" noProof="0" dirty="0">
                <a:latin typeface="+mn-lt"/>
              </a:rPr>
              <a:t>Graphical representations of data can be manipulated in ways that intentionally mislead the reader. There are two primary ways this can be done: by manipulating the scales on the axes and by manipulating or misrepresenting areas of bars. </a:t>
            </a:r>
          </a:p>
        </p:txBody>
      </p:sp>
    </p:spTree>
    <p:extLst>
      <p:ext uri="{BB962C8B-B14F-4D97-AF65-F5344CB8AC3E}">
        <p14:creationId xmlns:p14="http://schemas.microsoft.com/office/powerpoint/2010/main" val="18558727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noProof="0" dirty="0"/>
              <a:t>8.3 Mean, Median &amp; Mode</a:t>
            </a:r>
          </a:p>
        </p:txBody>
      </p:sp>
      <p:sp>
        <p:nvSpPr>
          <p:cNvPr id="3" name="Content Placeholder 2">
            <a:extLst>
              <a:ext uri="{FF2B5EF4-FFF2-40B4-BE49-F238E27FC236}">
                <a16:creationId xmlns:a16="http://schemas.microsoft.com/office/drawing/2014/main" id="{8CF8879A-5FF7-1847-8F30-F924AE4EDF31}"/>
              </a:ext>
            </a:extLst>
          </p:cNvPr>
          <p:cNvSpPr>
            <a:spLocks noGrp="1"/>
          </p:cNvSpPr>
          <p:nvPr>
            <p:ph sz="quarter" idx="11"/>
          </p:nvPr>
        </p:nvSpPr>
        <p:spPr/>
        <p:txBody>
          <a:bodyPr/>
          <a:lstStyle/>
          <a:p>
            <a:pPr marL="0" indent="0">
              <a:buNone/>
            </a:pPr>
            <a:r>
              <a:rPr lang="en-US" noProof="0" dirty="0">
                <a:latin typeface="+mn-lt"/>
              </a:rPr>
              <a:t>Learning Objectives:</a:t>
            </a:r>
          </a:p>
          <a:p>
            <a:pPr marL="514350" lvl="0" indent="-514350">
              <a:lnSpc>
                <a:spcPct val="100000"/>
              </a:lnSpc>
              <a:spcAft>
                <a:spcPts val="600"/>
              </a:spcAft>
              <a:buFont typeface="+mj-lt"/>
              <a:buAutoNum type="arabicPeriod"/>
            </a:pPr>
            <a:r>
              <a:rPr lang="en-US" noProof="0" dirty="0">
                <a:latin typeface="+mn-lt"/>
              </a:rPr>
              <a:t>Calculate the mode of a data set. </a:t>
            </a:r>
          </a:p>
          <a:p>
            <a:pPr marL="514350" lvl="0" indent="-514350">
              <a:buFont typeface="+mj-lt"/>
              <a:buAutoNum type="arabicPeriod"/>
            </a:pPr>
            <a:r>
              <a:rPr lang="en-US" noProof="0" dirty="0">
                <a:latin typeface="+mn-lt"/>
              </a:rPr>
              <a:t>Calculate the median of a data set. </a:t>
            </a:r>
          </a:p>
          <a:p>
            <a:pPr marL="514350" lvl="0" indent="-514350">
              <a:buFont typeface="+mj-lt"/>
              <a:buAutoNum type="arabicPeriod"/>
            </a:pPr>
            <a:r>
              <a:rPr lang="en-US" noProof="0" dirty="0">
                <a:latin typeface="+mn-lt"/>
              </a:rPr>
              <a:t>Calculate the mean of a data set. </a:t>
            </a:r>
          </a:p>
        </p:txBody>
      </p:sp>
    </p:spTree>
    <p:extLst>
      <p:ext uri="{BB962C8B-B14F-4D97-AF65-F5344CB8AC3E}">
        <p14:creationId xmlns:p14="http://schemas.microsoft.com/office/powerpoint/2010/main" val="25502603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930FD7A-E6D9-5241-8526-A99E77401E37}"/>
              </a:ext>
            </a:extLst>
          </p:cNvPr>
          <p:cNvSpPr>
            <a:spLocks noGrp="1"/>
          </p:cNvSpPr>
          <p:nvPr>
            <p:ph type="title"/>
          </p:nvPr>
        </p:nvSpPr>
        <p:spPr/>
        <p:txBody>
          <a:bodyPr>
            <a:noAutofit/>
          </a:bodyPr>
          <a:lstStyle/>
          <a:p>
            <a:r>
              <a:rPr lang="en-US" noProof="0" dirty="0"/>
              <a:t>The Mode</a:t>
            </a:r>
          </a:p>
        </p:txBody>
      </p:sp>
      <p:sp>
        <p:nvSpPr>
          <p:cNvPr id="7" name="Content Placeholder 2">
            <a:extLst>
              <a:ext uri="{FF2B5EF4-FFF2-40B4-BE49-F238E27FC236}">
                <a16:creationId xmlns:a16="http://schemas.microsoft.com/office/drawing/2014/main" id="{2B4EA9FC-8CFE-0E45-9138-0A210789036B}"/>
              </a:ext>
            </a:extLst>
          </p:cNvPr>
          <p:cNvSpPr>
            <a:spLocks noGrp="1"/>
          </p:cNvSpPr>
          <p:nvPr>
            <p:ph sz="half" idx="1"/>
          </p:nvPr>
        </p:nvSpPr>
        <p:spPr>
          <a:xfrm>
            <a:off x="838200" y="1010661"/>
            <a:ext cx="10515600" cy="5003072"/>
          </a:xfrm>
        </p:spPr>
        <p:txBody>
          <a:bodyPr>
            <a:normAutofit/>
          </a:bodyPr>
          <a:lstStyle/>
          <a:p>
            <a:pPr marL="0" indent="0">
              <a:lnSpc>
                <a:spcPct val="100000"/>
              </a:lnSpc>
              <a:spcBef>
                <a:spcPts val="100"/>
              </a:spcBef>
              <a:spcAft>
                <a:spcPts val="100"/>
              </a:spcAft>
              <a:buNone/>
            </a:pPr>
            <a:r>
              <a:rPr lang="en-US" sz="2600" noProof="0" dirty="0">
                <a:latin typeface="+mn-lt"/>
              </a:rPr>
              <a:t>The </a:t>
            </a:r>
            <a:r>
              <a:rPr lang="en-US" sz="2600" b="1" noProof="0" dirty="0">
                <a:latin typeface="+mn-lt"/>
              </a:rPr>
              <a:t>mode</a:t>
            </a:r>
            <a:r>
              <a:rPr lang="en-US" sz="2600" noProof="0" dirty="0">
                <a:latin typeface="+mn-lt"/>
              </a:rPr>
              <a:t> is the value that appears most often in a data set. </a:t>
            </a:r>
          </a:p>
          <a:p>
            <a:pPr marL="0" indent="0">
              <a:lnSpc>
                <a:spcPct val="100000"/>
              </a:lnSpc>
              <a:spcBef>
                <a:spcPts val="100"/>
              </a:spcBef>
              <a:spcAft>
                <a:spcPts val="100"/>
              </a:spcAft>
              <a:buNone/>
            </a:pPr>
            <a:endParaRPr lang="en-US" sz="2600" dirty="0"/>
          </a:p>
          <a:p>
            <a:pPr marL="0" indent="0">
              <a:lnSpc>
                <a:spcPct val="100000"/>
              </a:lnSpc>
              <a:spcBef>
                <a:spcPts val="100"/>
              </a:spcBef>
              <a:spcAft>
                <a:spcPts val="100"/>
              </a:spcAft>
              <a:buNone/>
            </a:pPr>
            <a:r>
              <a:rPr lang="en-US" sz="2600" noProof="0" dirty="0">
                <a:latin typeface="+mn-lt"/>
              </a:rPr>
              <a:t>If there are two modes, the data are </a:t>
            </a:r>
            <a:r>
              <a:rPr lang="en-US" sz="2600" b="1" noProof="0" dirty="0">
                <a:latin typeface="+mn-lt"/>
              </a:rPr>
              <a:t>bimodal</a:t>
            </a:r>
            <a:r>
              <a:rPr lang="en-US" sz="2600" noProof="0" dirty="0">
                <a:latin typeface="+mn-lt"/>
              </a:rPr>
              <a:t>. </a:t>
            </a:r>
          </a:p>
        </p:txBody>
      </p:sp>
    </p:spTree>
    <p:extLst>
      <p:ext uri="{BB962C8B-B14F-4D97-AF65-F5344CB8AC3E}">
        <p14:creationId xmlns:p14="http://schemas.microsoft.com/office/powerpoint/2010/main" val="1594033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noProof="0" dirty="0"/>
              <a:t>8.1 Gathering and Organizing Data</a:t>
            </a:r>
          </a:p>
        </p:txBody>
      </p:sp>
      <p:sp>
        <p:nvSpPr>
          <p:cNvPr id="3" name="Content Placeholder 2">
            <a:extLst>
              <a:ext uri="{FF2B5EF4-FFF2-40B4-BE49-F238E27FC236}">
                <a16:creationId xmlns:a16="http://schemas.microsoft.com/office/drawing/2014/main" id="{8CF8879A-5FF7-1847-8F30-F924AE4EDF31}"/>
              </a:ext>
            </a:extLst>
          </p:cNvPr>
          <p:cNvSpPr>
            <a:spLocks noGrp="1"/>
          </p:cNvSpPr>
          <p:nvPr>
            <p:ph sz="quarter" idx="11"/>
          </p:nvPr>
        </p:nvSpPr>
        <p:spPr/>
        <p:txBody>
          <a:bodyPr/>
          <a:lstStyle/>
          <a:p>
            <a:pPr marL="0" indent="0">
              <a:lnSpc>
                <a:spcPct val="100000"/>
              </a:lnSpc>
              <a:spcBef>
                <a:spcPts val="600"/>
              </a:spcBef>
              <a:spcAft>
                <a:spcPts val="600"/>
              </a:spcAft>
              <a:buNone/>
            </a:pPr>
            <a:r>
              <a:rPr lang="en-US" noProof="0" dirty="0">
                <a:latin typeface="+mn-lt"/>
              </a:rPr>
              <a:t>Learning Objectives:</a:t>
            </a:r>
          </a:p>
          <a:p>
            <a:pPr marL="514350" indent="-514350">
              <a:lnSpc>
                <a:spcPct val="100000"/>
              </a:lnSpc>
              <a:spcBef>
                <a:spcPts val="600"/>
              </a:spcBef>
              <a:spcAft>
                <a:spcPts val="600"/>
              </a:spcAft>
              <a:buFont typeface="+mj-lt"/>
              <a:buAutoNum type="arabicPeriod"/>
            </a:pPr>
            <a:r>
              <a:rPr lang="en-US" noProof="0" dirty="0">
                <a:latin typeface="+mn-lt"/>
              </a:rPr>
              <a:t>Understand vocabulary used in gathering data.</a:t>
            </a:r>
          </a:p>
          <a:p>
            <a:pPr marL="514350" indent="-514350">
              <a:lnSpc>
                <a:spcPct val="100000"/>
              </a:lnSpc>
              <a:spcBef>
                <a:spcPts val="600"/>
              </a:spcBef>
              <a:spcAft>
                <a:spcPts val="600"/>
              </a:spcAft>
              <a:buFont typeface="+mj-lt"/>
              <a:buAutoNum type="arabicPeriod"/>
            </a:pPr>
            <a:r>
              <a:rPr lang="en-US" noProof="0" dirty="0">
                <a:latin typeface="+mn-lt"/>
              </a:rPr>
              <a:t>Distinguish among sampling techniques.</a:t>
            </a:r>
          </a:p>
          <a:p>
            <a:pPr marL="514350" indent="-514350">
              <a:lnSpc>
                <a:spcPct val="100000"/>
              </a:lnSpc>
              <a:spcBef>
                <a:spcPts val="600"/>
              </a:spcBef>
              <a:spcAft>
                <a:spcPts val="600"/>
              </a:spcAft>
              <a:buFont typeface="+mj-lt"/>
              <a:buAutoNum type="arabicPeriod"/>
            </a:pPr>
            <a:r>
              <a:rPr lang="en-US" noProof="0" dirty="0">
                <a:latin typeface="+mn-lt"/>
              </a:rPr>
              <a:t>Create frequency distributions.</a:t>
            </a:r>
          </a:p>
        </p:txBody>
      </p:sp>
    </p:spTree>
    <p:extLst>
      <p:ext uri="{BB962C8B-B14F-4D97-AF65-F5344CB8AC3E}">
        <p14:creationId xmlns:p14="http://schemas.microsoft.com/office/powerpoint/2010/main" val="34714879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F9E989-E18C-36FB-1E0D-88174DA35312}"/>
            </a:ext>
          </a:extLst>
        </p:cNvPr>
        <p:cNvGrpSpPr/>
        <p:nvPr/>
      </p:nvGrpSpPr>
      <p:grpSpPr>
        <a:xfrm>
          <a:off x="0" y="0"/>
          <a:ext cx="0" cy="0"/>
          <a:chOff x="0" y="0"/>
          <a:chExt cx="0" cy="0"/>
        </a:xfrm>
      </p:grpSpPr>
      <p:sp>
        <p:nvSpPr>
          <p:cNvPr id="9" name="Title 1">
            <a:extLst>
              <a:ext uri="{FF2B5EF4-FFF2-40B4-BE49-F238E27FC236}">
                <a16:creationId xmlns:a16="http://schemas.microsoft.com/office/drawing/2014/main" id="{22A262AA-EBC9-BA35-EB75-EE417F1F8D9E}"/>
              </a:ext>
            </a:extLst>
          </p:cNvPr>
          <p:cNvSpPr>
            <a:spLocks noGrp="1"/>
          </p:cNvSpPr>
          <p:nvPr>
            <p:ph type="title"/>
          </p:nvPr>
        </p:nvSpPr>
        <p:spPr/>
        <p:txBody>
          <a:bodyPr>
            <a:noAutofit/>
          </a:bodyPr>
          <a:lstStyle/>
          <a:p>
            <a:r>
              <a:rPr lang="en-US" noProof="0" dirty="0"/>
              <a:t>The Median</a:t>
            </a:r>
          </a:p>
        </p:txBody>
      </p:sp>
      <p:sp>
        <p:nvSpPr>
          <p:cNvPr id="7" name="Content Placeholder 2">
            <a:extLst>
              <a:ext uri="{FF2B5EF4-FFF2-40B4-BE49-F238E27FC236}">
                <a16:creationId xmlns:a16="http://schemas.microsoft.com/office/drawing/2014/main" id="{E9F75D6D-057D-0026-752A-CCCD26790900}"/>
              </a:ext>
            </a:extLst>
          </p:cNvPr>
          <p:cNvSpPr>
            <a:spLocks noGrp="1"/>
          </p:cNvSpPr>
          <p:nvPr>
            <p:ph sz="half" idx="1"/>
          </p:nvPr>
        </p:nvSpPr>
        <p:spPr>
          <a:xfrm>
            <a:off x="838200" y="1010661"/>
            <a:ext cx="10515600" cy="5003072"/>
          </a:xfrm>
        </p:spPr>
        <p:txBody>
          <a:bodyPr>
            <a:normAutofit/>
          </a:bodyPr>
          <a:lstStyle/>
          <a:p>
            <a:pPr marL="0" indent="0">
              <a:lnSpc>
                <a:spcPct val="100000"/>
              </a:lnSpc>
              <a:spcBef>
                <a:spcPts val="100"/>
              </a:spcBef>
              <a:spcAft>
                <a:spcPts val="100"/>
              </a:spcAft>
              <a:buNone/>
            </a:pPr>
            <a:br>
              <a:rPr lang="en-US" sz="2600" noProof="0" dirty="0">
                <a:latin typeface="+mn-lt"/>
              </a:rPr>
            </a:br>
            <a:r>
              <a:rPr lang="en-US" sz="2600" noProof="0" dirty="0">
                <a:latin typeface="+mn-lt"/>
              </a:rPr>
              <a:t>The </a:t>
            </a:r>
            <a:r>
              <a:rPr lang="en-US" sz="2600" b="1" noProof="0" dirty="0">
                <a:latin typeface="+mn-lt"/>
              </a:rPr>
              <a:t>median </a:t>
            </a:r>
            <a:r>
              <a:rPr lang="en-US" sz="2600" noProof="0" dirty="0">
                <a:latin typeface="+mn-lt"/>
              </a:rPr>
              <a:t>is the value that is greater than no more than half of the values and less than no more than half of the values. </a:t>
            </a:r>
          </a:p>
          <a:p>
            <a:pPr>
              <a:lnSpc>
                <a:spcPct val="100000"/>
              </a:lnSpc>
              <a:spcBef>
                <a:spcPts val="100"/>
              </a:spcBef>
              <a:spcAft>
                <a:spcPts val="100"/>
              </a:spcAft>
            </a:pPr>
            <a:endParaRPr lang="en-US" sz="2600" noProof="0" dirty="0">
              <a:latin typeface="+mn-lt"/>
            </a:endParaRPr>
          </a:p>
          <a:p>
            <a:pPr marL="0" indent="0">
              <a:lnSpc>
                <a:spcPct val="100000"/>
              </a:lnSpc>
              <a:spcBef>
                <a:spcPts val="100"/>
              </a:spcBef>
              <a:spcAft>
                <a:spcPts val="100"/>
              </a:spcAft>
              <a:buNone/>
            </a:pPr>
            <a:r>
              <a:rPr lang="en-US" sz="2600" noProof="0" dirty="0">
                <a:latin typeface="+mn-lt"/>
              </a:rPr>
              <a:t>Suppose we have a set of data with </a:t>
            </a:r>
            <a:r>
              <a:rPr lang="en-US" sz="2600" i="1" noProof="0" dirty="0">
                <a:latin typeface="+mn-lt"/>
              </a:rPr>
              <a:t>n</a:t>
            </a:r>
            <a:r>
              <a:rPr lang="en-US" sz="2600" noProof="0" dirty="0">
                <a:latin typeface="+mn-lt"/>
              </a:rPr>
              <a:t> values, ordered from smallest to largest. If </a:t>
            </a:r>
            <a:r>
              <a:rPr lang="en-US" sz="2600" i="1" noProof="0" dirty="0">
                <a:latin typeface="+mn-lt"/>
              </a:rPr>
              <a:t>n</a:t>
            </a:r>
            <a:r>
              <a:rPr lang="en-US" sz="2600" noProof="0" dirty="0">
                <a:latin typeface="+mn-lt"/>
              </a:rPr>
              <a:t> is odd, then the median is the data value at position</a:t>
            </a:r>
          </a:p>
        </p:txBody>
      </p:sp>
      <p:graphicFrame>
        <p:nvGraphicFramePr>
          <p:cNvPr id="10" name="Object 3">
            <a:extLst>
              <a:ext uri="{FF2B5EF4-FFF2-40B4-BE49-F238E27FC236}">
                <a16:creationId xmlns:a16="http://schemas.microsoft.com/office/drawing/2014/main" id="{4672E142-3152-D806-E47C-0918DC6CC073}"/>
              </a:ext>
              <a:ext uri="{C183D7F6-B498-43B3-948B-1728B52AA6E4}">
                <adec:decorative xmlns:adec="http://schemas.microsoft.com/office/drawing/2017/decorative" val="1"/>
              </a:ext>
            </a:extLst>
          </p:cNvPr>
          <p:cNvGraphicFramePr>
            <a:graphicFrameLocks noGrp="1" noChangeAspect="1"/>
          </p:cNvGraphicFramePr>
          <p:nvPr>
            <p:ph sz="half" idx="2"/>
            <p:extLst>
              <p:ext uri="{D42A27DB-BD31-4B8C-83A1-F6EECF244321}">
                <p14:modId xmlns:p14="http://schemas.microsoft.com/office/powerpoint/2010/main" val="1243909667"/>
              </p:ext>
            </p:extLst>
          </p:nvPr>
        </p:nvGraphicFramePr>
        <p:xfrm>
          <a:off x="9667875" y="3016250"/>
          <a:ext cx="787400" cy="825500"/>
        </p:xfrm>
        <a:graphic>
          <a:graphicData uri="http://schemas.openxmlformats.org/presentationml/2006/ole">
            <mc:AlternateContent xmlns:mc="http://schemas.openxmlformats.org/markup-compatibility/2006">
              <mc:Choice xmlns:v="urn:schemas-microsoft-com:vml" Requires="v">
                <p:oleObj name="Equation" r:id="rId2" imgW="533160" imgH="558720" progId="Equation.DSMT4">
                  <p:embed/>
                </p:oleObj>
              </mc:Choice>
              <mc:Fallback>
                <p:oleObj name="Equation" r:id="rId2" imgW="533160" imgH="558720" progId="Equation.DSMT4">
                  <p:embed/>
                  <p:pic>
                    <p:nvPicPr>
                      <p:cNvPr id="10" name="Object 3">
                        <a:extLst>
                          <a:ext uri="{FF2B5EF4-FFF2-40B4-BE49-F238E27FC236}">
                            <a16:creationId xmlns:a16="http://schemas.microsoft.com/office/drawing/2014/main" id="{2C44BB0B-029C-4DC0-A2BB-EF2B4C9BF628}"/>
                          </a:ext>
                          <a:ext uri="{C183D7F6-B498-43B3-948B-1728B52AA6E4}">
                            <adec:decorative xmlns:adec="http://schemas.microsoft.com/office/drawing/2017/decorative" val="1"/>
                          </a:ext>
                        </a:extLst>
                      </p:cNvPr>
                      <p:cNvPicPr/>
                      <p:nvPr/>
                    </p:nvPicPr>
                    <p:blipFill>
                      <a:blip r:embed="rId3"/>
                      <a:stretch>
                        <a:fillRect/>
                      </a:stretch>
                    </p:blipFill>
                    <p:spPr>
                      <a:xfrm>
                        <a:off x="9667875" y="3016250"/>
                        <a:ext cx="787400" cy="825500"/>
                      </a:xfrm>
                      <a:prstGeom prst="rect">
                        <a:avLst/>
                      </a:prstGeom>
                    </p:spPr>
                  </p:pic>
                </p:oleObj>
              </mc:Fallback>
            </mc:AlternateContent>
          </a:graphicData>
        </a:graphic>
      </p:graphicFrame>
      <p:sp>
        <p:nvSpPr>
          <p:cNvPr id="3" name="Content Placeholder 4">
            <a:extLst>
              <a:ext uri="{FF2B5EF4-FFF2-40B4-BE49-F238E27FC236}">
                <a16:creationId xmlns:a16="http://schemas.microsoft.com/office/drawing/2014/main" id="{A7194A1E-E867-D24B-1AD1-6A1FE951032D}"/>
              </a:ext>
            </a:extLst>
          </p:cNvPr>
          <p:cNvSpPr>
            <a:spLocks noGrp="1"/>
          </p:cNvSpPr>
          <p:nvPr>
            <p:ph sz="half" idx="12"/>
          </p:nvPr>
        </p:nvSpPr>
        <p:spPr>
          <a:xfrm>
            <a:off x="651163" y="4248155"/>
            <a:ext cx="10515599" cy="457200"/>
          </a:xfrm>
        </p:spPr>
        <p:txBody>
          <a:bodyPr/>
          <a:lstStyle/>
          <a:p>
            <a:pPr indent="0">
              <a:lnSpc>
                <a:spcPct val="100000"/>
              </a:lnSpc>
              <a:buNone/>
            </a:pPr>
            <a:r>
              <a:rPr lang="en-US" noProof="0" dirty="0">
                <a:latin typeface="+mn-lt"/>
              </a:rPr>
              <a:t>If </a:t>
            </a:r>
            <a:r>
              <a:rPr lang="en-US" i="1" noProof="0" dirty="0">
                <a:latin typeface="+mn-lt"/>
              </a:rPr>
              <a:t>n</a:t>
            </a:r>
            <a:r>
              <a:rPr lang="en-US" noProof="0" dirty="0">
                <a:latin typeface="+mn-lt"/>
              </a:rPr>
              <a:t> is even, then we find the values at positions</a:t>
            </a:r>
          </a:p>
        </p:txBody>
      </p:sp>
      <p:graphicFrame>
        <p:nvGraphicFramePr>
          <p:cNvPr id="11" name="Object 5">
            <a:extLst>
              <a:ext uri="{FF2B5EF4-FFF2-40B4-BE49-F238E27FC236}">
                <a16:creationId xmlns:a16="http://schemas.microsoft.com/office/drawing/2014/main" id="{68F3F5FF-C496-3EFA-5367-5E9D0D5209F2}"/>
              </a:ext>
              <a:ext uri="{C183D7F6-B498-43B3-948B-1728B52AA6E4}">
                <adec:decorative xmlns:adec="http://schemas.microsoft.com/office/drawing/2017/decorative" val="1"/>
              </a:ext>
            </a:extLst>
          </p:cNvPr>
          <p:cNvGraphicFramePr>
            <a:graphicFrameLocks noGrp="1" noChangeAspect="1"/>
          </p:cNvGraphicFramePr>
          <p:nvPr>
            <p:ph sz="half" idx="13"/>
            <p:extLst>
              <p:ext uri="{D42A27DB-BD31-4B8C-83A1-F6EECF244321}">
                <p14:modId xmlns:p14="http://schemas.microsoft.com/office/powerpoint/2010/main" val="2170855369"/>
              </p:ext>
            </p:extLst>
          </p:nvPr>
        </p:nvGraphicFramePr>
        <p:xfrm>
          <a:off x="8116888" y="4070355"/>
          <a:ext cx="1550987" cy="812800"/>
        </p:xfrm>
        <a:graphic>
          <a:graphicData uri="http://schemas.openxmlformats.org/presentationml/2006/ole">
            <mc:AlternateContent xmlns:mc="http://schemas.openxmlformats.org/markup-compatibility/2006">
              <mc:Choice xmlns:v="urn:schemas-microsoft-com:vml" Requires="v">
                <p:oleObj name="Equation" r:id="rId4" imgW="1066680" imgH="558720" progId="Equation.DSMT4">
                  <p:embed/>
                </p:oleObj>
              </mc:Choice>
              <mc:Fallback>
                <p:oleObj name="Equation" r:id="rId4" imgW="1066680" imgH="558720" progId="Equation.DSMT4">
                  <p:embed/>
                  <p:pic>
                    <p:nvPicPr>
                      <p:cNvPr id="11" name="Object 5">
                        <a:extLst>
                          <a:ext uri="{FF2B5EF4-FFF2-40B4-BE49-F238E27FC236}">
                            <a16:creationId xmlns:a16="http://schemas.microsoft.com/office/drawing/2014/main" id="{E678A034-C453-4394-91AB-8CCB2D8E5F82}"/>
                          </a:ext>
                          <a:ext uri="{C183D7F6-B498-43B3-948B-1728B52AA6E4}">
                            <adec:decorative xmlns:adec="http://schemas.microsoft.com/office/drawing/2017/decorative" val="1"/>
                          </a:ext>
                        </a:extLst>
                      </p:cNvPr>
                      <p:cNvPicPr/>
                      <p:nvPr/>
                    </p:nvPicPr>
                    <p:blipFill>
                      <a:blip r:embed="rId5"/>
                      <a:stretch>
                        <a:fillRect/>
                      </a:stretch>
                    </p:blipFill>
                    <p:spPr>
                      <a:xfrm>
                        <a:off x="8116888" y="4070355"/>
                        <a:ext cx="1550987" cy="812800"/>
                      </a:xfrm>
                      <a:prstGeom prst="rect">
                        <a:avLst/>
                      </a:prstGeom>
                    </p:spPr>
                  </p:pic>
                </p:oleObj>
              </mc:Fallback>
            </mc:AlternateContent>
          </a:graphicData>
        </a:graphic>
      </p:graphicFrame>
      <p:sp>
        <p:nvSpPr>
          <p:cNvPr id="5" name="Content Placeholder 6">
            <a:extLst>
              <a:ext uri="{FF2B5EF4-FFF2-40B4-BE49-F238E27FC236}">
                <a16:creationId xmlns:a16="http://schemas.microsoft.com/office/drawing/2014/main" id="{250B3D91-7A38-EB89-41C0-6438853B49C2}"/>
              </a:ext>
            </a:extLst>
          </p:cNvPr>
          <p:cNvSpPr>
            <a:spLocks noGrp="1"/>
          </p:cNvSpPr>
          <p:nvPr>
            <p:ph sz="half" idx="14"/>
          </p:nvPr>
        </p:nvSpPr>
        <p:spPr>
          <a:xfrm>
            <a:off x="651163" y="5408096"/>
            <a:ext cx="10515598" cy="457200"/>
          </a:xfrm>
        </p:spPr>
        <p:txBody>
          <a:bodyPr/>
          <a:lstStyle/>
          <a:p>
            <a:pPr indent="0">
              <a:lnSpc>
                <a:spcPct val="100000"/>
              </a:lnSpc>
              <a:buNone/>
            </a:pPr>
            <a:r>
              <a:rPr lang="en-US" noProof="0" dirty="0">
                <a:latin typeface="+mn-lt"/>
              </a:rPr>
              <a:t>If those values are named </a:t>
            </a:r>
            <a:r>
              <a:rPr lang="en-US" i="1" noProof="0" dirty="0">
                <a:latin typeface="+mn-lt"/>
              </a:rPr>
              <a:t>a</a:t>
            </a:r>
            <a:r>
              <a:rPr lang="en-US" noProof="0" dirty="0">
                <a:latin typeface="+mn-lt"/>
              </a:rPr>
              <a:t> and </a:t>
            </a:r>
            <a:r>
              <a:rPr lang="en-US" i="1" noProof="0" dirty="0">
                <a:latin typeface="+mn-lt"/>
              </a:rPr>
              <a:t>b</a:t>
            </a:r>
            <a:r>
              <a:rPr lang="en-US" noProof="0" dirty="0">
                <a:latin typeface="+mn-lt"/>
              </a:rPr>
              <a:t>, then the median is defined to be</a:t>
            </a:r>
          </a:p>
        </p:txBody>
      </p:sp>
      <p:graphicFrame>
        <p:nvGraphicFramePr>
          <p:cNvPr id="12" name="Object 7">
            <a:extLst>
              <a:ext uri="{FF2B5EF4-FFF2-40B4-BE49-F238E27FC236}">
                <a16:creationId xmlns:a16="http://schemas.microsoft.com/office/drawing/2014/main" id="{DCF0D660-F994-B4E7-CA3D-72AF3138D809}"/>
              </a:ext>
              <a:ext uri="{C183D7F6-B498-43B3-948B-1728B52AA6E4}">
                <adec:decorative xmlns:adec="http://schemas.microsoft.com/office/drawing/2017/decorative" val="1"/>
              </a:ext>
            </a:extLst>
          </p:cNvPr>
          <p:cNvGraphicFramePr>
            <a:graphicFrameLocks noGrp="1" noChangeAspect="1"/>
          </p:cNvGraphicFramePr>
          <p:nvPr>
            <p:ph sz="half" idx="15"/>
            <p:extLst>
              <p:ext uri="{D42A27DB-BD31-4B8C-83A1-F6EECF244321}">
                <p14:modId xmlns:p14="http://schemas.microsoft.com/office/powerpoint/2010/main" val="462666696"/>
              </p:ext>
            </p:extLst>
          </p:nvPr>
        </p:nvGraphicFramePr>
        <p:xfrm>
          <a:off x="10917453" y="5245377"/>
          <a:ext cx="782637" cy="782637"/>
        </p:xfrm>
        <a:graphic>
          <a:graphicData uri="http://schemas.openxmlformats.org/presentationml/2006/ole">
            <mc:AlternateContent xmlns:mc="http://schemas.openxmlformats.org/markup-compatibility/2006">
              <mc:Choice xmlns:v="urn:schemas-microsoft-com:vml" Requires="v">
                <p:oleObj name="Equation" r:id="rId6" imgW="558720" imgH="558720" progId="Equation.DSMT4">
                  <p:embed/>
                </p:oleObj>
              </mc:Choice>
              <mc:Fallback>
                <p:oleObj name="Equation" r:id="rId6" imgW="558720" imgH="558720" progId="Equation.DSMT4">
                  <p:embed/>
                  <p:pic>
                    <p:nvPicPr>
                      <p:cNvPr id="12" name="Object 7">
                        <a:extLst>
                          <a:ext uri="{FF2B5EF4-FFF2-40B4-BE49-F238E27FC236}">
                            <a16:creationId xmlns:a16="http://schemas.microsoft.com/office/drawing/2014/main" id="{C3622348-84DF-4B1B-BAF3-79A7A661C2CD}"/>
                          </a:ext>
                          <a:ext uri="{C183D7F6-B498-43B3-948B-1728B52AA6E4}">
                            <adec:decorative xmlns:adec="http://schemas.microsoft.com/office/drawing/2017/decorative" val="1"/>
                          </a:ext>
                        </a:extLst>
                      </p:cNvPr>
                      <p:cNvPicPr/>
                      <p:nvPr/>
                    </p:nvPicPr>
                    <p:blipFill>
                      <a:blip r:embed="rId7"/>
                      <a:stretch>
                        <a:fillRect/>
                      </a:stretch>
                    </p:blipFill>
                    <p:spPr>
                      <a:xfrm>
                        <a:off x="10917453" y="5245377"/>
                        <a:ext cx="782637" cy="782637"/>
                      </a:xfrm>
                      <a:prstGeom prst="rect">
                        <a:avLst/>
                      </a:prstGeom>
                    </p:spPr>
                  </p:pic>
                </p:oleObj>
              </mc:Fallback>
            </mc:AlternateContent>
          </a:graphicData>
        </a:graphic>
      </p:graphicFrame>
    </p:spTree>
    <p:extLst>
      <p:ext uri="{BB962C8B-B14F-4D97-AF65-F5344CB8AC3E}">
        <p14:creationId xmlns:p14="http://schemas.microsoft.com/office/powerpoint/2010/main" val="32759111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930FD7A-E6D9-5241-8526-A99E77401E37}"/>
              </a:ext>
            </a:extLst>
          </p:cNvPr>
          <p:cNvSpPr>
            <a:spLocks noGrp="1"/>
          </p:cNvSpPr>
          <p:nvPr>
            <p:ph type="title"/>
          </p:nvPr>
        </p:nvSpPr>
        <p:spPr/>
        <p:txBody>
          <a:bodyPr>
            <a:noAutofit/>
          </a:bodyPr>
          <a:lstStyle/>
          <a:p>
            <a:r>
              <a:rPr lang="en-US" noProof="0" dirty="0"/>
              <a:t>The Mean</a:t>
            </a:r>
          </a:p>
        </p:txBody>
      </p:sp>
      <p:sp>
        <p:nvSpPr>
          <p:cNvPr id="7" name="Content Placeholder 2">
            <a:extLst>
              <a:ext uri="{FF2B5EF4-FFF2-40B4-BE49-F238E27FC236}">
                <a16:creationId xmlns:a16="http://schemas.microsoft.com/office/drawing/2014/main" id="{2B4EA9FC-8CFE-0E45-9138-0A210789036B}"/>
              </a:ext>
            </a:extLst>
          </p:cNvPr>
          <p:cNvSpPr>
            <a:spLocks noGrp="1"/>
          </p:cNvSpPr>
          <p:nvPr>
            <p:ph sz="quarter" idx="11"/>
          </p:nvPr>
        </p:nvSpPr>
        <p:spPr>
          <a:xfrm>
            <a:off x="838200" y="1360821"/>
            <a:ext cx="10515600" cy="5155580"/>
          </a:xfrm>
        </p:spPr>
        <p:txBody>
          <a:bodyPr/>
          <a:lstStyle/>
          <a:p>
            <a:pPr marL="0" indent="0">
              <a:lnSpc>
                <a:spcPct val="100000"/>
              </a:lnSpc>
              <a:spcAft>
                <a:spcPts val="600"/>
              </a:spcAft>
              <a:buNone/>
            </a:pPr>
            <a:r>
              <a:rPr lang="en-US" noProof="0" dirty="0">
                <a:latin typeface="+mn-lt"/>
              </a:rPr>
              <a:t>Given a data set containing </a:t>
            </a:r>
            <a:r>
              <a:rPr lang="en-US" i="1" noProof="0" dirty="0">
                <a:latin typeface="+mn-lt"/>
              </a:rPr>
              <a:t>n</a:t>
            </a:r>
            <a:r>
              <a:rPr lang="en-US" noProof="0" dirty="0">
                <a:latin typeface="+mn-lt"/>
              </a:rPr>
              <a:t> total values, the </a:t>
            </a:r>
            <a:r>
              <a:rPr lang="en-US" b="1" noProof="0" dirty="0">
                <a:latin typeface="+mn-lt"/>
              </a:rPr>
              <a:t>mean</a:t>
            </a:r>
            <a:r>
              <a:rPr lang="en-US" noProof="0" dirty="0">
                <a:latin typeface="+mn-lt"/>
              </a:rPr>
              <a:t> of the data set is defined as the sum of all the data values, divided by </a:t>
            </a:r>
            <a:r>
              <a:rPr lang="en-US" i="1" noProof="0" dirty="0">
                <a:latin typeface="+mn-lt"/>
              </a:rPr>
              <a:t>n</a:t>
            </a:r>
            <a:r>
              <a:rPr lang="en-US" noProof="0" dirty="0">
                <a:latin typeface="+mn-lt"/>
              </a:rPr>
              <a:t>.</a:t>
            </a:r>
          </a:p>
        </p:txBody>
      </p:sp>
    </p:spTree>
    <p:extLst>
      <p:ext uri="{BB962C8B-B14F-4D97-AF65-F5344CB8AC3E}">
        <p14:creationId xmlns:p14="http://schemas.microsoft.com/office/powerpoint/2010/main" val="13964871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025BE-A478-4A46-803E-D2098337FEA7}"/>
              </a:ext>
            </a:extLst>
          </p:cNvPr>
          <p:cNvSpPr>
            <a:spLocks noGrp="1"/>
          </p:cNvSpPr>
          <p:nvPr>
            <p:ph type="title"/>
          </p:nvPr>
        </p:nvSpPr>
        <p:spPr/>
        <p:txBody>
          <a:bodyPr>
            <a:noAutofit/>
          </a:bodyPr>
          <a:lstStyle/>
          <a:p>
            <a:r>
              <a:rPr lang="en-US" noProof="0" dirty="0"/>
              <a:t>EXAMPLE – Finding Mean, Median, and Mode</a:t>
            </a:r>
          </a:p>
        </p:txBody>
      </p:sp>
      <p:sp>
        <p:nvSpPr>
          <p:cNvPr id="13" name="Content Placeholder 2">
            <a:extLst>
              <a:ext uri="{FF2B5EF4-FFF2-40B4-BE49-F238E27FC236}">
                <a16:creationId xmlns:a16="http://schemas.microsoft.com/office/drawing/2014/main" id="{12CEA4C3-C4BD-487F-B4C9-3D03DCC2EAF9}"/>
              </a:ext>
            </a:extLst>
          </p:cNvPr>
          <p:cNvSpPr>
            <a:spLocks noGrp="1"/>
          </p:cNvSpPr>
          <p:nvPr>
            <p:ph sz="half" idx="1"/>
          </p:nvPr>
        </p:nvSpPr>
        <p:spPr>
          <a:xfrm>
            <a:off x="838200" y="1010661"/>
            <a:ext cx="5181600" cy="1378578"/>
          </a:xfrm>
        </p:spPr>
        <p:txBody>
          <a:bodyPr/>
          <a:lstStyle/>
          <a:p>
            <a:pPr marL="0" indent="0">
              <a:lnSpc>
                <a:spcPct val="100000"/>
              </a:lnSpc>
              <a:spcBef>
                <a:spcPts val="600"/>
              </a:spcBef>
              <a:spcAft>
                <a:spcPts val="600"/>
              </a:spcAft>
              <a:buNone/>
            </a:pPr>
            <a:r>
              <a:rPr lang="en-US" noProof="0" dirty="0">
                <a:latin typeface="+mn-lt"/>
              </a:rPr>
              <a:t>Use the given stem-and-leaf plot to determine the mode, median, and mean:</a:t>
            </a:r>
          </a:p>
        </p:txBody>
      </p:sp>
      <p:graphicFrame>
        <p:nvGraphicFramePr>
          <p:cNvPr id="16" name="Table 3">
            <a:extLst>
              <a:ext uri="{FF2B5EF4-FFF2-40B4-BE49-F238E27FC236}">
                <a16:creationId xmlns:a16="http://schemas.microsoft.com/office/drawing/2014/main" id="{7E3DFCEB-84F2-42DE-B37D-93AC3CED113E}"/>
              </a:ext>
            </a:extLst>
          </p:cNvPr>
          <p:cNvGraphicFramePr>
            <a:graphicFrameLocks noGrp="1"/>
          </p:cNvGraphicFramePr>
          <p:nvPr>
            <p:ph sz="half" idx="2"/>
            <p:extLst>
              <p:ext uri="{D42A27DB-BD31-4B8C-83A1-F6EECF244321}">
                <p14:modId xmlns:p14="http://schemas.microsoft.com/office/powerpoint/2010/main" val="26285890"/>
              </p:ext>
            </p:extLst>
          </p:nvPr>
        </p:nvGraphicFramePr>
        <p:xfrm>
          <a:off x="951272" y="2885057"/>
          <a:ext cx="4148191" cy="2617854"/>
        </p:xfrm>
        <a:graphic>
          <a:graphicData uri="http://schemas.openxmlformats.org/drawingml/2006/table">
            <a:tbl>
              <a:tblPr firstRow="1" firstCol="1" bandRow="1">
                <a:tableStyleId>{2D5ABB26-0587-4C30-8999-92F81FD0307C}</a:tableStyleId>
              </a:tblPr>
              <a:tblGrid>
                <a:gridCol w="1184257">
                  <a:extLst>
                    <a:ext uri="{9D8B030D-6E8A-4147-A177-3AD203B41FA5}">
                      <a16:colId xmlns:a16="http://schemas.microsoft.com/office/drawing/2014/main" val="1912132264"/>
                    </a:ext>
                  </a:extLst>
                </a:gridCol>
                <a:gridCol w="329326">
                  <a:extLst>
                    <a:ext uri="{9D8B030D-6E8A-4147-A177-3AD203B41FA5}">
                      <a16:colId xmlns:a16="http://schemas.microsoft.com/office/drawing/2014/main" val="1375701600"/>
                    </a:ext>
                  </a:extLst>
                </a:gridCol>
                <a:gridCol w="329326">
                  <a:extLst>
                    <a:ext uri="{9D8B030D-6E8A-4147-A177-3AD203B41FA5}">
                      <a16:colId xmlns:a16="http://schemas.microsoft.com/office/drawing/2014/main" val="2703437941"/>
                    </a:ext>
                  </a:extLst>
                </a:gridCol>
                <a:gridCol w="329326">
                  <a:extLst>
                    <a:ext uri="{9D8B030D-6E8A-4147-A177-3AD203B41FA5}">
                      <a16:colId xmlns:a16="http://schemas.microsoft.com/office/drawing/2014/main" val="378992649"/>
                    </a:ext>
                  </a:extLst>
                </a:gridCol>
                <a:gridCol w="329326">
                  <a:extLst>
                    <a:ext uri="{9D8B030D-6E8A-4147-A177-3AD203B41FA5}">
                      <a16:colId xmlns:a16="http://schemas.microsoft.com/office/drawing/2014/main" val="3704607222"/>
                    </a:ext>
                  </a:extLst>
                </a:gridCol>
                <a:gridCol w="329326">
                  <a:extLst>
                    <a:ext uri="{9D8B030D-6E8A-4147-A177-3AD203B41FA5}">
                      <a16:colId xmlns:a16="http://schemas.microsoft.com/office/drawing/2014/main" val="3281532914"/>
                    </a:ext>
                  </a:extLst>
                </a:gridCol>
                <a:gridCol w="329326">
                  <a:extLst>
                    <a:ext uri="{9D8B030D-6E8A-4147-A177-3AD203B41FA5}">
                      <a16:colId xmlns:a16="http://schemas.microsoft.com/office/drawing/2014/main" val="590031649"/>
                    </a:ext>
                  </a:extLst>
                </a:gridCol>
                <a:gridCol w="329326">
                  <a:extLst>
                    <a:ext uri="{9D8B030D-6E8A-4147-A177-3AD203B41FA5}">
                      <a16:colId xmlns:a16="http://schemas.microsoft.com/office/drawing/2014/main" val="3112409391"/>
                    </a:ext>
                  </a:extLst>
                </a:gridCol>
                <a:gridCol w="329326">
                  <a:extLst>
                    <a:ext uri="{9D8B030D-6E8A-4147-A177-3AD203B41FA5}">
                      <a16:colId xmlns:a16="http://schemas.microsoft.com/office/drawing/2014/main" val="3259568152"/>
                    </a:ext>
                  </a:extLst>
                </a:gridCol>
                <a:gridCol w="329326">
                  <a:extLst>
                    <a:ext uri="{9D8B030D-6E8A-4147-A177-3AD203B41FA5}">
                      <a16:colId xmlns:a16="http://schemas.microsoft.com/office/drawing/2014/main" val="1953307043"/>
                    </a:ext>
                  </a:extLst>
                </a:gridCol>
              </a:tblGrid>
              <a:tr h="373306">
                <a:tc>
                  <a:txBody>
                    <a:bodyPr/>
                    <a:lstStyle/>
                    <a:p>
                      <a:pPr marL="0" marR="0" algn="r">
                        <a:lnSpc>
                          <a:spcPct val="107000"/>
                        </a:lnSpc>
                        <a:spcBef>
                          <a:spcPts val="0"/>
                        </a:spcBef>
                        <a:spcAft>
                          <a:spcPts val="800"/>
                        </a:spcAft>
                      </a:pPr>
                      <a:r>
                        <a:rPr lang="en-US" sz="2800" dirty="0">
                          <a:effectLst/>
                          <a:latin typeface="+mn-lt"/>
                        </a:rPr>
                        <a:t>8</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lnR w="12700" cap="flat" cmpd="sng" algn="ctr">
                      <a:solidFill>
                        <a:schemeClr val="tx1"/>
                      </a:solidFill>
                      <a:prstDash val="solid"/>
                      <a:round/>
                      <a:headEnd type="none" w="med" len="med"/>
                      <a:tailEnd type="none" w="med" len="med"/>
                    </a:lnR>
                  </a:tcPr>
                </a:tc>
                <a:tc>
                  <a:txBody>
                    <a:bodyPr/>
                    <a:lstStyle/>
                    <a:p>
                      <a:pPr marL="0" marR="0" algn="r">
                        <a:lnSpc>
                          <a:spcPct val="107000"/>
                        </a:lnSpc>
                        <a:spcBef>
                          <a:spcPts val="0"/>
                        </a:spcBef>
                        <a:spcAft>
                          <a:spcPts val="800"/>
                        </a:spcAft>
                      </a:pPr>
                      <a:r>
                        <a:rPr lang="en-US" sz="2800" dirty="0">
                          <a:effectLst/>
                          <a:latin typeface="+mn-lt"/>
                        </a:rPr>
                        <a:t>8</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lnL w="12700" cap="flat" cmpd="sng" algn="ctr">
                      <a:solidFill>
                        <a:schemeClr val="tx1"/>
                      </a:solidFill>
                      <a:prstDash val="solid"/>
                      <a:round/>
                      <a:headEnd type="none" w="med" len="med"/>
                      <a:tailEnd type="none" w="med" len="med"/>
                    </a:lnL>
                  </a:tcPr>
                </a:tc>
                <a:tc>
                  <a:txBody>
                    <a:bodyPr/>
                    <a:lstStyle/>
                    <a:p>
                      <a:pPr marL="0" marR="0" algn="r">
                        <a:lnSpc>
                          <a:spcPct val="107000"/>
                        </a:lnSpc>
                        <a:spcBef>
                          <a:spcPts val="0"/>
                        </a:spcBef>
                        <a:spcAft>
                          <a:spcPts val="800"/>
                        </a:spcAft>
                      </a:pPr>
                      <a:r>
                        <a:rPr lang="en-US" sz="2800" dirty="0">
                          <a:effectLst/>
                          <a:latin typeface="+mn-lt"/>
                        </a:rPr>
                        <a:t>9</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extLst>
                  <a:ext uri="{0D108BD9-81ED-4DB2-BD59-A6C34878D82A}">
                    <a16:rowId xmlns:a16="http://schemas.microsoft.com/office/drawing/2014/main" val="3974448777"/>
                  </a:ext>
                </a:extLst>
              </a:tr>
              <a:tr h="373306">
                <a:tc>
                  <a:txBody>
                    <a:bodyPr/>
                    <a:lstStyle/>
                    <a:p>
                      <a:pPr marL="0" marR="0" algn="r">
                        <a:lnSpc>
                          <a:spcPct val="107000"/>
                        </a:lnSpc>
                        <a:spcBef>
                          <a:spcPts val="0"/>
                        </a:spcBef>
                        <a:spcAft>
                          <a:spcPts val="800"/>
                        </a:spcAft>
                      </a:pPr>
                      <a:r>
                        <a:rPr lang="en-US" sz="2800" dirty="0">
                          <a:effectLst/>
                          <a:latin typeface="+mn-lt"/>
                        </a:rPr>
                        <a:t>9</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lnR w="12700" cap="flat" cmpd="sng" algn="ctr">
                      <a:solidFill>
                        <a:schemeClr val="tx1"/>
                      </a:solidFill>
                      <a:prstDash val="solid"/>
                      <a:round/>
                      <a:headEnd type="none" w="med" len="med"/>
                      <a:tailEnd type="none" w="med" len="med"/>
                    </a:lnR>
                  </a:tcPr>
                </a:tc>
                <a:tc>
                  <a:txBody>
                    <a:bodyPr/>
                    <a:lstStyle/>
                    <a:p>
                      <a:pPr marL="0" marR="0" algn="r">
                        <a:lnSpc>
                          <a:spcPct val="107000"/>
                        </a:lnSpc>
                        <a:spcBef>
                          <a:spcPts val="0"/>
                        </a:spcBef>
                        <a:spcAft>
                          <a:spcPts val="800"/>
                        </a:spcAft>
                      </a:pPr>
                      <a:r>
                        <a:rPr lang="en-US" sz="2800" dirty="0">
                          <a:effectLst/>
                          <a:latin typeface="+mn-lt"/>
                        </a:rPr>
                        <a:t>0</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lnL w="12700" cap="flat" cmpd="sng" algn="ctr">
                      <a:solidFill>
                        <a:schemeClr val="tx1"/>
                      </a:solidFill>
                      <a:prstDash val="solid"/>
                      <a:round/>
                      <a:headEnd type="none" w="med" len="med"/>
                      <a:tailEnd type="none" w="med" len="med"/>
                    </a:lnL>
                  </a:tcPr>
                </a:tc>
                <a:tc>
                  <a:txBody>
                    <a:bodyPr/>
                    <a:lstStyle/>
                    <a:p>
                      <a:pPr marL="0" marR="0" algn="r">
                        <a:lnSpc>
                          <a:spcPct val="107000"/>
                        </a:lnSpc>
                        <a:spcBef>
                          <a:spcPts val="0"/>
                        </a:spcBef>
                        <a:spcAft>
                          <a:spcPts val="800"/>
                        </a:spcAft>
                      </a:pPr>
                      <a:r>
                        <a:rPr lang="en-US" sz="2800" dirty="0">
                          <a:effectLst/>
                          <a:latin typeface="+mn-lt"/>
                        </a:rPr>
                        <a:t>0</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7</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extLst>
                  <a:ext uri="{0D108BD9-81ED-4DB2-BD59-A6C34878D82A}">
                    <a16:rowId xmlns:a16="http://schemas.microsoft.com/office/drawing/2014/main" val="51175226"/>
                  </a:ext>
                </a:extLst>
              </a:tr>
              <a:tr h="373306">
                <a:tc>
                  <a:txBody>
                    <a:bodyPr/>
                    <a:lstStyle/>
                    <a:p>
                      <a:pPr marL="0" marR="0" algn="r">
                        <a:lnSpc>
                          <a:spcPct val="107000"/>
                        </a:lnSpc>
                        <a:spcBef>
                          <a:spcPts val="0"/>
                        </a:spcBef>
                        <a:spcAft>
                          <a:spcPts val="800"/>
                        </a:spcAft>
                      </a:pPr>
                      <a:r>
                        <a:rPr lang="en-US" sz="2800" dirty="0">
                          <a:effectLst/>
                          <a:latin typeface="+mn-lt"/>
                        </a:rPr>
                        <a:t>10</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lnR w="12700" cap="flat" cmpd="sng" algn="ctr">
                      <a:solidFill>
                        <a:schemeClr val="tx1"/>
                      </a:solidFill>
                      <a:prstDash val="solid"/>
                      <a:round/>
                      <a:headEnd type="none" w="med" len="med"/>
                      <a:tailEnd type="none" w="med" len="med"/>
                    </a:lnR>
                  </a:tcPr>
                </a:tc>
                <a:tc>
                  <a:txBody>
                    <a:bodyPr/>
                    <a:lstStyle/>
                    <a:p>
                      <a:pPr marL="0" marR="0" algn="r">
                        <a:lnSpc>
                          <a:spcPct val="107000"/>
                        </a:lnSpc>
                        <a:spcBef>
                          <a:spcPts val="0"/>
                        </a:spcBef>
                        <a:spcAft>
                          <a:spcPts val="800"/>
                        </a:spcAft>
                      </a:pPr>
                      <a:r>
                        <a:rPr lang="en-US" sz="2800" dirty="0">
                          <a:effectLst/>
                          <a:latin typeface="+mn-lt"/>
                        </a:rPr>
                        <a:t>2</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lnL w="12700" cap="flat" cmpd="sng" algn="ctr">
                      <a:solidFill>
                        <a:schemeClr val="tx1"/>
                      </a:solidFill>
                      <a:prstDash val="solid"/>
                      <a:round/>
                      <a:headEnd type="none" w="med" len="med"/>
                      <a:tailEnd type="none" w="med" len="med"/>
                    </a:lnL>
                  </a:tcPr>
                </a:tc>
                <a:tc>
                  <a:txBody>
                    <a:bodyPr/>
                    <a:lstStyle/>
                    <a:p>
                      <a:pPr marL="0" marR="0" algn="r">
                        <a:lnSpc>
                          <a:spcPct val="107000"/>
                        </a:lnSpc>
                        <a:spcBef>
                          <a:spcPts val="0"/>
                        </a:spcBef>
                        <a:spcAft>
                          <a:spcPts val="800"/>
                        </a:spcAft>
                      </a:pPr>
                      <a:r>
                        <a:rPr lang="en-US" sz="2800" dirty="0">
                          <a:effectLst/>
                          <a:latin typeface="+mn-lt"/>
                        </a:rPr>
                        <a:t>5</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6</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7</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8</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extLst>
                  <a:ext uri="{0D108BD9-81ED-4DB2-BD59-A6C34878D82A}">
                    <a16:rowId xmlns:a16="http://schemas.microsoft.com/office/drawing/2014/main" val="4015576490"/>
                  </a:ext>
                </a:extLst>
              </a:tr>
              <a:tr h="373306">
                <a:tc>
                  <a:txBody>
                    <a:bodyPr/>
                    <a:lstStyle/>
                    <a:p>
                      <a:pPr marL="0" marR="0" algn="r">
                        <a:lnSpc>
                          <a:spcPct val="107000"/>
                        </a:lnSpc>
                        <a:spcBef>
                          <a:spcPts val="0"/>
                        </a:spcBef>
                        <a:spcAft>
                          <a:spcPts val="800"/>
                        </a:spcAft>
                      </a:pPr>
                      <a:r>
                        <a:rPr lang="en-US" sz="2800" dirty="0">
                          <a:effectLst/>
                          <a:latin typeface="+mn-lt"/>
                        </a:rPr>
                        <a:t>11</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lnR w="12700" cap="flat" cmpd="sng" algn="ctr">
                      <a:solidFill>
                        <a:schemeClr val="tx1"/>
                      </a:solidFill>
                      <a:prstDash val="solid"/>
                      <a:round/>
                      <a:headEnd type="none" w="med" len="med"/>
                      <a:tailEnd type="none" w="med" len="med"/>
                    </a:lnR>
                  </a:tcPr>
                </a:tc>
                <a:tc>
                  <a:txBody>
                    <a:bodyPr/>
                    <a:lstStyle/>
                    <a:p>
                      <a:pPr marL="0" marR="0" algn="r">
                        <a:lnSpc>
                          <a:spcPct val="107000"/>
                        </a:lnSpc>
                        <a:spcBef>
                          <a:spcPts val="0"/>
                        </a:spcBef>
                        <a:spcAft>
                          <a:spcPts val="800"/>
                        </a:spcAft>
                      </a:pPr>
                      <a:r>
                        <a:rPr lang="en-US" sz="2800" dirty="0">
                          <a:effectLst/>
                          <a:latin typeface="+mn-lt"/>
                        </a:rPr>
                        <a:t>1</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lnL w="12700" cap="flat" cmpd="sng" algn="ctr">
                      <a:solidFill>
                        <a:schemeClr val="tx1"/>
                      </a:solidFill>
                      <a:prstDash val="solid"/>
                      <a:round/>
                      <a:headEnd type="none" w="med" len="med"/>
                      <a:tailEnd type="none" w="med" len="med"/>
                    </a:lnL>
                  </a:tcPr>
                </a:tc>
                <a:tc>
                  <a:txBody>
                    <a:bodyPr/>
                    <a:lstStyle/>
                    <a:p>
                      <a:pPr marL="0" marR="0" algn="r">
                        <a:lnSpc>
                          <a:spcPct val="107000"/>
                        </a:lnSpc>
                        <a:spcBef>
                          <a:spcPts val="0"/>
                        </a:spcBef>
                        <a:spcAft>
                          <a:spcPts val="800"/>
                        </a:spcAft>
                      </a:pPr>
                      <a:r>
                        <a:rPr lang="en-US" sz="2800" dirty="0">
                          <a:effectLst/>
                          <a:latin typeface="+mn-lt"/>
                        </a:rPr>
                        <a:t>2</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2</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2</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4</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5</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7</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9</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9</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extLst>
                  <a:ext uri="{0D108BD9-81ED-4DB2-BD59-A6C34878D82A}">
                    <a16:rowId xmlns:a16="http://schemas.microsoft.com/office/drawing/2014/main" val="3530662938"/>
                  </a:ext>
                </a:extLst>
              </a:tr>
              <a:tr h="373306">
                <a:tc>
                  <a:txBody>
                    <a:bodyPr/>
                    <a:lstStyle/>
                    <a:p>
                      <a:pPr marL="0" marR="0" algn="r">
                        <a:lnSpc>
                          <a:spcPct val="107000"/>
                        </a:lnSpc>
                        <a:spcBef>
                          <a:spcPts val="0"/>
                        </a:spcBef>
                        <a:spcAft>
                          <a:spcPts val="800"/>
                        </a:spcAft>
                      </a:pPr>
                      <a:r>
                        <a:rPr lang="en-US" sz="2800" dirty="0">
                          <a:effectLst/>
                          <a:latin typeface="+mn-lt"/>
                        </a:rPr>
                        <a:t>12</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lnR w="12700" cap="flat" cmpd="sng" algn="ctr">
                      <a:solidFill>
                        <a:schemeClr val="tx1"/>
                      </a:solidFill>
                      <a:prstDash val="solid"/>
                      <a:round/>
                      <a:headEnd type="none" w="med" len="med"/>
                      <a:tailEnd type="none" w="med" len="med"/>
                    </a:lnR>
                  </a:tcPr>
                </a:tc>
                <a:tc>
                  <a:txBody>
                    <a:bodyPr/>
                    <a:lstStyle/>
                    <a:p>
                      <a:pPr marL="0" marR="0" algn="r">
                        <a:lnSpc>
                          <a:spcPct val="107000"/>
                        </a:lnSpc>
                        <a:spcBef>
                          <a:spcPts val="0"/>
                        </a:spcBef>
                        <a:spcAft>
                          <a:spcPts val="800"/>
                        </a:spcAft>
                      </a:pPr>
                      <a:r>
                        <a:rPr lang="en-US" sz="2800" dirty="0">
                          <a:effectLst/>
                          <a:latin typeface="+mn-lt"/>
                        </a:rPr>
                        <a:t>0</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lnL w="12700" cap="flat" cmpd="sng" algn="ctr">
                      <a:solidFill>
                        <a:schemeClr val="tx1"/>
                      </a:solidFill>
                      <a:prstDash val="solid"/>
                      <a:round/>
                      <a:headEnd type="none" w="med" len="med"/>
                      <a:tailEnd type="none" w="med" len="med"/>
                    </a:lnL>
                  </a:tcPr>
                </a:tc>
                <a:tc>
                  <a:txBody>
                    <a:bodyPr/>
                    <a:lstStyle/>
                    <a:p>
                      <a:pPr marL="0" marR="0" algn="r">
                        <a:lnSpc>
                          <a:spcPct val="107000"/>
                        </a:lnSpc>
                        <a:spcBef>
                          <a:spcPts val="0"/>
                        </a:spcBef>
                        <a:spcAft>
                          <a:spcPts val="800"/>
                        </a:spcAft>
                      </a:pPr>
                      <a:r>
                        <a:rPr lang="en-US" sz="2800" dirty="0">
                          <a:effectLst/>
                          <a:latin typeface="+mn-lt"/>
                        </a:rPr>
                        <a:t>0</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3</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5</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7</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extLst>
                  <a:ext uri="{0D108BD9-81ED-4DB2-BD59-A6C34878D82A}">
                    <a16:rowId xmlns:a16="http://schemas.microsoft.com/office/drawing/2014/main" val="4006596819"/>
                  </a:ext>
                </a:extLst>
              </a:tr>
              <a:tr h="373306">
                <a:tc>
                  <a:txBody>
                    <a:bodyPr/>
                    <a:lstStyle/>
                    <a:p>
                      <a:pPr marL="0" marR="0" algn="r">
                        <a:lnSpc>
                          <a:spcPct val="107000"/>
                        </a:lnSpc>
                        <a:spcBef>
                          <a:spcPts val="0"/>
                        </a:spcBef>
                        <a:spcAft>
                          <a:spcPts val="800"/>
                        </a:spcAft>
                      </a:pPr>
                      <a:r>
                        <a:rPr lang="en-US" sz="2800" dirty="0">
                          <a:effectLst/>
                          <a:latin typeface="+mn-lt"/>
                        </a:rPr>
                        <a:t>13</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lnR w="12700" cap="flat" cmpd="sng" algn="ctr">
                      <a:solidFill>
                        <a:schemeClr val="tx1"/>
                      </a:solidFill>
                      <a:prstDash val="solid"/>
                      <a:round/>
                      <a:headEnd type="none" w="med" len="med"/>
                      <a:tailEnd type="none" w="med" len="med"/>
                    </a:lnR>
                  </a:tcPr>
                </a:tc>
                <a:tc>
                  <a:txBody>
                    <a:bodyPr/>
                    <a:lstStyle/>
                    <a:p>
                      <a:pPr marL="0" marR="0" algn="r">
                        <a:lnSpc>
                          <a:spcPct val="107000"/>
                        </a:lnSpc>
                        <a:spcBef>
                          <a:spcPts val="0"/>
                        </a:spcBef>
                        <a:spcAft>
                          <a:spcPts val="800"/>
                        </a:spcAft>
                      </a:pPr>
                      <a:r>
                        <a:rPr lang="en-US" sz="2800" dirty="0">
                          <a:effectLst/>
                          <a:latin typeface="+mn-lt"/>
                        </a:rPr>
                        <a:t>0</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lnL w="12700" cap="flat" cmpd="sng" algn="ctr">
                      <a:solidFill>
                        <a:schemeClr val="tx1"/>
                      </a:solidFill>
                      <a:prstDash val="solid"/>
                      <a:round/>
                      <a:headEnd type="none" w="med" len="med"/>
                      <a:tailEnd type="none" w="med" len="med"/>
                    </a:lnL>
                  </a:tcPr>
                </a:tc>
                <a:tc>
                  <a:txBody>
                    <a:bodyPr/>
                    <a:lstStyle/>
                    <a:p>
                      <a:pPr marL="0" marR="0" algn="r">
                        <a:lnSpc>
                          <a:spcPct val="107000"/>
                        </a:lnSpc>
                        <a:spcBef>
                          <a:spcPts val="0"/>
                        </a:spcBef>
                        <a:spcAft>
                          <a:spcPts val="800"/>
                        </a:spcAft>
                      </a:pPr>
                      <a:r>
                        <a:rPr lang="en-US" sz="2800" dirty="0">
                          <a:effectLst/>
                          <a:latin typeface="+mn-lt"/>
                        </a:rPr>
                        <a:t>1</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1</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marL="0" marR="0" algn="r">
                        <a:lnSpc>
                          <a:spcPct val="107000"/>
                        </a:lnSpc>
                        <a:spcBef>
                          <a:spcPts val="0"/>
                        </a:spcBef>
                        <a:spcAft>
                          <a:spcPts val="800"/>
                        </a:spcAft>
                      </a:pPr>
                      <a:r>
                        <a:rPr lang="en-US" sz="2800" dirty="0">
                          <a:effectLst/>
                          <a:latin typeface="+mn-lt"/>
                        </a:rPr>
                        <a:t>4</a:t>
                      </a:r>
                      <a:endParaRPr lang="en-US" sz="2800" dirty="0">
                        <a:effectLst/>
                        <a:latin typeface="+mn-lt"/>
                        <a:ea typeface="Calibri" panose="020F0502020204030204" pitchFamily="34" charset="0"/>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tc>
                  <a:txBody>
                    <a:bodyPr/>
                    <a:lstStyle/>
                    <a:p>
                      <a:pPr>
                        <a:lnSpc>
                          <a:spcPct val="107000"/>
                        </a:lnSpc>
                      </a:pPr>
                      <a:endParaRPr lang="en-US" sz="2800" dirty="0">
                        <a:effectLst/>
                        <a:latin typeface="+mn-lt"/>
                        <a:cs typeface="Times New Roman" panose="02020603050405020304" pitchFamily="18" charset="0"/>
                      </a:endParaRPr>
                    </a:p>
                  </a:txBody>
                  <a:tcPr marL="82146" marR="82146" marT="0" marB="0" anchor="b"/>
                </a:tc>
                <a:extLst>
                  <a:ext uri="{0D108BD9-81ED-4DB2-BD59-A6C34878D82A}">
                    <a16:rowId xmlns:a16="http://schemas.microsoft.com/office/drawing/2014/main" val="2835960490"/>
                  </a:ext>
                </a:extLst>
              </a:tr>
            </a:tbl>
          </a:graphicData>
        </a:graphic>
      </p:graphicFrame>
      <p:sp>
        <p:nvSpPr>
          <p:cNvPr id="6" name="Content Placeholder 4">
            <a:extLst>
              <a:ext uri="{FF2B5EF4-FFF2-40B4-BE49-F238E27FC236}">
                <a16:creationId xmlns:a16="http://schemas.microsoft.com/office/drawing/2014/main" id="{2CCFE9D6-6DCA-49CA-89ED-90A884833528}"/>
              </a:ext>
            </a:extLst>
          </p:cNvPr>
          <p:cNvSpPr>
            <a:spLocks noGrp="1"/>
          </p:cNvSpPr>
          <p:nvPr>
            <p:ph sz="half" idx="12"/>
          </p:nvPr>
        </p:nvSpPr>
        <p:spPr>
          <a:xfrm>
            <a:off x="6059128" y="1010661"/>
            <a:ext cx="5181600" cy="2202901"/>
          </a:xfrm>
        </p:spPr>
        <p:txBody>
          <a:bodyPr/>
          <a:lstStyle/>
          <a:p>
            <a:r>
              <a:rPr lang="en-US" b="1" noProof="0" dirty="0">
                <a:latin typeface="+mn-lt"/>
              </a:rPr>
              <a:t>Mode: </a:t>
            </a:r>
            <a:r>
              <a:rPr lang="en-US" i="0" noProof="0" dirty="0">
                <a:latin typeface="+mn-lt"/>
                <a:ea typeface="Cambria Math" panose="02040503050406030204" pitchFamily="18" charset="0"/>
              </a:rPr>
              <a:t>112</a:t>
            </a:r>
            <a:r>
              <a:rPr lang="en-US" noProof="0" dirty="0">
                <a:latin typeface="+mn-lt"/>
              </a:rPr>
              <a:t> is the most frequent number.</a:t>
            </a:r>
          </a:p>
          <a:p>
            <a:pPr>
              <a:lnSpc>
                <a:spcPct val="100000"/>
              </a:lnSpc>
              <a:spcBef>
                <a:spcPts val="600"/>
              </a:spcBef>
              <a:spcAft>
                <a:spcPts val="600"/>
              </a:spcAft>
            </a:pPr>
            <a:r>
              <a:rPr lang="en-US" b="1" noProof="0" dirty="0">
                <a:latin typeface="+mn-lt"/>
              </a:rPr>
              <a:t>Median: </a:t>
            </a:r>
            <a:r>
              <a:rPr lang="en-US" noProof="0" dirty="0">
                <a:latin typeface="+mn-lt"/>
              </a:rPr>
              <a:t>There are 28 data points (</a:t>
            </a:r>
            <a:r>
              <a:rPr lang="en-US" i="1" noProof="0" dirty="0">
                <a:latin typeface="+mn-lt"/>
              </a:rPr>
              <a:t>n</a:t>
            </a:r>
            <a:r>
              <a:rPr lang="en-US" noProof="0" dirty="0">
                <a:latin typeface="+mn-lt"/>
              </a:rPr>
              <a:t> = 28). </a:t>
            </a:r>
            <a:br>
              <a:rPr lang="en-US" noProof="0" dirty="0">
                <a:latin typeface="+mn-lt"/>
              </a:rPr>
            </a:br>
            <a:r>
              <a:rPr lang="en-US" noProof="0" dirty="0">
                <a:latin typeface="+mn-lt"/>
              </a:rPr>
              <a:t>The values at positions</a:t>
            </a:r>
          </a:p>
        </p:txBody>
      </p:sp>
      <p:graphicFrame>
        <p:nvGraphicFramePr>
          <p:cNvPr id="17" name="Object 5">
            <a:extLst>
              <a:ext uri="{FF2B5EF4-FFF2-40B4-BE49-F238E27FC236}">
                <a16:creationId xmlns:a16="http://schemas.microsoft.com/office/drawing/2014/main" id="{5347D148-5F20-4EE2-BE5E-236A5F62185F}"/>
              </a:ext>
              <a:ext uri="{C183D7F6-B498-43B3-948B-1728B52AA6E4}">
                <adec:decorative xmlns:adec="http://schemas.microsoft.com/office/drawing/2017/decorative" val="1"/>
              </a:ext>
            </a:extLst>
          </p:cNvPr>
          <p:cNvGraphicFramePr>
            <a:graphicFrameLocks noGrp="1" noChangeAspect="1"/>
          </p:cNvGraphicFramePr>
          <p:nvPr>
            <p:ph sz="half" idx="13"/>
            <p:extLst>
              <p:ext uri="{D42A27DB-BD31-4B8C-83A1-F6EECF244321}">
                <p14:modId xmlns:p14="http://schemas.microsoft.com/office/powerpoint/2010/main" val="1177696012"/>
              </p:ext>
            </p:extLst>
          </p:nvPr>
        </p:nvGraphicFramePr>
        <p:xfrm>
          <a:off x="9817100" y="2606675"/>
          <a:ext cx="1562040" cy="736560"/>
        </p:xfrm>
        <a:graphic>
          <a:graphicData uri="http://schemas.openxmlformats.org/presentationml/2006/ole">
            <mc:AlternateContent xmlns:mc="http://schemas.openxmlformats.org/markup-compatibility/2006">
              <mc:Choice xmlns:v="urn:schemas-microsoft-com:vml" Requires="v">
                <p:oleObj name="Equation" r:id="rId2" imgW="1562040" imgH="736560" progId="Equation.DSMT4">
                  <p:embed/>
                </p:oleObj>
              </mc:Choice>
              <mc:Fallback>
                <p:oleObj name="Equation" r:id="rId2" imgW="1562040" imgH="736560" progId="Equation.DSMT4">
                  <p:embed/>
                  <p:pic>
                    <p:nvPicPr>
                      <p:cNvPr id="11" name="Object 5">
                        <a:extLst>
                          <a:ext uri="{FF2B5EF4-FFF2-40B4-BE49-F238E27FC236}">
                            <a16:creationId xmlns:a16="http://schemas.microsoft.com/office/drawing/2014/main" id="{E678A034-C453-4394-91AB-8CCB2D8E5F82}"/>
                          </a:ext>
                        </a:extLst>
                      </p:cNvPr>
                      <p:cNvPicPr/>
                      <p:nvPr/>
                    </p:nvPicPr>
                    <p:blipFill>
                      <a:blip r:embed="rId3"/>
                      <a:stretch>
                        <a:fillRect/>
                      </a:stretch>
                    </p:blipFill>
                    <p:spPr>
                      <a:xfrm>
                        <a:off x="9817100" y="2606675"/>
                        <a:ext cx="1562040" cy="736560"/>
                      </a:xfrm>
                      <a:prstGeom prst="rect">
                        <a:avLst/>
                      </a:prstGeom>
                    </p:spPr>
                  </p:pic>
                </p:oleObj>
              </mc:Fallback>
            </mc:AlternateContent>
          </a:graphicData>
        </a:graphic>
      </p:graphicFrame>
      <p:sp>
        <p:nvSpPr>
          <p:cNvPr id="8" name="Content Placeholder 6">
            <a:extLst>
              <a:ext uri="{FF2B5EF4-FFF2-40B4-BE49-F238E27FC236}">
                <a16:creationId xmlns:a16="http://schemas.microsoft.com/office/drawing/2014/main" id="{4187443A-5F52-4BBC-932F-164E609C67C9}"/>
              </a:ext>
            </a:extLst>
          </p:cNvPr>
          <p:cNvSpPr>
            <a:spLocks noGrp="1"/>
          </p:cNvSpPr>
          <p:nvPr>
            <p:ph sz="half" idx="14"/>
          </p:nvPr>
        </p:nvSpPr>
        <p:spPr>
          <a:xfrm>
            <a:off x="6059128" y="3108119"/>
            <a:ext cx="5181600" cy="1054113"/>
          </a:xfrm>
        </p:spPr>
        <p:txBody>
          <a:bodyPr/>
          <a:lstStyle/>
          <a:p>
            <a:pPr indent="0">
              <a:buNone/>
            </a:pPr>
            <a:r>
              <a:rPr lang="en-US" noProof="0" dirty="0">
                <a:latin typeface="+mn-lt"/>
              </a:rPr>
              <a:t>are 112 and 112. </a:t>
            </a:r>
          </a:p>
          <a:p>
            <a:pPr indent="0">
              <a:buNone/>
            </a:pPr>
            <a:r>
              <a:rPr lang="en-US" noProof="0" dirty="0">
                <a:latin typeface="+mn-lt"/>
              </a:rPr>
              <a:t>The median is:</a:t>
            </a:r>
          </a:p>
        </p:txBody>
      </p:sp>
      <p:graphicFrame>
        <p:nvGraphicFramePr>
          <p:cNvPr id="18" name="Object 7">
            <a:extLst>
              <a:ext uri="{FF2B5EF4-FFF2-40B4-BE49-F238E27FC236}">
                <a16:creationId xmlns:a16="http://schemas.microsoft.com/office/drawing/2014/main" id="{6E07EB93-711F-4DB4-941B-D3EE5CD46FB3}"/>
              </a:ext>
              <a:ext uri="{C183D7F6-B498-43B3-948B-1728B52AA6E4}">
                <adec:decorative xmlns:adec="http://schemas.microsoft.com/office/drawing/2017/decorative" val="1"/>
              </a:ext>
            </a:extLst>
          </p:cNvPr>
          <p:cNvGraphicFramePr>
            <a:graphicFrameLocks noGrp="1" noChangeAspect="1"/>
          </p:cNvGraphicFramePr>
          <p:nvPr>
            <p:ph sz="half" idx="15"/>
            <p:extLst>
              <p:ext uri="{D42A27DB-BD31-4B8C-83A1-F6EECF244321}">
                <p14:modId xmlns:p14="http://schemas.microsoft.com/office/powerpoint/2010/main" val="1000032586"/>
              </p:ext>
            </p:extLst>
          </p:nvPr>
        </p:nvGraphicFramePr>
        <p:xfrm>
          <a:off x="8699500" y="3506788"/>
          <a:ext cx="2869920" cy="736560"/>
        </p:xfrm>
        <a:graphic>
          <a:graphicData uri="http://schemas.openxmlformats.org/presentationml/2006/ole">
            <mc:AlternateContent xmlns:mc="http://schemas.openxmlformats.org/markup-compatibility/2006">
              <mc:Choice xmlns:v="urn:schemas-microsoft-com:vml" Requires="v">
                <p:oleObj name="Equation" r:id="rId4" imgW="2869920" imgH="736560" progId="Equation.DSMT4">
                  <p:embed/>
                </p:oleObj>
              </mc:Choice>
              <mc:Fallback>
                <p:oleObj name="Equation" r:id="rId4" imgW="2869920" imgH="736560" progId="Equation.DSMT4">
                  <p:embed/>
                  <p:pic>
                    <p:nvPicPr>
                      <p:cNvPr id="17" name="Object 5">
                        <a:extLst>
                          <a:ext uri="{FF2B5EF4-FFF2-40B4-BE49-F238E27FC236}">
                            <a16:creationId xmlns:a16="http://schemas.microsoft.com/office/drawing/2014/main" id="{5347D148-5F20-4EE2-BE5E-236A5F62185F}"/>
                          </a:ext>
                        </a:extLst>
                      </p:cNvPr>
                      <p:cNvPicPr/>
                      <p:nvPr/>
                    </p:nvPicPr>
                    <p:blipFill>
                      <a:blip r:embed="rId5"/>
                      <a:stretch>
                        <a:fillRect/>
                      </a:stretch>
                    </p:blipFill>
                    <p:spPr>
                      <a:xfrm>
                        <a:off x="8699500" y="3506788"/>
                        <a:ext cx="2869920" cy="736560"/>
                      </a:xfrm>
                      <a:prstGeom prst="rect">
                        <a:avLst/>
                      </a:prstGeom>
                    </p:spPr>
                  </p:pic>
                </p:oleObj>
              </mc:Fallback>
            </mc:AlternateContent>
          </a:graphicData>
        </a:graphic>
      </p:graphicFrame>
      <p:sp>
        <p:nvSpPr>
          <p:cNvPr id="10" name="Content Placeholder 8">
            <a:extLst>
              <a:ext uri="{FF2B5EF4-FFF2-40B4-BE49-F238E27FC236}">
                <a16:creationId xmlns:a16="http://schemas.microsoft.com/office/drawing/2014/main" id="{7D56C8E6-9470-419A-8263-064732C6CD81}"/>
              </a:ext>
            </a:extLst>
          </p:cNvPr>
          <p:cNvSpPr>
            <a:spLocks noGrp="1"/>
          </p:cNvSpPr>
          <p:nvPr>
            <p:ph sz="half" idx="16"/>
          </p:nvPr>
        </p:nvSpPr>
        <p:spPr>
          <a:xfrm>
            <a:off x="6096000" y="4340516"/>
            <a:ext cx="5181600" cy="1325511"/>
          </a:xfrm>
        </p:spPr>
        <p:txBody>
          <a:bodyPr/>
          <a:lstStyle/>
          <a:p>
            <a:r>
              <a:rPr lang="en-US" b="1" noProof="0" dirty="0">
                <a:latin typeface="+mn-lt"/>
              </a:rPr>
              <a:t>Mean: </a:t>
            </a:r>
            <a:r>
              <a:rPr lang="en-US" noProof="0" dirty="0">
                <a:latin typeface="+mn-lt"/>
              </a:rPr>
              <a:t>Find the sum of all the data values, divided by </a:t>
            </a:r>
            <a:r>
              <a:rPr lang="en-US" i="1" noProof="0" dirty="0">
                <a:latin typeface="+mn-lt"/>
              </a:rPr>
              <a:t>n</a:t>
            </a:r>
            <a:r>
              <a:rPr lang="en-US" noProof="0" dirty="0">
                <a:latin typeface="+mn-lt"/>
              </a:rPr>
              <a:t>, the total number of data points.</a:t>
            </a:r>
          </a:p>
        </p:txBody>
      </p:sp>
      <p:graphicFrame>
        <p:nvGraphicFramePr>
          <p:cNvPr id="19" name="Object 9">
            <a:extLst>
              <a:ext uri="{FF2B5EF4-FFF2-40B4-BE49-F238E27FC236}">
                <a16:creationId xmlns:a16="http://schemas.microsoft.com/office/drawing/2014/main" id="{EF2B0705-1E61-426F-8063-8AEA5E7BF2D2}"/>
              </a:ext>
              <a:ext uri="{C183D7F6-B498-43B3-948B-1728B52AA6E4}">
                <adec:decorative xmlns:adec="http://schemas.microsoft.com/office/drawing/2017/decorative" val="1"/>
              </a:ext>
            </a:extLst>
          </p:cNvPr>
          <p:cNvGraphicFramePr>
            <a:graphicFrameLocks noGrp="1" noChangeAspect="1"/>
          </p:cNvGraphicFramePr>
          <p:nvPr>
            <p:ph sz="half" idx="17"/>
            <p:extLst>
              <p:ext uri="{D42A27DB-BD31-4B8C-83A1-F6EECF244321}">
                <p14:modId xmlns:p14="http://schemas.microsoft.com/office/powerpoint/2010/main" val="3579866434"/>
              </p:ext>
            </p:extLst>
          </p:nvPr>
        </p:nvGraphicFramePr>
        <p:xfrm>
          <a:off x="6404436" y="5646307"/>
          <a:ext cx="1815840" cy="736560"/>
        </p:xfrm>
        <a:graphic>
          <a:graphicData uri="http://schemas.openxmlformats.org/presentationml/2006/ole">
            <mc:AlternateContent xmlns:mc="http://schemas.openxmlformats.org/markup-compatibility/2006">
              <mc:Choice xmlns:v="urn:schemas-microsoft-com:vml" Requires="v">
                <p:oleObj name="Equation" r:id="rId6" imgW="1815840" imgH="736560" progId="Equation.DSMT4">
                  <p:embed/>
                </p:oleObj>
              </mc:Choice>
              <mc:Fallback>
                <p:oleObj name="Equation" r:id="rId6" imgW="1815840" imgH="736560" progId="Equation.DSMT4">
                  <p:embed/>
                  <p:pic>
                    <p:nvPicPr>
                      <p:cNvPr id="18" name="Object 5">
                        <a:extLst>
                          <a:ext uri="{FF2B5EF4-FFF2-40B4-BE49-F238E27FC236}">
                            <a16:creationId xmlns:a16="http://schemas.microsoft.com/office/drawing/2014/main" id="{6E07EB93-711F-4DB4-941B-D3EE5CD46FB3}"/>
                          </a:ext>
                        </a:extLst>
                      </p:cNvPr>
                      <p:cNvPicPr/>
                      <p:nvPr/>
                    </p:nvPicPr>
                    <p:blipFill>
                      <a:blip r:embed="rId7"/>
                      <a:stretch>
                        <a:fillRect/>
                      </a:stretch>
                    </p:blipFill>
                    <p:spPr>
                      <a:xfrm>
                        <a:off x="6404436" y="5646307"/>
                        <a:ext cx="1815840" cy="736560"/>
                      </a:xfrm>
                      <a:prstGeom prst="rect">
                        <a:avLst/>
                      </a:prstGeom>
                    </p:spPr>
                  </p:pic>
                </p:oleObj>
              </mc:Fallback>
            </mc:AlternateContent>
          </a:graphicData>
        </a:graphic>
      </p:graphicFrame>
    </p:spTree>
    <p:extLst>
      <p:ext uri="{BB962C8B-B14F-4D97-AF65-F5344CB8AC3E}">
        <p14:creationId xmlns:p14="http://schemas.microsoft.com/office/powerpoint/2010/main" val="25237098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BA1AE-8DB6-4146-B2D1-E665B44770BF}"/>
              </a:ext>
            </a:extLst>
          </p:cNvPr>
          <p:cNvSpPr>
            <a:spLocks noGrp="1"/>
          </p:cNvSpPr>
          <p:nvPr>
            <p:ph type="title"/>
          </p:nvPr>
        </p:nvSpPr>
        <p:spPr/>
        <p:txBody>
          <a:bodyPr>
            <a:noAutofit/>
          </a:bodyPr>
          <a:lstStyle/>
          <a:p>
            <a:r>
              <a:rPr lang="en-US" noProof="0" dirty="0"/>
              <a:t>8.4 Range and Standard Deviation</a:t>
            </a:r>
          </a:p>
        </p:txBody>
      </p:sp>
      <p:sp>
        <p:nvSpPr>
          <p:cNvPr id="3" name="Content Placeholder 2">
            <a:extLst>
              <a:ext uri="{FF2B5EF4-FFF2-40B4-BE49-F238E27FC236}">
                <a16:creationId xmlns:a16="http://schemas.microsoft.com/office/drawing/2014/main" id="{8CF8879A-5FF7-1847-8F30-F924AE4EDF31}"/>
              </a:ext>
            </a:extLst>
          </p:cNvPr>
          <p:cNvSpPr>
            <a:spLocks noGrp="1"/>
          </p:cNvSpPr>
          <p:nvPr>
            <p:ph sz="quarter" idx="11"/>
          </p:nvPr>
        </p:nvSpPr>
        <p:spPr/>
        <p:txBody>
          <a:bodyPr/>
          <a:lstStyle/>
          <a:p>
            <a:pPr marL="0" indent="0">
              <a:lnSpc>
                <a:spcPct val="100000"/>
              </a:lnSpc>
              <a:spcAft>
                <a:spcPts val="600"/>
              </a:spcAft>
              <a:buNone/>
            </a:pPr>
            <a:r>
              <a:rPr lang="en-US" noProof="0" dirty="0">
                <a:latin typeface="+mn-lt"/>
              </a:rPr>
              <a:t>Learning Objectives:</a:t>
            </a:r>
          </a:p>
          <a:p>
            <a:pPr marL="514350" lvl="0" indent="-514350">
              <a:lnSpc>
                <a:spcPct val="100000"/>
              </a:lnSpc>
              <a:spcAft>
                <a:spcPts val="600"/>
              </a:spcAft>
              <a:buFont typeface="+mj-lt"/>
              <a:buAutoNum type="arabicPeriod"/>
            </a:pPr>
            <a:r>
              <a:rPr lang="en-US" noProof="0" dirty="0">
                <a:latin typeface="+mn-lt"/>
              </a:rPr>
              <a:t>Calculate the range of a data set. </a:t>
            </a:r>
          </a:p>
          <a:p>
            <a:pPr marL="514350" lvl="0" indent="-514350">
              <a:lnSpc>
                <a:spcPct val="100000"/>
              </a:lnSpc>
              <a:spcAft>
                <a:spcPts val="600"/>
              </a:spcAft>
              <a:buFont typeface="+mj-lt"/>
              <a:buAutoNum type="arabicPeriod"/>
            </a:pPr>
            <a:r>
              <a:rPr lang="en-US" noProof="0" dirty="0">
                <a:latin typeface="+mn-lt"/>
              </a:rPr>
              <a:t>Calculate the standard deviation of a data set.</a:t>
            </a:r>
          </a:p>
        </p:txBody>
      </p:sp>
    </p:spTree>
    <p:extLst>
      <p:ext uri="{BB962C8B-B14F-4D97-AF65-F5344CB8AC3E}">
        <p14:creationId xmlns:p14="http://schemas.microsoft.com/office/powerpoint/2010/main" val="734894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930FD7A-E6D9-5241-8526-A99E77401E37}"/>
              </a:ext>
            </a:extLst>
          </p:cNvPr>
          <p:cNvSpPr>
            <a:spLocks noGrp="1"/>
          </p:cNvSpPr>
          <p:nvPr>
            <p:ph type="title"/>
          </p:nvPr>
        </p:nvSpPr>
        <p:spPr/>
        <p:txBody>
          <a:bodyPr>
            <a:noAutofit/>
          </a:bodyPr>
          <a:lstStyle/>
          <a:p>
            <a:r>
              <a:rPr lang="en-US" noProof="0" dirty="0"/>
              <a:t>Range</a:t>
            </a:r>
          </a:p>
        </p:txBody>
      </p:sp>
      <p:sp>
        <p:nvSpPr>
          <p:cNvPr id="10" name="Content Placeholder 2">
            <a:extLst>
              <a:ext uri="{FF2B5EF4-FFF2-40B4-BE49-F238E27FC236}">
                <a16:creationId xmlns:a16="http://schemas.microsoft.com/office/drawing/2014/main" id="{29AFDA31-26A2-4FF1-AAD9-AF63222169C5}"/>
              </a:ext>
            </a:extLst>
          </p:cNvPr>
          <p:cNvSpPr>
            <a:spLocks noGrp="1"/>
          </p:cNvSpPr>
          <p:nvPr>
            <p:ph sz="half" idx="1"/>
          </p:nvPr>
        </p:nvSpPr>
        <p:spPr>
          <a:xfrm>
            <a:off x="973282" y="1904280"/>
            <a:ext cx="9313718" cy="4376379"/>
          </a:xfrm>
        </p:spPr>
        <p:txBody>
          <a:bodyPr/>
          <a:lstStyle/>
          <a:p>
            <a:pPr marL="0" indent="0">
              <a:lnSpc>
                <a:spcPct val="100000"/>
              </a:lnSpc>
              <a:spcBef>
                <a:spcPts val="100"/>
              </a:spcBef>
              <a:spcAft>
                <a:spcPts val="100"/>
              </a:spcAft>
              <a:buNone/>
            </a:pPr>
            <a:r>
              <a:rPr lang="en-US" noProof="0" dirty="0">
                <a:latin typeface="+mn-lt"/>
              </a:rPr>
              <a:t>The </a:t>
            </a:r>
            <a:r>
              <a:rPr lang="en-US" b="1" noProof="0" dirty="0">
                <a:latin typeface="+mn-lt"/>
              </a:rPr>
              <a:t>range</a:t>
            </a:r>
            <a:r>
              <a:rPr lang="en-US" b="1" dirty="0"/>
              <a:t> </a:t>
            </a:r>
            <a:r>
              <a:rPr lang="en-US" dirty="0"/>
              <a:t>is</a:t>
            </a:r>
            <a:r>
              <a:rPr lang="en-US" b="1" dirty="0"/>
              <a:t> </a:t>
            </a:r>
            <a:r>
              <a:rPr lang="en-US" noProof="0" dirty="0">
                <a:latin typeface="+mn-lt"/>
              </a:rPr>
              <a:t>the difference between the maximum and minimum values in the set. </a:t>
            </a:r>
          </a:p>
          <a:p>
            <a:pPr>
              <a:lnSpc>
                <a:spcPct val="100000"/>
              </a:lnSpc>
              <a:spcBef>
                <a:spcPts val="100"/>
              </a:spcBef>
              <a:spcAft>
                <a:spcPts val="100"/>
              </a:spcAft>
            </a:pPr>
            <a:endParaRPr lang="en-US" noProof="0" dirty="0">
              <a:latin typeface="+mn-lt"/>
            </a:endParaRPr>
          </a:p>
        </p:txBody>
      </p:sp>
    </p:spTree>
    <p:extLst>
      <p:ext uri="{BB962C8B-B14F-4D97-AF65-F5344CB8AC3E}">
        <p14:creationId xmlns:p14="http://schemas.microsoft.com/office/powerpoint/2010/main" val="30501815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025BE-A478-4A46-803E-D2098337FEA7}"/>
              </a:ext>
            </a:extLst>
          </p:cNvPr>
          <p:cNvSpPr>
            <a:spLocks noGrp="1"/>
          </p:cNvSpPr>
          <p:nvPr>
            <p:ph type="title"/>
          </p:nvPr>
        </p:nvSpPr>
        <p:spPr/>
        <p:txBody>
          <a:bodyPr>
            <a:noAutofit/>
          </a:bodyPr>
          <a:lstStyle/>
          <a:p>
            <a:r>
              <a:rPr lang="en-US" noProof="0" dirty="0"/>
              <a:t>EXAMPLE – Finding the Range</a:t>
            </a:r>
          </a:p>
        </p:txBody>
      </p:sp>
      <p:sp>
        <p:nvSpPr>
          <p:cNvPr id="3" name="Content Placeholder 2">
            <a:extLst>
              <a:ext uri="{FF2B5EF4-FFF2-40B4-BE49-F238E27FC236}">
                <a16:creationId xmlns:a16="http://schemas.microsoft.com/office/drawing/2014/main" id="{A79AA842-862F-4E4B-ACA1-B48F2116B364}"/>
              </a:ext>
            </a:extLst>
          </p:cNvPr>
          <p:cNvSpPr>
            <a:spLocks noGrp="1"/>
          </p:cNvSpPr>
          <p:nvPr>
            <p:ph sz="half" idx="1"/>
          </p:nvPr>
        </p:nvSpPr>
        <p:spPr>
          <a:xfrm>
            <a:off x="838199" y="1403055"/>
            <a:ext cx="9916392" cy="2137784"/>
          </a:xfrm>
        </p:spPr>
        <p:txBody>
          <a:bodyPr/>
          <a:lstStyle/>
          <a:p>
            <a:pPr marL="0" indent="0">
              <a:buNone/>
            </a:pPr>
            <a:r>
              <a:rPr lang="en-US" noProof="0" dirty="0">
                <a:latin typeface="+mn-lt"/>
              </a:rPr>
              <a:t>You survey some of your friends to find out how many hours they work each week. Their responses are: </a:t>
            </a:r>
          </a:p>
          <a:p>
            <a:pPr marL="0" indent="0">
              <a:buNone/>
            </a:pPr>
            <a:r>
              <a:rPr lang="en-US" noProof="0" dirty="0">
                <a:latin typeface="+mn-lt"/>
              </a:rPr>
              <a:t>5, 20, 8, 10, 35, 12. </a:t>
            </a:r>
          </a:p>
          <a:p>
            <a:pPr marL="0" indent="0">
              <a:buNone/>
            </a:pPr>
            <a:r>
              <a:rPr lang="en-US" noProof="0" dirty="0">
                <a:latin typeface="+mn-lt"/>
              </a:rPr>
              <a:t>What is the range?</a:t>
            </a:r>
          </a:p>
        </p:txBody>
      </p:sp>
      <p:sp>
        <p:nvSpPr>
          <p:cNvPr id="4" name="Content Placeholder 3">
            <a:extLst>
              <a:ext uri="{FF2B5EF4-FFF2-40B4-BE49-F238E27FC236}">
                <a16:creationId xmlns:a16="http://schemas.microsoft.com/office/drawing/2014/main" id="{D3AAE7B2-247B-A145-B02F-75ADCE084CE9}"/>
              </a:ext>
            </a:extLst>
          </p:cNvPr>
          <p:cNvSpPr>
            <a:spLocks noGrp="1"/>
          </p:cNvSpPr>
          <p:nvPr>
            <p:ph sz="half" idx="2"/>
          </p:nvPr>
        </p:nvSpPr>
        <p:spPr>
          <a:xfrm>
            <a:off x="838200" y="4136864"/>
            <a:ext cx="9284918" cy="2045728"/>
          </a:xfrm>
        </p:spPr>
        <p:txBody>
          <a:bodyPr>
            <a:noAutofit/>
          </a:bodyPr>
          <a:lstStyle/>
          <a:p>
            <a:pPr marL="0" indent="0">
              <a:buNone/>
            </a:pPr>
            <a:r>
              <a:rPr lang="en-US" noProof="0" dirty="0">
                <a:latin typeface="+mn-lt"/>
              </a:rPr>
              <a:t>The maximum value in the set is 35 and the minimum is 5, so the range is </a:t>
            </a:r>
            <a:r>
              <a:rPr lang="en-US" noProof="0" dirty="0">
                <a:latin typeface="+mn-lt"/>
                <a:ea typeface="Cambria Math" panose="02040503050406030204" pitchFamily="18" charset="0"/>
              </a:rPr>
              <a:t>35 − 5 = 30</a:t>
            </a:r>
            <a:r>
              <a:rPr lang="en-US" noProof="0" dirty="0">
                <a:latin typeface="+mn-lt"/>
              </a:rPr>
              <a:t>.</a:t>
            </a:r>
          </a:p>
        </p:txBody>
      </p:sp>
    </p:spTree>
    <p:extLst>
      <p:ext uri="{BB962C8B-B14F-4D97-AF65-F5344CB8AC3E}">
        <p14:creationId xmlns:p14="http://schemas.microsoft.com/office/powerpoint/2010/main" val="41361022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190619-CBCB-AFE0-D4A2-F67962D150A4}"/>
            </a:ext>
          </a:extLst>
        </p:cNvPr>
        <p:cNvGrpSpPr/>
        <p:nvPr/>
      </p:nvGrpSpPr>
      <p:grpSpPr>
        <a:xfrm>
          <a:off x="0" y="0"/>
          <a:ext cx="0" cy="0"/>
          <a:chOff x="0" y="0"/>
          <a:chExt cx="0" cy="0"/>
        </a:xfrm>
      </p:grpSpPr>
      <p:sp>
        <p:nvSpPr>
          <p:cNvPr id="9" name="Title 1">
            <a:extLst>
              <a:ext uri="{FF2B5EF4-FFF2-40B4-BE49-F238E27FC236}">
                <a16:creationId xmlns:a16="http://schemas.microsoft.com/office/drawing/2014/main" id="{DC63CB5C-B683-1273-A381-B9FCD827BBE3}"/>
              </a:ext>
            </a:extLst>
          </p:cNvPr>
          <p:cNvSpPr>
            <a:spLocks noGrp="1"/>
          </p:cNvSpPr>
          <p:nvPr>
            <p:ph type="title"/>
          </p:nvPr>
        </p:nvSpPr>
        <p:spPr/>
        <p:txBody>
          <a:bodyPr>
            <a:noAutofit/>
          </a:bodyPr>
          <a:lstStyle/>
          <a:p>
            <a:r>
              <a:rPr lang="en-US" noProof="0" dirty="0"/>
              <a:t>Standard Deviation</a:t>
            </a:r>
          </a:p>
        </p:txBody>
      </p:sp>
      <p:sp>
        <p:nvSpPr>
          <p:cNvPr id="10" name="Content Placeholder 2">
            <a:extLst>
              <a:ext uri="{FF2B5EF4-FFF2-40B4-BE49-F238E27FC236}">
                <a16:creationId xmlns:a16="http://schemas.microsoft.com/office/drawing/2014/main" id="{5F4179EF-1963-973B-6E80-8DAB5868BCF6}"/>
              </a:ext>
            </a:extLst>
          </p:cNvPr>
          <p:cNvSpPr>
            <a:spLocks noGrp="1"/>
          </p:cNvSpPr>
          <p:nvPr>
            <p:ph sz="half" idx="1"/>
          </p:nvPr>
        </p:nvSpPr>
        <p:spPr>
          <a:xfrm>
            <a:off x="838200" y="1010661"/>
            <a:ext cx="10975258" cy="4376379"/>
          </a:xfrm>
        </p:spPr>
        <p:txBody>
          <a:bodyPr/>
          <a:lstStyle/>
          <a:p>
            <a:pPr marL="0" indent="0">
              <a:lnSpc>
                <a:spcPct val="100000"/>
              </a:lnSpc>
              <a:spcBef>
                <a:spcPts val="100"/>
              </a:spcBef>
              <a:spcAft>
                <a:spcPts val="100"/>
              </a:spcAft>
              <a:buNone/>
            </a:pPr>
            <a:r>
              <a:rPr lang="en-US" noProof="0" dirty="0">
                <a:latin typeface="+mn-lt"/>
              </a:rPr>
              <a:t>The </a:t>
            </a:r>
            <a:r>
              <a:rPr lang="en-US" b="1" noProof="0" dirty="0">
                <a:latin typeface="+mn-lt"/>
              </a:rPr>
              <a:t>standard deviation </a:t>
            </a:r>
            <a:r>
              <a:rPr lang="en-US" noProof="0" dirty="0">
                <a:latin typeface="+mn-lt"/>
              </a:rPr>
              <a:t>is a measure of dispersion that can be interpreted as approximately the average distance of every data value from the mean. (This distance from the mean is the “deviation” in “standard deviation.”)</a:t>
            </a:r>
          </a:p>
          <a:p>
            <a:pPr marL="0" indent="0">
              <a:lnSpc>
                <a:spcPct val="100000"/>
              </a:lnSpc>
              <a:spcBef>
                <a:spcPts val="100"/>
              </a:spcBef>
              <a:spcAft>
                <a:spcPts val="100"/>
              </a:spcAft>
              <a:buNone/>
            </a:pPr>
            <a:r>
              <a:rPr lang="en-US" noProof="0" dirty="0">
                <a:latin typeface="+mn-lt"/>
              </a:rPr>
              <a:t>The standard deviation formula is:</a:t>
            </a:r>
          </a:p>
        </p:txBody>
      </p:sp>
      <p:graphicFrame>
        <p:nvGraphicFramePr>
          <p:cNvPr id="12" name="Object 3" descr="A formula for standard deviation.&#10;The formula reads s equals the square root of summation of (Capital Sigma) (x minus x-bar) squared over n minus 1. Where s represents standard deviation, x represents each data value, x-bar represents the mean of the data values, n represents the number of data values, and the capital sigma indicates that we take a sum.">
            <a:extLst>
              <a:ext uri="{FF2B5EF4-FFF2-40B4-BE49-F238E27FC236}">
                <a16:creationId xmlns:a16="http://schemas.microsoft.com/office/drawing/2014/main" id="{EC475C60-55A2-0770-D3BD-E06439939C5B}"/>
              </a:ext>
              <a:ext uri="{C183D7F6-B498-43B3-948B-1728B52AA6E4}">
                <adec:decorative xmlns:adec="http://schemas.microsoft.com/office/drawing/2017/decorative" val="0"/>
              </a:ext>
            </a:extLst>
          </p:cNvPr>
          <p:cNvGraphicFramePr>
            <a:graphicFrameLocks noGrp="1" noChangeAspect="1"/>
          </p:cNvGraphicFramePr>
          <p:nvPr>
            <p:ph sz="half" idx="2"/>
            <p:extLst>
              <p:ext uri="{D42A27DB-BD31-4B8C-83A1-F6EECF244321}">
                <p14:modId xmlns:p14="http://schemas.microsoft.com/office/powerpoint/2010/main" val="496831862"/>
              </p:ext>
            </p:extLst>
          </p:nvPr>
        </p:nvGraphicFramePr>
        <p:xfrm>
          <a:off x="4547829" y="3096490"/>
          <a:ext cx="2203660" cy="1101830"/>
        </p:xfrm>
        <a:graphic>
          <a:graphicData uri="http://schemas.openxmlformats.org/presentationml/2006/ole">
            <mc:AlternateContent xmlns:mc="http://schemas.openxmlformats.org/markup-compatibility/2006">
              <mc:Choice xmlns:v="urn:schemas-microsoft-com:vml" Requires="v">
                <p:oleObj name="Equation" r:id="rId2" imgW="1904760" imgH="952200" progId="Equation.DSMT4">
                  <p:embed/>
                </p:oleObj>
              </mc:Choice>
              <mc:Fallback>
                <p:oleObj name="Equation" r:id="rId2" imgW="1904760" imgH="952200" progId="Equation.DSMT4">
                  <p:embed/>
                  <p:pic>
                    <p:nvPicPr>
                      <p:cNvPr id="12" name="Object 3" descr="A formula for standard deviation.&#10;The formula reads s equals the square root of summation of (Capital Sigma) (x minus x-bar) squared over n minus 1. Where s represents standard deviation, x represents each data value, x-bar represents the mean of the data values, n represents the number of data values, and the capital sigma indicates that we take a sum.">
                        <a:extLst>
                          <a:ext uri="{FF2B5EF4-FFF2-40B4-BE49-F238E27FC236}">
                            <a16:creationId xmlns:a16="http://schemas.microsoft.com/office/drawing/2014/main" id="{9EFB7838-5F11-4A8D-8109-2A02ACF89286}"/>
                          </a:ext>
                          <a:ext uri="{C183D7F6-B498-43B3-948B-1728B52AA6E4}">
                            <adec:decorative xmlns:adec="http://schemas.microsoft.com/office/drawing/2017/decorative" val="0"/>
                          </a:ext>
                        </a:extLst>
                      </p:cNvPr>
                      <p:cNvPicPr/>
                      <p:nvPr/>
                    </p:nvPicPr>
                    <p:blipFill>
                      <a:blip r:embed="rId3"/>
                      <a:stretch>
                        <a:fillRect/>
                      </a:stretch>
                    </p:blipFill>
                    <p:spPr>
                      <a:xfrm>
                        <a:off x="4547829" y="3096490"/>
                        <a:ext cx="2203660" cy="1101830"/>
                      </a:xfrm>
                      <a:prstGeom prst="rect">
                        <a:avLst/>
                      </a:prstGeom>
                    </p:spPr>
                  </p:pic>
                </p:oleObj>
              </mc:Fallback>
            </mc:AlternateContent>
          </a:graphicData>
        </a:graphic>
      </p:graphicFrame>
      <mc:AlternateContent xmlns:mc="http://schemas.openxmlformats.org/markup-compatibility/2006" xmlns:a14="http://schemas.microsoft.com/office/drawing/2010/main">
        <mc:Choice Requires="a14">
          <p:sp>
            <p:nvSpPr>
              <p:cNvPr id="5" name="Content Placeholder 4">
                <a:extLst>
                  <a:ext uri="{FF2B5EF4-FFF2-40B4-BE49-F238E27FC236}">
                    <a16:creationId xmlns:a16="http://schemas.microsoft.com/office/drawing/2014/main" id="{EDBBDD4E-2414-6141-F0C8-6A1B3C5CBCFC}"/>
                  </a:ext>
                </a:extLst>
              </p:cNvPr>
              <p:cNvSpPr>
                <a:spLocks noGrp="1"/>
              </p:cNvSpPr>
              <p:nvPr>
                <p:ph sz="half" idx="14"/>
              </p:nvPr>
            </p:nvSpPr>
            <p:spPr>
              <a:xfrm>
                <a:off x="838199" y="4732840"/>
                <a:ext cx="10768781" cy="1188720"/>
              </a:xfrm>
            </p:spPr>
            <p:txBody>
              <a:bodyPr/>
              <a:lstStyle/>
              <a:p>
                <a:pPr marL="0" indent="0">
                  <a:buNone/>
                </a:pPr>
                <a:r>
                  <a:rPr lang="en-US" noProof="0" dirty="0">
                    <a:latin typeface="+mn-lt"/>
                  </a:rPr>
                  <a:t>Here, </a:t>
                </a:r>
                <a14:m>
                  <m:oMath xmlns:m="http://schemas.openxmlformats.org/officeDocument/2006/math">
                    <m:r>
                      <a:rPr lang="en-US" i="1" noProof="0">
                        <a:latin typeface="Cambria Math" panose="02040503050406030204" pitchFamily="18" charset="0"/>
                      </a:rPr>
                      <m:t>𝑥</m:t>
                    </m:r>
                  </m:oMath>
                </a14:m>
                <a:r>
                  <a:rPr lang="en-US" noProof="0" dirty="0">
                    <a:latin typeface="+mn-lt"/>
                  </a:rPr>
                  <a:t> represents each data value, </a:t>
                </a:r>
                <a14:m>
                  <m:oMath xmlns:m="http://schemas.openxmlformats.org/officeDocument/2006/math">
                    <m:acc>
                      <m:accPr>
                        <m:chr m:val="̅"/>
                        <m:ctrlPr>
                          <a:rPr lang="en-US" i="1" noProof="0" smtClean="0">
                            <a:latin typeface="Cambria Math" panose="02040503050406030204" pitchFamily="18" charset="0"/>
                          </a:rPr>
                        </m:ctrlPr>
                      </m:accPr>
                      <m:e>
                        <m:r>
                          <a:rPr lang="en-US" b="0" i="1" noProof="0" smtClean="0">
                            <a:latin typeface="Cambria Math" panose="02040503050406030204" pitchFamily="18" charset="0"/>
                          </a:rPr>
                          <m:t>𝑥</m:t>
                        </m:r>
                      </m:e>
                    </m:acc>
                  </m:oMath>
                </a14:m>
                <a:r>
                  <a:rPr lang="en-US" noProof="0" dirty="0">
                    <a:latin typeface="+mn-lt"/>
                  </a:rPr>
                  <a:t> is the mean of the data values, </a:t>
                </a:r>
                <a14:m>
                  <m:oMath xmlns:m="http://schemas.openxmlformats.org/officeDocument/2006/math">
                    <m:r>
                      <a:rPr lang="en-US" i="1">
                        <a:latin typeface="Cambria Math" panose="02040503050406030204" pitchFamily="18" charset="0"/>
                      </a:rPr>
                      <m:t>𝑛</m:t>
                    </m:r>
                  </m:oMath>
                </a14:m>
                <a:r>
                  <a:rPr lang="en-US" noProof="0" dirty="0">
                    <a:latin typeface="+mn-lt"/>
                  </a:rPr>
                  <a:t> is the number of data values, and the capital sigma (</a:t>
                </a:r>
                <a:r>
                  <a:rPr lang="en-US" i="0" noProof="0" dirty="0">
                    <a:latin typeface="+mj-lt"/>
                  </a:rPr>
                  <a:t>∑</a:t>
                </a:r>
                <a:r>
                  <a:rPr lang="en-US" noProof="0" dirty="0">
                    <a:latin typeface="+mn-lt"/>
                  </a:rPr>
                  <a:t>) indicates that we take a sum. </a:t>
                </a:r>
              </a:p>
            </p:txBody>
          </p:sp>
        </mc:Choice>
        <mc:Fallback xmlns="">
          <p:sp>
            <p:nvSpPr>
              <p:cNvPr id="5" name="Content Placeholder 4">
                <a:extLst>
                  <a:ext uri="{FF2B5EF4-FFF2-40B4-BE49-F238E27FC236}">
                    <a16:creationId xmlns:a16="http://schemas.microsoft.com/office/drawing/2014/main" id="{EDBBDD4E-2414-6141-F0C8-6A1B3C5CBCFC}"/>
                  </a:ext>
                </a:extLst>
              </p:cNvPr>
              <p:cNvSpPr>
                <a:spLocks noGrp="1" noRot="1" noChangeAspect="1" noMove="1" noResize="1" noEditPoints="1" noAdjustHandles="1" noChangeArrowheads="1" noChangeShapeType="1" noTextEdit="1"/>
              </p:cNvSpPr>
              <p:nvPr>
                <p:ph sz="half" idx="14"/>
              </p:nvPr>
            </p:nvSpPr>
            <p:spPr>
              <a:xfrm>
                <a:off x="838199" y="4732840"/>
                <a:ext cx="10768781" cy="1188720"/>
              </a:xfrm>
              <a:blipFill>
                <a:blip r:embed="rId4"/>
                <a:stretch>
                  <a:fillRect l="-1132" t="-8205" r="-1415" b="-19487"/>
                </a:stretch>
              </a:blipFill>
            </p:spPr>
            <p:txBody>
              <a:bodyPr/>
              <a:lstStyle/>
              <a:p>
                <a:r>
                  <a:rPr lang="en-US">
                    <a:noFill/>
                  </a:rPr>
                  <a:t> </a:t>
                </a:r>
              </a:p>
            </p:txBody>
          </p:sp>
        </mc:Fallback>
      </mc:AlternateContent>
    </p:spTree>
    <p:extLst>
      <p:ext uri="{BB962C8B-B14F-4D97-AF65-F5344CB8AC3E}">
        <p14:creationId xmlns:p14="http://schemas.microsoft.com/office/powerpoint/2010/main" val="11453373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454694EC-A95F-EFB2-2F3C-9EC2DB5B67A4}"/>
              </a:ext>
            </a:extLst>
          </p:cNvPr>
          <p:cNvSpPr>
            <a:spLocks noGrp="1"/>
          </p:cNvSpPr>
          <p:nvPr>
            <p:ph type="ftr" sz="quarter" idx="11"/>
          </p:nvPr>
        </p:nvSpPr>
        <p:spPr/>
        <p:txBody>
          <a:bodyPr/>
          <a:lstStyle/>
          <a:p>
            <a:r>
              <a:rPr lang="en-US"/>
              <a:t>https://openstax.org/details/books/calculus-volume-1</a:t>
            </a:r>
          </a:p>
        </p:txBody>
      </p:sp>
      <p:sp>
        <p:nvSpPr>
          <p:cNvPr id="4" name="TextBox 3">
            <a:extLst>
              <a:ext uri="{FF2B5EF4-FFF2-40B4-BE49-F238E27FC236}">
                <a16:creationId xmlns:a16="http://schemas.microsoft.com/office/drawing/2014/main" id="{5DAEE35B-C6CE-E639-BD6B-C894AC658D7F}"/>
              </a:ext>
            </a:extLst>
          </p:cNvPr>
          <p:cNvSpPr txBox="1"/>
          <p:nvPr/>
        </p:nvSpPr>
        <p:spPr>
          <a:xfrm>
            <a:off x="3047238" y="2551837"/>
            <a:ext cx="6094476" cy="2031325"/>
          </a:xfrm>
          <a:prstGeom prst="rect">
            <a:avLst/>
          </a:prstGeom>
          <a:noFill/>
        </p:spPr>
        <p:txBody>
          <a:bodyPr wrap="square">
            <a:spAutoFit/>
          </a:bodyPr>
          <a:lstStyle/>
          <a:p>
            <a:pPr algn="ctr"/>
            <a:r>
              <a:rPr lang="en-US" sz="1800" dirty="0"/>
              <a:t>This resource contains adaptations of the OpenStax </a:t>
            </a:r>
            <a:r>
              <a:rPr lang="en-US" i="1" dirty="0"/>
              <a:t>A</a:t>
            </a:r>
            <a:r>
              <a:rPr lang="en-US" sz="1800" i="1" dirty="0"/>
              <a:t>lgebra and Trigonometry 2e</a:t>
            </a:r>
            <a:r>
              <a:rPr lang="en-US" sz="1800" dirty="0"/>
              <a:t> open textbook and is © by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4095876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930FD7A-E6D9-5241-8526-A99E77401E37}"/>
              </a:ext>
            </a:extLst>
          </p:cNvPr>
          <p:cNvSpPr>
            <a:spLocks noGrp="1"/>
          </p:cNvSpPr>
          <p:nvPr>
            <p:ph type="title"/>
          </p:nvPr>
        </p:nvSpPr>
        <p:spPr/>
        <p:txBody>
          <a:bodyPr>
            <a:noAutofit/>
          </a:bodyPr>
          <a:lstStyle/>
          <a:p>
            <a:r>
              <a:rPr lang="en-US" noProof="0" dirty="0"/>
              <a:t>8.1 Gathering and Organizing Data</a:t>
            </a:r>
          </a:p>
        </p:txBody>
      </p:sp>
      <p:sp>
        <p:nvSpPr>
          <p:cNvPr id="7" name="Content Placeholder 2">
            <a:extLst>
              <a:ext uri="{FF2B5EF4-FFF2-40B4-BE49-F238E27FC236}">
                <a16:creationId xmlns:a16="http://schemas.microsoft.com/office/drawing/2014/main" id="{2B4EA9FC-8CFE-0E45-9138-0A210789036B}"/>
              </a:ext>
            </a:extLst>
          </p:cNvPr>
          <p:cNvSpPr>
            <a:spLocks noGrp="1"/>
          </p:cNvSpPr>
          <p:nvPr>
            <p:ph sz="quarter" idx="11"/>
          </p:nvPr>
        </p:nvSpPr>
        <p:spPr>
          <a:xfrm>
            <a:off x="838200" y="1010660"/>
            <a:ext cx="10515600" cy="5482215"/>
          </a:xfrm>
        </p:spPr>
        <p:txBody>
          <a:bodyPr/>
          <a:lstStyle/>
          <a:p>
            <a:pPr marL="0" indent="0">
              <a:buNone/>
            </a:pPr>
            <a:r>
              <a:rPr lang="en-US" b="1" noProof="0" dirty="0">
                <a:latin typeface="+mn-lt"/>
              </a:rPr>
              <a:t>Units</a:t>
            </a:r>
            <a:r>
              <a:rPr lang="en-US" noProof="0" dirty="0">
                <a:latin typeface="+mn-lt"/>
              </a:rPr>
              <a:t> are anything that can be measured or surveyed, including people, animals, objectives, experiments, and more.</a:t>
            </a:r>
          </a:p>
          <a:p>
            <a:endParaRPr lang="en-US" sz="1000" noProof="0" dirty="0">
              <a:latin typeface="+mn-lt"/>
            </a:endParaRPr>
          </a:p>
          <a:p>
            <a:pPr marL="0" indent="0">
              <a:buNone/>
            </a:pPr>
            <a:r>
              <a:rPr lang="en-US" b="1" noProof="0" dirty="0">
                <a:latin typeface="+mn-lt"/>
              </a:rPr>
              <a:t>Data</a:t>
            </a:r>
            <a:r>
              <a:rPr lang="en-US" noProof="0" dirty="0">
                <a:latin typeface="+mn-lt"/>
              </a:rPr>
              <a:t> are observations or measurements made on units. There are two broad types of data: </a:t>
            </a:r>
          </a:p>
          <a:p>
            <a:pPr lvl="2">
              <a:lnSpc>
                <a:spcPct val="100000"/>
              </a:lnSpc>
              <a:spcBef>
                <a:spcPts val="600"/>
              </a:spcBef>
              <a:spcAft>
                <a:spcPts val="600"/>
              </a:spcAft>
            </a:pPr>
            <a:r>
              <a:rPr lang="en-US" b="1" noProof="0" dirty="0">
                <a:solidFill>
                  <a:schemeClr val="bg2">
                    <a:lumMod val="25000"/>
                  </a:schemeClr>
                </a:solidFill>
                <a:latin typeface="+mn-lt"/>
              </a:rPr>
              <a:t>Categorical data </a:t>
            </a:r>
            <a:r>
              <a:rPr lang="en-US" noProof="0" dirty="0">
                <a:solidFill>
                  <a:schemeClr val="bg2">
                    <a:lumMod val="25000"/>
                  </a:schemeClr>
                </a:solidFill>
                <a:latin typeface="+mn-lt"/>
              </a:rPr>
              <a:t>classifies the unit into a group (or category). </a:t>
            </a:r>
          </a:p>
          <a:p>
            <a:pPr lvl="2">
              <a:lnSpc>
                <a:spcPct val="100000"/>
              </a:lnSpc>
              <a:spcBef>
                <a:spcPts val="600"/>
              </a:spcBef>
              <a:spcAft>
                <a:spcPts val="600"/>
              </a:spcAft>
            </a:pPr>
            <a:r>
              <a:rPr lang="en-US" b="1" noProof="0" dirty="0">
                <a:solidFill>
                  <a:schemeClr val="bg2">
                    <a:lumMod val="25000"/>
                  </a:schemeClr>
                </a:solidFill>
                <a:latin typeface="+mn-lt"/>
              </a:rPr>
              <a:t>Quantitative data </a:t>
            </a:r>
            <a:r>
              <a:rPr lang="en-US" noProof="0" dirty="0">
                <a:solidFill>
                  <a:schemeClr val="bg2">
                    <a:lumMod val="25000"/>
                  </a:schemeClr>
                </a:solidFill>
                <a:latin typeface="+mn-lt"/>
              </a:rPr>
              <a:t>is a numerical measure of a property of a unit. </a:t>
            </a:r>
          </a:p>
          <a:p>
            <a:endParaRPr lang="en-US" sz="1000" noProof="0" dirty="0">
              <a:latin typeface="+mn-lt"/>
            </a:endParaRPr>
          </a:p>
          <a:p>
            <a:pPr marL="0" indent="0">
              <a:buNone/>
            </a:pPr>
            <a:r>
              <a:rPr lang="en-US" noProof="0" dirty="0">
                <a:latin typeface="+mn-lt"/>
              </a:rPr>
              <a:t>A </a:t>
            </a:r>
            <a:r>
              <a:rPr lang="en-US" b="1" noProof="0" dirty="0">
                <a:latin typeface="+mn-lt"/>
              </a:rPr>
              <a:t>sample</a:t>
            </a:r>
            <a:r>
              <a:rPr lang="en-US" noProof="0" dirty="0">
                <a:latin typeface="+mn-lt"/>
              </a:rPr>
              <a:t> is a group of units from which we collect data. </a:t>
            </a:r>
          </a:p>
          <a:p>
            <a:endParaRPr lang="en-US" sz="1000" noProof="0" dirty="0">
              <a:latin typeface="+mn-lt"/>
            </a:endParaRPr>
          </a:p>
          <a:p>
            <a:pPr marL="0" indent="0">
              <a:buNone/>
            </a:pPr>
            <a:r>
              <a:rPr lang="en-US" noProof="0" dirty="0">
                <a:latin typeface="+mn-lt"/>
              </a:rPr>
              <a:t>A </a:t>
            </a:r>
            <a:r>
              <a:rPr lang="en-US" b="1" noProof="0" dirty="0">
                <a:latin typeface="+mn-lt"/>
              </a:rPr>
              <a:t>population</a:t>
            </a:r>
            <a:r>
              <a:rPr lang="en-US" noProof="0" dirty="0">
                <a:latin typeface="+mn-lt"/>
              </a:rPr>
              <a:t> is the collection of all the units that the gatherer is interested in.</a:t>
            </a:r>
          </a:p>
          <a:p>
            <a:endParaRPr lang="en-US" noProof="0" dirty="0">
              <a:latin typeface="+mn-lt"/>
            </a:endParaRPr>
          </a:p>
        </p:txBody>
      </p:sp>
    </p:spTree>
    <p:extLst>
      <p:ext uri="{BB962C8B-B14F-4D97-AF65-F5344CB8AC3E}">
        <p14:creationId xmlns:p14="http://schemas.microsoft.com/office/powerpoint/2010/main" val="1685648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930FD7A-E6D9-5241-8526-A99E77401E37}"/>
              </a:ext>
            </a:extLst>
          </p:cNvPr>
          <p:cNvSpPr>
            <a:spLocks noGrp="1"/>
          </p:cNvSpPr>
          <p:nvPr>
            <p:ph type="title"/>
          </p:nvPr>
        </p:nvSpPr>
        <p:spPr/>
        <p:txBody>
          <a:bodyPr>
            <a:noAutofit/>
          </a:bodyPr>
          <a:lstStyle/>
          <a:p>
            <a:r>
              <a:rPr lang="en-US" noProof="0" dirty="0"/>
              <a:t>8.1 Sampling Techniques</a:t>
            </a:r>
          </a:p>
        </p:txBody>
      </p:sp>
      <p:sp>
        <p:nvSpPr>
          <p:cNvPr id="7" name="Content Placeholder 2">
            <a:extLst>
              <a:ext uri="{FF2B5EF4-FFF2-40B4-BE49-F238E27FC236}">
                <a16:creationId xmlns:a16="http://schemas.microsoft.com/office/drawing/2014/main" id="{2B4EA9FC-8CFE-0E45-9138-0A210789036B}"/>
              </a:ext>
            </a:extLst>
          </p:cNvPr>
          <p:cNvSpPr>
            <a:spLocks noGrp="1"/>
          </p:cNvSpPr>
          <p:nvPr>
            <p:ph sz="quarter" idx="11"/>
          </p:nvPr>
        </p:nvSpPr>
        <p:spPr/>
        <p:txBody>
          <a:bodyPr/>
          <a:lstStyle/>
          <a:p>
            <a:pPr>
              <a:lnSpc>
                <a:spcPct val="100000"/>
              </a:lnSpc>
              <a:spcBef>
                <a:spcPts val="600"/>
              </a:spcBef>
              <a:spcAft>
                <a:spcPts val="600"/>
              </a:spcAft>
            </a:pPr>
            <a:r>
              <a:rPr lang="en-US" noProof="0" dirty="0">
                <a:latin typeface="+mn-lt"/>
              </a:rPr>
              <a:t>A </a:t>
            </a:r>
            <a:r>
              <a:rPr lang="en-US" b="1" noProof="0" dirty="0">
                <a:latin typeface="+mn-lt"/>
              </a:rPr>
              <a:t>simple random sample</a:t>
            </a:r>
            <a:r>
              <a:rPr lang="en-US" noProof="0" dirty="0">
                <a:latin typeface="+mn-lt"/>
              </a:rPr>
              <a:t> is chosen in a way that every unit in the population has an equal chance of being selected, and the chances of a unit being selected do not depend on the units already chosen.  </a:t>
            </a:r>
          </a:p>
          <a:p>
            <a:r>
              <a:rPr lang="en-US" noProof="0" dirty="0">
                <a:latin typeface="+mn-lt"/>
              </a:rPr>
              <a:t>A </a:t>
            </a:r>
            <a:r>
              <a:rPr lang="en-US" b="1" noProof="0" dirty="0">
                <a:latin typeface="+mn-lt"/>
              </a:rPr>
              <a:t>systematic random sample </a:t>
            </a:r>
            <a:r>
              <a:rPr lang="en-US" noProof="0" dirty="0">
                <a:latin typeface="+mn-lt"/>
              </a:rPr>
              <a:t>is selected from an ordered list of the population (for example, names sorted alphabetically or students listed by student ID).  </a:t>
            </a:r>
          </a:p>
          <a:p>
            <a:r>
              <a:rPr lang="en-US" noProof="0" dirty="0">
                <a:latin typeface="+mn-lt"/>
              </a:rPr>
              <a:t>A </a:t>
            </a:r>
            <a:r>
              <a:rPr lang="en-US" b="1" noProof="0" dirty="0">
                <a:latin typeface="+mn-lt"/>
              </a:rPr>
              <a:t>stratified sample i</a:t>
            </a:r>
            <a:r>
              <a:rPr lang="en-US" noProof="0" dirty="0">
                <a:latin typeface="+mn-lt"/>
              </a:rPr>
              <a:t>s one chosen so that particular groups in the population are certain to be represented. </a:t>
            </a:r>
          </a:p>
          <a:p>
            <a:r>
              <a:rPr lang="en-US" noProof="0" dirty="0">
                <a:latin typeface="+mn-lt"/>
              </a:rPr>
              <a:t>A </a:t>
            </a:r>
            <a:r>
              <a:rPr lang="en-US" b="1" noProof="0" dirty="0">
                <a:latin typeface="+mn-lt"/>
              </a:rPr>
              <a:t>cluster sample </a:t>
            </a:r>
            <a:r>
              <a:rPr lang="en-US" noProof="0" dirty="0">
                <a:latin typeface="+mn-lt"/>
              </a:rPr>
              <a:t>is a sample where clusters of units are chosen at random, instead of choosing individual units.</a:t>
            </a:r>
          </a:p>
        </p:txBody>
      </p:sp>
    </p:spTree>
    <p:extLst>
      <p:ext uri="{BB962C8B-B14F-4D97-AF65-F5344CB8AC3E}">
        <p14:creationId xmlns:p14="http://schemas.microsoft.com/office/powerpoint/2010/main" val="2457887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025BE-A478-4A46-803E-D2098337FEA7}"/>
              </a:ext>
            </a:extLst>
          </p:cNvPr>
          <p:cNvSpPr>
            <a:spLocks noGrp="1"/>
          </p:cNvSpPr>
          <p:nvPr>
            <p:ph type="title"/>
          </p:nvPr>
        </p:nvSpPr>
        <p:spPr/>
        <p:txBody>
          <a:bodyPr>
            <a:noAutofit/>
          </a:bodyPr>
          <a:lstStyle/>
          <a:p>
            <a:r>
              <a:rPr lang="en-US" noProof="0" dirty="0"/>
              <a:t>EXAMPLE – Cluster Random Sampling</a:t>
            </a:r>
          </a:p>
        </p:txBody>
      </p:sp>
      <p:sp>
        <p:nvSpPr>
          <p:cNvPr id="3" name="Content Placeholder 2">
            <a:extLst>
              <a:ext uri="{FF2B5EF4-FFF2-40B4-BE49-F238E27FC236}">
                <a16:creationId xmlns:a16="http://schemas.microsoft.com/office/drawing/2014/main" id="{A79AA842-862F-4E4B-ACA1-B48F2116B364}"/>
              </a:ext>
            </a:extLst>
          </p:cNvPr>
          <p:cNvSpPr>
            <a:spLocks noGrp="1"/>
          </p:cNvSpPr>
          <p:nvPr>
            <p:ph sz="quarter" idx="12"/>
          </p:nvPr>
        </p:nvSpPr>
        <p:spPr>
          <a:xfrm>
            <a:off x="838200" y="1801091"/>
            <a:ext cx="10515600" cy="3255818"/>
          </a:xfrm>
        </p:spPr>
        <p:txBody>
          <a:bodyPr/>
          <a:lstStyle/>
          <a:p>
            <a:pPr marL="0" lvl="0" indent="0">
              <a:lnSpc>
                <a:spcPct val="100000"/>
              </a:lnSpc>
              <a:spcBef>
                <a:spcPts val="600"/>
              </a:spcBef>
              <a:spcAft>
                <a:spcPts val="600"/>
              </a:spcAft>
              <a:buNone/>
            </a:pPr>
            <a:r>
              <a:rPr lang="en-US" noProof="0" dirty="0">
                <a:latin typeface="+mn-lt"/>
              </a:rPr>
              <a:t>A postal inspector wants to check on the performance of a new mail carrier, so she chooses four streets at random among those that the carrier serves. Each household on the selected streets receives a survey.</a:t>
            </a:r>
          </a:p>
        </p:txBody>
      </p:sp>
    </p:spTree>
    <p:extLst>
      <p:ext uri="{BB962C8B-B14F-4D97-AF65-F5344CB8AC3E}">
        <p14:creationId xmlns:p14="http://schemas.microsoft.com/office/powerpoint/2010/main" val="38083432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025BE-A478-4A46-803E-D2098337FEA7}"/>
              </a:ext>
            </a:extLst>
          </p:cNvPr>
          <p:cNvSpPr>
            <a:spLocks noGrp="1"/>
          </p:cNvSpPr>
          <p:nvPr>
            <p:ph type="title"/>
          </p:nvPr>
        </p:nvSpPr>
        <p:spPr/>
        <p:txBody>
          <a:bodyPr>
            <a:noAutofit/>
          </a:bodyPr>
          <a:lstStyle/>
          <a:p>
            <a:r>
              <a:rPr lang="en-US" noProof="0" dirty="0"/>
              <a:t>EXAMPLE – Simple Random Sampling</a:t>
            </a:r>
          </a:p>
        </p:txBody>
      </p:sp>
      <p:sp>
        <p:nvSpPr>
          <p:cNvPr id="3" name="Content Placeholder 2">
            <a:extLst>
              <a:ext uri="{FF2B5EF4-FFF2-40B4-BE49-F238E27FC236}">
                <a16:creationId xmlns:a16="http://schemas.microsoft.com/office/drawing/2014/main" id="{A79AA842-862F-4E4B-ACA1-B48F2116B364}"/>
              </a:ext>
            </a:extLst>
          </p:cNvPr>
          <p:cNvSpPr>
            <a:spLocks noGrp="1"/>
          </p:cNvSpPr>
          <p:nvPr>
            <p:ph sz="quarter" idx="12"/>
          </p:nvPr>
        </p:nvSpPr>
        <p:spPr>
          <a:xfrm>
            <a:off x="838200" y="1941700"/>
            <a:ext cx="10515600" cy="3767095"/>
          </a:xfrm>
        </p:spPr>
        <p:txBody>
          <a:bodyPr>
            <a:normAutofit/>
          </a:bodyPr>
          <a:lstStyle/>
          <a:p>
            <a:pPr marL="0" indent="0">
              <a:lnSpc>
                <a:spcPct val="100000"/>
              </a:lnSpc>
              <a:spcBef>
                <a:spcPts val="600"/>
              </a:spcBef>
              <a:spcAft>
                <a:spcPts val="600"/>
              </a:spcAft>
              <a:buNone/>
            </a:pPr>
            <a:r>
              <a:rPr lang="en-US" noProof="0" dirty="0">
                <a:latin typeface="+mn-lt"/>
              </a:rPr>
              <a:t>An executive at a streaming video service wants to know if her subscribers would support a second season of a new show. She gets a list of all the subscribers who have watched at least one episode of the show and uses a random number generator to select a sample of 50 people from the list.</a:t>
            </a:r>
          </a:p>
        </p:txBody>
      </p:sp>
    </p:spTree>
    <p:extLst>
      <p:ext uri="{BB962C8B-B14F-4D97-AF65-F5344CB8AC3E}">
        <p14:creationId xmlns:p14="http://schemas.microsoft.com/office/powerpoint/2010/main" val="50106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930FD7A-E6D9-5241-8526-A99E77401E37}"/>
              </a:ext>
            </a:extLst>
          </p:cNvPr>
          <p:cNvSpPr>
            <a:spLocks noGrp="1"/>
          </p:cNvSpPr>
          <p:nvPr>
            <p:ph type="title"/>
          </p:nvPr>
        </p:nvSpPr>
        <p:spPr/>
        <p:txBody>
          <a:bodyPr>
            <a:noAutofit/>
          </a:bodyPr>
          <a:lstStyle/>
          <a:p>
            <a:r>
              <a:rPr lang="en-US" noProof="0" dirty="0"/>
              <a:t>8.1 Organizing Data with Frequency Distributions</a:t>
            </a:r>
          </a:p>
        </p:txBody>
      </p:sp>
      <p:sp>
        <p:nvSpPr>
          <p:cNvPr id="7" name="Content Placeholder 2">
            <a:extLst>
              <a:ext uri="{FF2B5EF4-FFF2-40B4-BE49-F238E27FC236}">
                <a16:creationId xmlns:a16="http://schemas.microsoft.com/office/drawing/2014/main" id="{2B4EA9FC-8CFE-0E45-9138-0A210789036B}"/>
              </a:ext>
            </a:extLst>
          </p:cNvPr>
          <p:cNvSpPr>
            <a:spLocks noGrp="1"/>
          </p:cNvSpPr>
          <p:nvPr>
            <p:ph sz="quarter" idx="11"/>
          </p:nvPr>
        </p:nvSpPr>
        <p:spPr/>
        <p:txBody>
          <a:bodyPr/>
          <a:lstStyle/>
          <a:p>
            <a:pPr>
              <a:lnSpc>
                <a:spcPct val="100000"/>
              </a:lnSpc>
              <a:spcBef>
                <a:spcPts val="600"/>
              </a:spcBef>
              <a:spcAft>
                <a:spcPts val="600"/>
              </a:spcAft>
            </a:pPr>
            <a:endParaRPr lang="en-US" noProof="0" dirty="0">
              <a:latin typeface="+mn-lt"/>
            </a:endParaRPr>
          </a:p>
          <a:p>
            <a:pPr>
              <a:lnSpc>
                <a:spcPct val="100000"/>
              </a:lnSpc>
              <a:spcBef>
                <a:spcPts val="600"/>
              </a:spcBef>
              <a:spcAft>
                <a:spcPts val="600"/>
              </a:spcAft>
            </a:pPr>
            <a:r>
              <a:rPr lang="en-US" noProof="0" dirty="0">
                <a:latin typeface="+mn-lt"/>
              </a:rPr>
              <a:t>A </a:t>
            </a:r>
            <a:r>
              <a:rPr lang="en-US" b="1" noProof="0" dirty="0">
                <a:latin typeface="+mn-lt"/>
              </a:rPr>
              <a:t>frequency distribution </a:t>
            </a:r>
            <a:r>
              <a:rPr lang="en-US" noProof="0" dirty="0">
                <a:latin typeface="+mn-lt"/>
              </a:rPr>
              <a:t>is a table with two columns. The first contains each category (or quantity) present in the data, each listed once. The second contains the frequency of each category (or quantity), which is a count of how often each category (or </a:t>
            </a:r>
            <a:r>
              <a:rPr lang="en-US" dirty="0"/>
              <a:t>quantity) </a:t>
            </a:r>
            <a:r>
              <a:rPr lang="en-US" noProof="0" dirty="0">
                <a:latin typeface="+mn-lt"/>
              </a:rPr>
              <a:t>appears in the data. </a:t>
            </a:r>
          </a:p>
          <a:p>
            <a:pPr>
              <a:lnSpc>
                <a:spcPct val="100000"/>
              </a:lnSpc>
              <a:spcBef>
                <a:spcPts val="600"/>
              </a:spcBef>
              <a:spcAft>
                <a:spcPts val="600"/>
              </a:spcAft>
            </a:pPr>
            <a:endParaRPr lang="en-US" noProof="0" dirty="0">
              <a:latin typeface="+mn-lt"/>
            </a:endParaRPr>
          </a:p>
          <a:p>
            <a:pPr>
              <a:lnSpc>
                <a:spcPct val="100000"/>
              </a:lnSpc>
              <a:spcBef>
                <a:spcPts val="600"/>
              </a:spcBef>
              <a:spcAft>
                <a:spcPts val="600"/>
              </a:spcAft>
            </a:pPr>
            <a:r>
              <a:rPr lang="en-US" noProof="0" dirty="0">
                <a:latin typeface="+mn-lt"/>
              </a:rPr>
              <a:t>A </a:t>
            </a:r>
            <a:r>
              <a:rPr lang="en-US" b="1" noProof="0" dirty="0">
                <a:latin typeface="+mn-lt"/>
              </a:rPr>
              <a:t>binned frequency distribution </a:t>
            </a:r>
            <a:r>
              <a:rPr lang="en-US" noProof="0" dirty="0">
                <a:latin typeface="+mn-lt"/>
              </a:rPr>
              <a:t>groups the data into ranges of values called bins, then records the number of responses in each bin. </a:t>
            </a:r>
          </a:p>
        </p:txBody>
      </p:sp>
    </p:spTree>
    <p:extLst>
      <p:ext uri="{BB962C8B-B14F-4D97-AF65-F5344CB8AC3E}">
        <p14:creationId xmlns:p14="http://schemas.microsoft.com/office/powerpoint/2010/main" val="11917376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025BE-A478-4A46-803E-D2098337FEA7}"/>
              </a:ext>
            </a:extLst>
          </p:cNvPr>
          <p:cNvSpPr>
            <a:spLocks noGrp="1"/>
          </p:cNvSpPr>
          <p:nvPr>
            <p:ph type="title"/>
          </p:nvPr>
        </p:nvSpPr>
        <p:spPr/>
        <p:txBody>
          <a:bodyPr>
            <a:noAutofit/>
          </a:bodyPr>
          <a:lstStyle/>
          <a:p>
            <a:r>
              <a:rPr lang="en-US" sz="2600" noProof="0" dirty="0"/>
              <a:t>EXAMPLE – Creating a Categorical Frequency Distribution</a:t>
            </a:r>
          </a:p>
        </p:txBody>
      </p:sp>
      <p:sp>
        <p:nvSpPr>
          <p:cNvPr id="16" name="Content Placeholder 2">
            <a:extLst>
              <a:ext uri="{FF2B5EF4-FFF2-40B4-BE49-F238E27FC236}">
                <a16:creationId xmlns:a16="http://schemas.microsoft.com/office/drawing/2014/main" id="{FCF1F11C-F393-4B1F-A03D-B1818EEFA39F}"/>
              </a:ext>
            </a:extLst>
          </p:cNvPr>
          <p:cNvSpPr>
            <a:spLocks noGrp="1"/>
          </p:cNvSpPr>
          <p:nvPr>
            <p:ph sz="half" idx="1"/>
          </p:nvPr>
        </p:nvSpPr>
        <p:spPr>
          <a:xfrm>
            <a:off x="838200" y="1010661"/>
            <a:ext cx="5181600" cy="2086500"/>
          </a:xfrm>
        </p:spPr>
        <p:txBody>
          <a:bodyPr/>
          <a:lstStyle/>
          <a:p>
            <a:r>
              <a:rPr lang="en-US" noProof="0" dirty="0">
                <a:latin typeface="+mn-lt"/>
              </a:rPr>
              <a:t>A teacher records the responses of the class (28 students) on the first question of a multiple choice quiz, with five possible responses (A, B, C, D, and E):</a:t>
            </a:r>
          </a:p>
        </p:txBody>
      </p:sp>
      <p:graphicFrame>
        <p:nvGraphicFramePr>
          <p:cNvPr id="20" name="Table 3">
            <a:extLst>
              <a:ext uri="{FF2B5EF4-FFF2-40B4-BE49-F238E27FC236}">
                <a16:creationId xmlns:a16="http://schemas.microsoft.com/office/drawing/2014/main" id="{61EB22EE-1704-45A0-B981-FB5E2C46751A}"/>
              </a:ext>
            </a:extLst>
          </p:cNvPr>
          <p:cNvGraphicFramePr>
            <a:graphicFrameLocks noGrp="1"/>
          </p:cNvGraphicFramePr>
          <p:nvPr>
            <p:ph sz="half" idx="2"/>
            <p:extLst>
              <p:ext uri="{D42A27DB-BD31-4B8C-83A1-F6EECF244321}">
                <p14:modId xmlns:p14="http://schemas.microsoft.com/office/powerpoint/2010/main" val="1056766811"/>
              </p:ext>
            </p:extLst>
          </p:nvPr>
        </p:nvGraphicFramePr>
        <p:xfrm>
          <a:off x="1626126" y="3273685"/>
          <a:ext cx="3605748" cy="1694104"/>
        </p:xfrm>
        <a:graphic>
          <a:graphicData uri="http://schemas.openxmlformats.org/drawingml/2006/table">
            <a:tbl>
              <a:tblPr firstRow="1" firstCol="1" bandRow="1">
                <a:tableStyleId>{10A1B5D5-9B99-4C35-A422-299274C87663}</a:tableStyleId>
              </a:tblPr>
              <a:tblGrid>
                <a:gridCol w="516486">
                  <a:extLst>
                    <a:ext uri="{9D8B030D-6E8A-4147-A177-3AD203B41FA5}">
                      <a16:colId xmlns:a16="http://schemas.microsoft.com/office/drawing/2014/main" val="3323633603"/>
                    </a:ext>
                  </a:extLst>
                </a:gridCol>
                <a:gridCol w="516486">
                  <a:extLst>
                    <a:ext uri="{9D8B030D-6E8A-4147-A177-3AD203B41FA5}">
                      <a16:colId xmlns:a16="http://schemas.microsoft.com/office/drawing/2014/main" val="3597178839"/>
                    </a:ext>
                  </a:extLst>
                </a:gridCol>
                <a:gridCol w="516486">
                  <a:extLst>
                    <a:ext uri="{9D8B030D-6E8A-4147-A177-3AD203B41FA5}">
                      <a16:colId xmlns:a16="http://schemas.microsoft.com/office/drawing/2014/main" val="1635400214"/>
                    </a:ext>
                  </a:extLst>
                </a:gridCol>
                <a:gridCol w="516486">
                  <a:extLst>
                    <a:ext uri="{9D8B030D-6E8A-4147-A177-3AD203B41FA5}">
                      <a16:colId xmlns:a16="http://schemas.microsoft.com/office/drawing/2014/main" val="3615250391"/>
                    </a:ext>
                  </a:extLst>
                </a:gridCol>
                <a:gridCol w="516486">
                  <a:extLst>
                    <a:ext uri="{9D8B030D-6E8A-4147-A177-3AD203B41FA5}">
                      <a16:colId xmlns:a16="http://schemas.microsoft.com/office/drawing/2014/main" val="2266942640"/>
                    </a:ext>
                  </a:extLst>
                </a:gridCol>
                <a:gridCol w="516486">
                  <a:extLst>
                    <a:ext uri="{9D8B030D-6E8A-4147-A177-3AD203B41FA5}">
                      <a16:colId xmlns:a16="http://schemas.microsoft.com/office/drawing/2014/main" val="1345159013"/>
                    </a:ext>
                  </a:extLst>
                </a:gridCol>
                <a:gridCol w="506832">
                  <a:extLst>
                    <a:ext uri="{9D8B030D-6E8A-4147-A177-3AD203B41FA5}">
                      <a16:colId xmlns:a16="http://schemas.microsoft.com/office/drawing/2014/main" val="3061742451"/>
                    </a:ext>
                  </a:extLst>
                </a:gridCol>
              </a:tblGrid>
              <a:tr h="423526">
                <a:tc>
                  <a:txBody>
                    <a:bodyPr/>
                    <a:lstStyle/>
                    <a:p>
                      <a:pPr marL="0" marR="0" algn="ctr">
                        <a:lnSpc>
                          <a:spcPct val="107000"/>
                        </a:lnSpc>
                        <a:spcBef>
                          <a:spcPts val="0"/>
                        </a:spcBef>
                        <a:spcAft>
                          <a:spcPts val="0"/>
                        </a:spcAft>
                      </a:pPr>
                      <a:r>
                        <a:rPr lang="en-US" sz="2000" b="0" dirty="0">
                          <a:solidFill>
                            <a:schemeClr val="tx1"/>
                          </a:solidFill>
                          <a:effectLst/>
                        </a:rPr>
                        <a:t>A</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000" b="0" dirty="0">
                          <a:solidFill>
                            <a:schemeClr val="tx1"/>
                          </a:solidFill>
                          <a:effectLst/>
                        </a:rPr>
                        <a:t>A</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000" b="0" dirty="0">
                          <a:solidFill>
                            <a:schemeClr val="tx1"/>
                          </a:solidFill>
                          <a:effectLst/>
                        </a:rPr>
                        <a:t>C</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000" b="0" dirty="0">
                          <a:solidFill>
                            <a:schemeClr val="tx1"/>
                          </a:solidFill>
                          <a:effectLst/>
                        </a:rPr>
                        <a:t>A</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000" b="0" dirty="0">
                          <a:solidFill>
                            <a:schemeClr val="tx1"/>
                          </a:solidFill>
                          <a:effectLst/>
                        </a:rPr>
                        <a:t>B</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000" b="0" dirty="0">
                          <a:solidFill>
                            <a:schemeClr val="tx1"/>
                          </a:solidFill>
                          <a:effectLst/>
                        </a:rPr>
                        <a:t>B</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2000" b="0" dirty="0">
                          <a:solidFill>
                            <a:schemeClr val="tx1"/>
                          </a:solidFill>
                          <a:effectLst/>
                        </a:rPr>
                        <a:t>A</a:t>
                      </a:r>
                      <a:endParaRPr lang="en-US" sz="2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3061129"/>
                  </a:ext>
                </a:extLst>
              </a:tr>
              <a:tr h="423526">
                <a:tc>
                  <a:txBody>
                    <a:bodyPr/>
                    <a:lstStyle/>
                    <a:p>
                      <a:pPr marL="0" marR="0" algn="ctr">
                        <a:lnSpc>
                          <a:spcPct val="107000"/>
                        </a:lnSpc>
                        <a:spcBef>
                          <a:spcPts val="0"/>
                        </a:spcBef>
                        <a:spcAft>
                          <a:spcPts val="0"/>
                        </a:spcAft>
                      </a:pPr>
                      <a:r>
                        <a:rPr lang="en-US" sz="2000" b="0" dirty="0">
                          <a:effectLst/>
                        </a:rPr>
                        <a:t>E</a:t>
                      </a: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000" b="0" dirty="0">
                          <a:effectLst/>
                        </a:rPr>
                        <a:t>A</a:t>
                      </a: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000" b="0" dirty="0">
                          <a:effectLst/>
                        </a:rPr>
                        <a:t>C</a:t>
                      </a: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000" b="0" dirty="0">
                          <a:effectLst/>
                        </a:rPr>
                        <a:t>A</a:t>
                      </a: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000" b="0" dirty="0">
                          <a:effectLst/>
                        </a:rPr>
                        <a:t>A</a:t>
                      </a: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000" b="0" dirty="0">
                          <a:effectLst/>
                        </a:rPr>
                        <a:t>A</a:t>
                      </a: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000" b="0" dirty="0">
                          <a:effectLst/>
                        </a:rPr>
                        <a:t>C</a:t>
                      </a: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3827732"/>
                  </a:ext>
                </a:extLst>
              </a:tr>
              <a:tr h="423526">
                <a:tc>
                  <a:txBody>
                    <a:bodyPr/>
                    <a:lstStyle/>
                    <a:p>
                      <a:pPr marL="0" marR="0" algn="ctr">
                        <a:lnSpc>
                          <a:spcPct val="107000"/>
                        </a:lnSpc>
                        <a:spcBef>
                          <a:spcPts val="0"/>
                        </a:spcBef>
                        <a:spcAft>
                          <a:spcPts val="0"/>
                        </a:spcAft>
                      </a:pPr>
                      <a:r>
                        <a:rPr lang="en-US" sz="2000" b="0" dirty="0">
                          <a:effectLst/>
                        </a:rPr>
                        <a:t>E</a:t>
                      </a: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000" b="0" dirty="0">
                          <a:effectLst/>
                        </a:rPr>
                        <a:t>A</a:t>
                      </a: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000" b="0" dirty="0">
                          <a:effectLst/>
                        </a:rPr>
                        <a:t>B</a:t>
                      </a: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000" b="0" dirty="0">
                          <a:effectLst/>
                        </a:rPr>
                        <a:t>A</a:t>
                      </a: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000" b="0" dirty="0">
                          <a:effectLst/>
                        </a:rPr>
                        <a:t>A</a:t>
                      </a: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000" b="0" dirty="0">
                          <a:effectLst/>
                        </a:rPr>
                        <a:t>C</a:t>
                      </a: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000" b="0" dirty="0">
                          <a:effectLst/>
                        </a:rPr>
                        <a:t>A</a:t>
                      </a: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9410880"/>
                  </a:ext>
                </a:extLst>
              </a:tr>
              <a:tr h="423526">
                <a:tc>
                  <a:txBody>
                    <a:bodyPr/>
                    <a:lstStyle/>
                    <a:p>
                      <a:pPr marL="0" marR="0" algn="ctr">
                        <a:lnSpc>
                          <a:spcPct val="107000"/>
                        </a:lnSpc>
                        <a:spcBef>
                          <a:spcPts val="0"/>
                        </a:spcBef>
                        <a:spcAft>
                          <a:spcPts val="0"/>
                        </a:spcAft>
                      </a:pPr>
                      <a:r>
                        <a:rPr lang="en-US" sz="2000" b="0" dirty="0">
                          <a:effectLst/>
                        </a:rPr>
                        <a:t>B</a:t>
                      </a: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000" b="0" dirty="0">
                          <a:effectLst/>
                        </a:rPr>
                        <a:t>E</a:t>
                      </a: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000" b="0" dirty="0">
                          <a:effectLst/>
                        </a:rPr>
                        <a:t>E</a:t>
                      </a: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000" b="0" dirty="0">
                          <a:effectLst/>
                        </a:rPr>
                        <a:t>A</a:t>
                      </a: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000" b="0" dirty="0">
                          <a:effectLst/>
                        </a:rPr>
                        <a:t>A</a:t>
                      </a: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000" b="0" dirty="0">
                          <a:effectLst/>
                        </a:rPr>
                        <a:t>C</a:t>
                      </a: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000" b="0" dirty="0">
                          <a:effectLst/>
                        </a:rPr>
                        <a:t>C</a:t>
                      </a:r>
                      <a:endParaRPr lang="en-US" sz="20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4458540"/>
                  </a:ext>
                </a:extLst>
              </a:tr>
            </a:tbl>
          </a:graphicData>
        </a:graphic>
      </p:graphicFrame>
      <p:sp>
        <p:nvSpPr>
          <p:cNvPr id="11" name="Content Placeholder 4">
            <a:extLst>
              <a:ext uri="{FF2B5EF4-FFF2-40B4-BE49-F238E27FC236}">
                <a16:creationId xmlns:a16="http://schemas.microsoft.com/office/drawing/2014/main" id="{7E4D4E74-DADF-4513-A975-E8FE18DF4355}"/>
              </a:ext>
            </a:extLst>
          </p:cNvPr>
          <p:cNvSpPr>
            <a:spLocks noGrp="1"/>
          </p:cNvSpPr>
          <p:nvPr>
            <p:ph sz="half" idx="12"/>
          </p:nvPr>
        </p:nvSpPr>
        <p:spPr>
          <a:xfrm>
            <a:off x="838200" y="5322668"/>
            <a:ext cx="5181600" cy="1280160"/>
          </a:xfrm>
        </p:spPr>
        <p:txBody>
          <a:bodyPr/>
          <a:lstStyle/>
          <a:p>
            <a:r>
              <a:rPr lang="en-US" noProof="0" dirty="0">
                <a:latin typeface="+mn-lt"/>
              </a:rPr>
              <a:t>Create a categorical frequency distribution that organizes the responses. </a:t>
            </a:r>
          </a:p>
        </p:txBody>
      </p:sp>
      <p:sp>
        <p:nvSpPr>
          <p:cNvPr id="12" name="Content Placeholder 5">
            <a:extLst>
              <a:ext uri="{FF2B5EF4-FFF2-40B4-BE49-F238E27FC236}">
                <a16:creationId xmlns:a16="http://schemas.microsoft.com/office/drawing/2014/main" id="{8F8D0FAE-7311-4F5F-BEE9-CF5340676DDC}"/>
              </a:ext>
            </a:extLst>
          </p:cNvPr>
          <p:cNvSpPr>
            <a:spLocks noGrp="1"/>
          </p:cNvSpPr>
          <p:nvPr>
            <p:ph sz="half" idx="13"/>
          </p:nvPr>
        </p:nvSpPr>
        <p:spPr>
          <a:xfrm>
            <a:off x="6172199" y="1010660"/>
            <a:ext cx="5597013" cy="1554480"/>
          </a:xfrm>
        </p:spPr>
        <p:txBody>
          <a:bodyPr/>
          <a:lstStyle/>
          <a:p>
            <a:r>
              <a:rPr lang="en-US" sz="2400" b="1" noProof="0" dirty="0">
                <a:latin typeface="+mn-lt"/>
              </a:rPr>
              <a:t>Step 1:</a:t>
            </a:r>
            <a:r>
              <a:rPr lang="en-US" sz="2400" noProof="0" dirty="0">
                <a:latin typeface="+mn-lt"/>
              </a:rPr>
              <a:t> For each possible response, count the number of times that response appears in the data. </a:t>
            </a:r>
          </a:p>
          <a:p>
            <a:r>
              <a:rPr lang="en-US" sz="2400" b="1" noProof="0" dirty="0">
                <a:latin typeface="+mn-lt"/>
              </a:rPr>
              <a:t>Step 2:</a:t>
            </a:r>
            <a:r>
              <a:rPr lang="en-US" sz="2400" noProof="0" dirty="0">
                <a:latin typeface="+mn-lt"/>
              </a:rPr>
              <a:t> Make a table with two columns. </a:t>
            </a:r>
          </a:p>
        </p:txBody>
      </p:sp>
      <p:graphicFrame>
        <p:nvGraphicFramePr>
          <p:cNvPr id="22" name="Table 6">
            <a:extLst>
              <a:ext uri="{FF2B5EF4-FFF2-40B4-BE49-F238E27FC236}">
                <a16:creationId xmlns:a16="http://schemas.microsoft.com/office/drawing/2014/main" id="{DD4660C2-9ACC-4372-9C90-1592DB9B9C28}"/>
              </a:ext>
            </a:extLst>
          </p:cNvPr>
          <p:cNvGraphicFramePr>
            <a:graphicFrameLocks noGrp="1"/>
          </p:cNvGraphicFramePr>
          <p:nvPr>
            <p:ph sz="half" idx="14"/>
            <p:extLst>
              <p:ext uri="{D42A27DB-BD31-4B8C-83A1-F6EECF244321}">
                <p14:modId xmlns:p14="http://schemas.microsoft.com/office/powerpoint/2010/main" val="4166827315"/>
              </p:ext>
            </p:extLst>
          </p:nvPr>
        </p:nvGraphicFramePr>
        <p:xfrm>
          <a:off x="6663813" y="2779819"/>
          <a:ext cx="4444365" cy="2086502"/>
        </p:xfrm>
        <a:graphic>
          <a:graphicData uri="http://schemas.openxmlformats.org/drawingml/2006/table">
            <a:tbl>
              <a:tblPr firstRow="1" firstCol="1" bandRow="1">
                <a:tableStyleId>{5C22544A-7EE6-4342-B048-85BDC9FD1C3A}</a:tableStyleId>
              </a:tblPr>
              <a:tblGrid>
                <a:gridCol w="2743200">
                  <a:extLst>
                    <a:ext uri="{9D8B030D-6E8A-4147-A177-3AD203B41FA5}">
                      <a16:colId xmlns:a16="http://schemas.microsoft.com/office/drawing/2014/main" val="1829604215"/>
                    </a:ext>
                  </a:extLst>
                </a:gridCol>
                <a:gridCol w="1701165">
                  <a:extLst>
                    <a:ext uri="{9D8B030D-6E8A-4147-A177-3AD203B41FA5}">
                      <a16:colId xmlns:a16="http://schemas.microsoft.com/office/drawing/2014/main" val="2969666151"/>
                    </a:ext>
                  </a:extLst>
                </a:gridCol>
              </a:tblGrid>
              <a:tr h="346400">
                <a:tc>
                  <a:txBody>
                    <a:bodyPr/>
                    <a:lstStyle/>
                    <a:p>
                      <a:pPr marL="0" marR="0" algn="ctr">
                        <a:lnSpc>
                          <a:spcPct val="107000"/>
                        </a:lnSpc>
                        <a:spcBef>
                          <a:spcPts val="0"/>
                        </a:spcBef>
                        <a:spcAft>
                          <a:spcPts val="0"/>
                        </a:spcAft>
                      </a:pPr>
                      <a:r>
                        <a:rPr lang="en-US" sz="2000" dirty="0">
                          <a:effectLst/>
                        </a:rPr>
                        <a:t>Response on Question 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52832B"/>
                    </a:solidFill>
                  </a:tcPr>
                </a:tc>
                <a:tc>
                  <a:txBody>
                    <a:bodyPr/>
                    <a:lstStyle/>
                    <a:p>
                      <a:pPr marL="0" marR="0" algn="ctr">
                        <a:lnSpc>
                          <a:spcPct val="107000"/>
                        </a:lnSpc>
                        <a:spcBef>
                          <a:spcPts val="0"/>
                        </a:spcBef>
                        <a:spcAft>
                          <a:spcPts val="0"/>
                        </a:spcAft>
                      </a:pPr>
                      <a:r>
                        <a:rPr lang="en-US" sz="2000" dirty="0">
                          <a:effectLst/>
                        </a:rPr>
                        <a:t>Frequency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52832B"/>
                    </a:solidFill>
                  </a:tcPr>
                </a:tc>
                <a:extLst>
                  <a:ext uri="{0D108BD9-81ED-4DB2-BD59-A6C34878D82A}">
                    <a16:rowId xmlns:a16="http://schemas.microsoft.com/office/drawing/2014/main" val="1523993583"/>
                  </a:ext>
                </a:extLst>
              </a:tr>
              <a:tr h="350451">
                <a:tc>
                  <a:txBody>
                    <a:bodyPr/>
                    <a:lstStyle/>
                    <a:p>
                      <a:pPr marL="0" marR="0" algn="ctr">
                        <a:lnSpc>
                          <a:spcPct val="107000"/>
                        </a:lnSpc>
                        <a:spcBef>
                          <a:spcPts val="0"/>
                        </a:spcBef>
                        <a:spcAft>
                          <a:spcPts val="0"/>
                        </a:spcAft>
                      </a:pPr>
                      <a:r>
                        <a:rPr lang="en-US" sz="2000" dirty="0">
                          <a:effectLst/>
                        </a:rPr>
                        <a:t>A</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52832B"/>
                    </a:solidFill>
                  </a:tcPr>
                </a:tc>
                <a:tc>
                  <a:txBody>
                    <a:bodyPr/>
                    <a:lstStyle/>
                    <a:p>
                      <a:pPr marL="0" marR="0" algn="ctr">
                        <a:lnSpc>
                          <a:spcPct val="107000"/>
                        </a:lnSpc>
                        <a:spcBef>
                          <a:spcPts val="0"/>
                        </a:spcBef>
                        <a:spcAft>
                          <a:spcPts val="0"/>
                        </a:spcAft>
                      </a:pPr>
                      <a:r>
                        <a:rPr lang="en-US" sz="2000" dirty="0">
                          <a:effectLst/>
                        </a:rPr>
                        <a:t>14</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22440831"/>
                  </a:ext>
                </a:extLst>
              </a:tr>
              <a:tr h="346400">
                <a:tc>
                  <a:txBody>
                    <a:bodyPr/>
                    <a:lstStyle/>
                    <a:p>
                      <a:pPr marL="0" marR="0" algn="ctr">
                        <a:lnSpc>
                          <a:spcPct val="107000"/>
                        </a:lnSpc>
                        <a:spcBef>
                          <a:spcPts val="0"/>
                        </a:spcBef>
                        <a:spcAft>
                          <a:spcPts val="0"/>
                        </a:spcAft>
                      </a:pPr>
                      <a:r>
                        <a:rPr lang="en-US" sz="2000" dirty="0">
                          <a:effectLst/>
                        </a:rPr>
                        <a:t>B</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52832B"/>
                    </a:solidFill>
                  </a:tcPr>
                </a:tc>
                <a:tc>
                  <a:txBody>
                    <a:bodyPr/>
                    <a:lstStyle/>
                    <a:p>
                      <a:pPr marL="0" marR="0" algn="ctr">
                        <a:lnSpc>
                          <a:spcPct val="107000"/>
                        </a:lnSpc>
                        <a:spcBef>
                          <a:spcPts val="0"/>
                        </a:spcBef>
                        <a:spcAft>
                          <a:spcPts val="0"/>
                        </a:spcAft>
                      </a:pPr>
                      <a:r>
                        <a:rPr lang="en-US" sz="2000" dirty="0">
                          <a:effectLst/>
                        </a:rPr>
                        <a:t>4</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20191817"/>
                  </a:ext>
                </a:extLst>
              </a:tr>
              <a:tr h="350451">
                <a:tc>
                  <a:txBody>
                    <a:bodyPr/>
                    <a:lstStyle/>
                    <a:p>
                      <a:pPr marL="0" marR="0" algn="ctr">
                        <a:lnSpc>
                          <a:spcPct val="107000"/>
                        </a:lnSpc>
                        <a:spcBef>
                          <a:spcPts val="0"/>
                        </a:spcBef>
                        <a:spcAft>
                          <a:spcPts val="0"/>
                        </a:spcAft>
                      </a:pPr>
                      <a:r>
                        <a:rPr lang="en-US" sz="2000" dirty="0">
                          <a:effectLst/>
                        </a:rPr>
                        <a:t>C</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52832B"/>
                    </a:solidFill>
                  </a:tcPr>
                </a:tc>
                <a:tc>
                  <a:txBody>
                    <a:bodyPr/>
                    <a:lstStyle/>
                    <a:p>
                      <a:pPr marL="0" marR="0" algn="ctr">
                        <a:lnSpc>
                          <a:spcPct val="107000"/>
                        </a:lnSpc>
                        <a:spcBef>
                          <a:spcPts val="0"/>
                        </a:spcBef>
                        <a:spcAft>
                          <a:spcPts val="0"/>
                        </a:spcAft>
                      </a:pPr>
                      <a:r>
                        <a:rPr lang="en-US" sz="2000" dirty="0">
                          <a:effectLst/>
                        </a:rPr>
                        <a:t>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26798870"/>
                  </a:ext>
                </a:extLst>
              </a:tr>
              <a:tr h="346400">
                <a:tc>
                  <a:txBody>
                    <a:bodyPr/>
                    <a:lstStyle/>
                    <a:p>
                      <a:pPr marL="0" marR="0" algn="ctr">
                        <a:lnSpc>
                          <a:spcPct val="107000"/>
                        </a:lnSpc>
                        <a:spcBef>
                          <a:spcPts val="0"/>
                        </a:spcBef>
                        <a:spcAft>
                          <a:spcPts val="0"/>
                        </a:spcAft>
                      </a:pPr>
                      <a:r>
                        <a:rPr lang="en-US" sz="2000" dirty="0">
                          <a:effectLst/>
                        </a:rPr>
                        <a:t>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52832B"/>
                    </a:solidFill>
                  </a:tcPr>
                </a:tc>
                <a:tc>
                  <a:txBody>
                    <a:bodyPr/>
                    <a:lstStyle/>
                    <a:p>
                      <a:pPr marL="0" marR="0" algn="ctr">
                        <a:lnSpc>
                          <a:spcPct val="107000"/>
                        </a:lnSpc>
                        <a:spcBef>
                          <a:spcPts val="0"/>
                        </a:spcBef>
                        <a:spcAft>
                          <a:spcPts val="0"/>
                        </a:spcAft>
                      </a:pPr>
                      <a:r>
                        <a:rPr lang="en-US" sz="2000" dirty="0">
                          <a:effectLst/>
                        </a:rPr>
                        <a:t>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70573335"/>
                  </a:ext>
                </a:extLst>
              </a:tr>
              <a:tr h="346400">
                <a:tc>
                  <a:txBody>
                    <a:bodyPr/>
                    <a:lstStyle/>
                    <a:p>
                      <a:pPr marL="0" marR="0" algn="ctr">
                        <a:lnSpc>
                          <a:spcPct val="107000"/>
                        </a:lnSpc>
                        <a:spcBef>
                          <a:spcPts val="0"/>
                        </a:spcBef>
                        <a:spcAft>
                          <a:spcPts val="0"/>
                        </a:spcAft>
                      </a:pPr>
                      <a:r>
                        <a:rPr lang="en-US" sz="2000" dirty="0">
                          <a:effectLst/>
                        </a:rPr>
                        <a:t>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52832B"/>
                    </a:solidFill>
                  </a:tcPr>
                </a:tc>
                <a:tc>
                  <a:txBody>
                    <a:bodyPr/>
                    <a:lstStyle/>
                    <a:p>
                      <a:pPr marL="0" marR="0" algn="ctr">
                        <a:lnSpc>
                          <a:spcPct val="107000"/>
                        </a:lnSpc>
                        <a:spcBef>
                          <a:spcPts val="0"/>
                        </a:spcBef>
                        <a:spcAft>
                          <a:spcPts val="0"/>
                        </a:spcAft>
                      </a:pPr>
                      <a:r>
                        <a:rPr lang="en-US" sz="2000" dirty="0">
                          <a:effectLst/>
                        </a:rPr>
                        <a:t>4</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86196475"/>
                  </a:ext>
                </a:extLst>
              </a:tr>
            </a:tbl>
          </a:graphicData>
        </a:graphic>
      </p:graphicFrame>
      <p:sp>
        <p:nvSpPr>
          <p:cNvPr id="14" name="Content Placeholder 7">
            <a:extLst>
              <a:ext uri="{FF2B5EF4-FFF2-40B4-BE49-F238E27FC236}">
                <a16:creationId xmlns:a16="http://schemas.microsoft.com/office/drawing/2014/main" id="{A0F543FF-396E-47FA-AA0A-851049D31C19}"/>
              </a:ext>
            </a:extLst>
          </p:cNvPr>
          <p:cNvSpPr>
            <a:spLocks noGrp="1"/>
          </p:cNvSpPr>
          <p:nvPr>
            <p:ph sz="half" idx="15"/>
          </p:nvPr>
        </p:nvSpPr>
        <p:spPr>
          <a:xfrm>
            <a:off x="6172200" y="5095747"/>
            <a:ext cx="5773994" cy="1507081"/>
          </a:xfrm>
        </p:spPr>
        <p:txBody>
          <a:bodyPr/>
          <a:lstStyle/>
          <a:p>
            <a:r>
              <a:rPr lang="en-US" sz="2400" b="1" noProof="0" dirty="0">
                <a:latin typeface="+mn-lt"/>
              </a:rPr>
              <a:t>Step 3:</a:t>
            </a:r>
            <a:r>
              <a:rPr lang="en-US" sz="2400" noProof="0" dirty="0">
                <a:latin typeface="+mn-lt"/>
              </a:rPr>
              <a:t> Check your work. If you add up your frequencies, you should get the same number as the total number of responses: </a:t>
            </a:r>
            <a:br>
              <a:rPr lang="en-US" sz="2400" noProof="0" dirty="0">
                <a:latin typeface="+mn-lt"/>
              </a:rPr>
            </a:br>
            <a:r>
              <a:rPr lang="en-US" sz="2400" noProof="0" dirty="0">
                <a:latin typeface="+mn-lt"/>
                <a:ea typeface="Cambria Math" panose="02040503050406030204" pitchFamily="18" charset="0"/>
              </a:rPr>
              <a:t>14 + 4 + 6 + 0 + 4 = 28</a:t>
            </a:r>
            <a:r>
              <a:rPr lang="en-US" sz="2400" noProof="0" dirty="0">
                <a:latin typeface="+mn-lt"/>
              </a:rPr>
              <a:t>.</a:t>
            </a:r>
          </a:p>
        </p:txBody>
      </p:sp>
    </p:spTree>
    <p:extLst>
      <p:ext uri="{BB962C8B-B14F-4D97-AF65-F5344CB8AC3E}">
        <p14:creationId xmlns:p14="http://schemas.microsoft.com/office/powerpoint/2010/main" val="22243655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025BE-A478-4A46-803E-D2098337FEA7}"/>
              </a:ext>
            </a:extLst>
          </p:cNvPr>
          <p:cNvSpPr>
            <a:spLocks noGrp="1"/>
          </p:cNvSpPr>
          <p:nvPr>
            <p:ph type="title"/>
          </p:nvPr>
        </p:nvSpPr>
        <p:spPr/>
        <p:txBody>
          <a:bodyPr>
            <a:noAutofit/>
          </a:bodyPr>
          <a:lstStyle/>
          <a:p>
            <a:r>
              <a:rPr lang="en-US" sz="2600" noProof="0" dirty="0"/>
              <a:t>EXAMPLE – Creating a Quantitative Frequency Distribution</a:t>
            </a:r>
          </a:p>
        </p:txBody>
      </p:sp>
      <p:sp>
        <p:nvSpPr>
          <p:cNvPr id="16" name="Content Placeholder 2">
            <a:extLst>
              <a:ext uri="{FF2B5EF4-FFF2-40B4-BE49-F238E27FC236}">
                <a16:creationId xmlns:a16="http://schemas.microsoft.com/office/drawing/2014/main" id="{FCF1F11C-F393-4B1F-A03D-B1818EEFA39F}"/>
              </a:ext>
            </a:extLst>
          </p:cNvPr>
          <p:cNvSpPr>
            <a:spLocks noGrp="1"/>
          </p:cNvSpPr>
          <p:nvPr>
            <p:ph sz="half" idx="1"/>
          </p:nvPr>
        </p:nvSpPr>
        <p:spPr>
          <a:xfrm>
            <a:off x="838200" y="1010661"/>
            <a:ext cx="5181600" cy="1694104"/>
          </a:xfrm>
        </p:spPr>
        <p:txBody>
          <a:bodyPr/>
          <a:lstStyle/>
          <a:p>
            <a:r>
              <a:rPr lang="en-US" noProof="0" dirty="0">
                <a:latin typeface="+mn-lt"/>
              </a:rPr>
              <a:t>Attendees of a conflict resolution workshop are asked how many siblings they have. The responses are as follows:</a:t>
            </a:r>
          </a:p>
        </p:txBody>
      </p:sp>
      <p:graphicFrame>
        <p:nvGraphicFramePr>
          <p:cNvPr id="13" name="Table 3">
            <a:extLst>
              <a:ext uri="{FF2B5EF4-FFF2-40B4-BE49-F238E27FC236}">
                <a16:creationId xmlns:a16="http://schemas.microsoft.com/office/drawing/2014/main" id="{A76FF8F4-CE01-40D3-8746-6E47039DB31F}"/>
              </a:ext>
            </a:extLst>
          </p:cNvPr>
          <p:cNvGraphicFramePr>
            <a:graphicFrameLocks noGrp="1"/>
          </p:cNvGraphicFramePr>
          <p:nvPr>
            <p:ph sz="half" idx="2"/>
            <p:extLst>
              <p:ext uri="{D42A27DB-BD31-4B8C-83A1-F6EECF244321}">
                <p14:modId xmlns:p14="http://schemas.microsoft.com/office/powerpoint/2010/main" val="418530415"/>
              </p:ext>
            </p:extLst>
          </p:nvPr>
        </p:nvGraphicFramePr>
        <p:xfrm>
          <a:off x="796406" y="3094569"/>
          <a:ext cx="5316800" cy="1122045"/>
        </p:xfrm>
        <a:graphic>
          <a:graphicData uri="http://schemas.openxmlformats.org/drawingml/2006/table">
            <a:tbl>
              <a:tblPr firstRow="1" firstCol="1" bandRow="1">
                <a:tableStyleId>{3B4B98B0-60AC-42C2-AFA5-B58CD77FA1E5}</a:tableStyleId>
              </a:tblPr>
              <a:tblGrid>
                <a:gridCol w="531680">
                  <a:extLst>
                    <a:ext uri="{9D8B030D-6E8A-4147-A177-3AD203B41FA5}">
                      <a16:colId xmlns:a16="http://schemas.microsoft.com/office/drawing/2014/main" val="482154823"/>
                    </a:ext>
                  </a:extLst>
                </a:gridCol>
                <a:gridCol w="531680">
                  <a:extLst>
                    <a:ext uri="{9D8B030D-6E8A-4147-A177-3AD203B41FA5}">
                      <a16:colId xmlns:a16="http://schemas.microsoft.com/office/drawing/2014/main" val="2836546160"/>
                    </a:ext>
                  </a:extLst>
                </a:gridCol>
                <a:gridCol w="531680">
                  <a:extLst>
                    <a:ext uri="{9D8B030D-6E8A-4147-A177-3AD203B41FA5}">
                      <a16:colId xmlns:a16="http://schemas.microsoft.com/office/drawing/2014/main" val="3275646985"/>
                    </a:ext>
                  </a:extLst>
                </a:gridCol>
                <a:gridCol w="531680">
                  <a:extLst>
                    <a:ext uri="{9D8B030D-6E8A-4147-A177-3AD203B41FA5}">
                      <a16:colId xmlns:a16="http://schemas.microsoft.com/office/drawing/2014/main" val="3665126573"/>
                    </a:ext>
                  </a:extLst>
                </a:gridCol>
                <a:gridCol w="531680">
                  <a:extLst>
                    <a:ext uri="{9D8B030D-6E8A-4147-A177-3AD203B41FA5}">
                      <a16:colId xmlns:a16="http://schemas.microsoft.com/office/drawing/2014/main" val="2566240553"/>
                    </a:ext>
                  </a:extLst>
                </a:gridCol>
                <a:gridCol w="531680">
                  <a:extLst>
                    <a:ext uri="{9D8B030D-6E8A-4147-A177-3AD203B41FA5}">
                      <a16:colId xmlns:a16="http://schemas.microsoft.com/office/drawing/2014/main" val="1998073680"/>
                    </a:ext>
                  </a:extLst>
                </a:gridCol>
                <a:gridCol w="531680">
                  <a:extLst>
                    <a:ext uri="{9D8B030D-6E8A-4147-A177-3AD203B41FA5}">
                      <a16:colId xmlns:a16="http://schemas.microsoft.com/office/drawing/2014/main" val="3434028610"/>
                    </a:ext>
                  </a:extLst>
                </a:gridCol>
                <a:gridCol w="531680">
                  <a:extLst>
                    <a:ext uri="{9D8B030D-6E8A-4147-A177-3AD203B41FA5}">
                      <a16:colId xmlns:a16="http://schemas.microsoft.com/office/drawing/2014/main" val="3063228091"/>
                    </a:ext>
                  </a:extLst>
                </a:gridCol>
                <a:gridCol w="531680">
                  <a:extLst>
                    <a:ext uri="{9D8B030D-6E8A-4147-A177-3AD203B41FA5}">
                      <a16:colId xmlns:a16="http://schemas.microsoft.com/office/drawing/2014/main" val="771610462"/>
                    </a:ext>
                  </a:extLst>
                </a:gridCol>
                <a:gridCol w="531680">
                  <a:extLst>
                    <a:ext uri="{9D8B030D-6E8A-4147-A177-3AD203B41FA5}">
                      <a16:colId xmlns:a16="http://schemas.microsoft.com/office/drawing/2014/main" val="2042821985"/>
                    </a:ext>
                  </a:extLst>
                </a:gridCol>
              </a:tblGrid>
              <a:tr h="0">
                <a:tc>
                  <a:txBody>
                    <a:bodyPr/>
                    <a:lstStyle/>
                    <a:p>
                      <a:pPr marL="0" marR="0" algn="ctr">
                        <a:lnSpc>
                          <a:spcPct val="107000"/>
                        </a:lnSpc>
                        <a:spcBef>
                          <a:spcPts val="0"/>
                        </a:spcBef>
                        <a:spcAft>
                          <a:spcPts val="0"/>
                        </a:spcAft>
                      </a:pPr>
                      <a:r>
                        <a:rPr lang="en-US" sz="2400" b="0" dirty="0">
                          <a:effectLst/>
                          <a:latin typeface="+mn-lt"/>
                        </a:rPr>
                        <a:t>1</a:t>
                      </a:r>
                      <a:endParaRPr lang="en-US" sz="24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latin typeface="+mn-lt"/>
                        </a:rPr>
                        <a:t>0</a:t>
                      </a:r>
                      <a:endParaRPr lang="en-US" sz="24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latin typeface="+mn-lt"/>
                        </a:rPr>
                        <a:t>1</a:t>
                      </a:r>
                      <a:endParaRPr lang="en-US" sz="24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latin typeface="+mn-lt"/>
                        </a:rPr>
                        <a:t>1</a:t>
                      </a:r>
                      <a:endParaRPr lang="en-US" sz="24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latin typeface="+mn-lt"/>
                        </a:rPr>
                        <a:t>2</a:t>
                      </a:r>
                      <a:endParaRPr lang="en-US" sz="24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latin typeface="+mn-lt"/>
                        </a:rPr>
                        <a:t>0</a:t>
                      </a:r>
                      <a:endParaRPr lang="en-US" sz="24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latin typeface="+mn-lt"/>
                        </a:rPr>
                        <a:t>3</a:t>
                      </a:r>
                      <a:endParaRPr lang="en-US" sz="24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latin typeface="+mn-lt"/>
                        </a:rPr>
                        <a:t>1</a:t>
                      </a:r>
                      <a:endParaRPr lang="en-US" sz="24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latin typeface="+mn-lt"/>
                        </a:rPr>
                        <a:t>1</a:t>
                      </a:r>
                      <a:endParaRPr lang="en-US" sz="24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latin typeface="+mn-lt"/>
                        </a:rPr>
                        <a:t>4</a:t>
                      </a:r>
                      <a:endParaRPr lang="en-US" sz="24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9601599"/>
                  </a:ext>
                </a:extLst>
              </a:tr>
              <a:tr h="0">
                <a:tc>
                  <a:txBody>
                    <a:bodyPr/>
                    <a:lstStyle/>
                    <a:p>
                      <a:pPr marL="0" marR="0" algn="ctr">
                        <a:lnSpc>
                          <a:spcPct val="107000"/>
                        </a:lnSpc>
                        <a:spcBef>
                          <a:spcPts val="0"/>
                        </a:spcBef>
                        <a:spcAft>
                          <a:spcPts val="0"/>
                        </a:spcAft>
                      </a:pPr>
                      <a:r>
                        <a:rPr lang="en-US" sz="2400" b="0" dirty="0">
                          <a:effectLst/>
                          <a:latin typeface="+mn-lt"/>
                        </a:rPr>
                        <a:t>1</a:t>
                      </a:r>
                      <a:endParaRPr lang="en-US" sz="24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latin typeface="+mn-lt"/>
                        </a:rPr>
                        <a:t>2</a:t>
                      </a:r>
                      <a:endParaRPr lang="en-US" sz="24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latin typeface="+mn-lt"/>
                          <a:ea typeface="Calibri" panose="020F0502020204030204" pitchFamily="34" charset="0"/>
                          <a:cs typeface="Times New Roman" panose="02020603050405020304" pitchFamily="18" charset="0"/>
                        </a:rPr>
                        <a:t>0</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latin typeface="+mn-lt"/>
                        </a:rPr>
                        <a:t>1</a:t>
                      </a:r>
                      <a:endParaRPr lang="en-US" sz="24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latin typeface="+mn-lt"/>
                        </a:rPr>
                        <a:t>3</a:t>
                      </a:r>
                      <a:endParaRPr lang="en-US" sz="24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latin typeface="+mn-lt"/>
                        </a:rPr>
                        <a:t>1</a:t>
                      </a:r>
                      <a:endParaRPr lang="en-US" sz="24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latin typeface="+mn-lt"/>
                        </a:rPr>
                        <a:t>2</a:t>
                      </a:r>
                      <a:endParaRPr lang="en-US" sz="24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latin typeface="+mn-lt"/>
                        </a:rPr>
                        <a:t>1</a:t>
                      </a:r>
                      <a:endParaRPr lang="en-US" sz="24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latin typeface="+mn-lt"/>
                        </a:rPr>
                        <a:t>2</a:t>
                      </a:r>
                      <a:endParaRPr lang="en-US" sz="24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latin typeface="+mn-lt"/>
                        </a:rPr>
                        <a:t>4</a:t>
                      </a:r>
                      <a:endParaRPr lang="en-US" sz="24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30968987"/>
                  </a:ext>
                </a:extLst>
              </a:tr>
              <a:tr h="0">
                <a:tc>
                  <a:txBody>
                    <a:bodyPr/>
                    <a:lstStyle/>
                    <a:p>
                      <a:pPr marL="0" marR="0" algn="ctr">
                        <a:lnSpc>
                          <a:spcPct val="107000"/>
                        </a:lnSpc>
                        <a:spcBef>
                          <a:spcPts val="0"/>
                        </a:spcBef>
                        <a:spcAft>
                          <a:spcPts val="0"/>
                        </a:spcAft>
                      </a:pPr>
                      <a:r>
                        <a:rPr lang="en-US" sz="2400" b="0" dirty="0">
                          <a:effectLst/>
                          <a:latin typeface="+mn-lt"/>
                        </a:rPr>
                        <a:t>1</a:t>
                      </a:r>
                      <a:endParaRPr lang="en-US" sz="24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latin typeface="+mn-lt"/>
                        </a:rPr>
                        <a:t>0</a:t>
                      </a:r>
                      <a:endParaRPr lang="en-US" sz="24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latin typeface="+mn-lt"/>
                        </a:rPr>
                        <a:t>1</a:t>
                      </a:r>
                      <a:endParaRPr lang="en-US" sz="24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latin typeface="+mn-lt"/>
                        </a:rPr>
                        <a:t>3</a:t>
                      </a:r>
                      <a:endParaRPr lang="en-US" sz="24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latin typeface="+mn-lt"/>
                        </a:rPr>
                        <a:t>0</a:t>
                      </a:r>
                      <a:endParaRPr lang="en-US" sz="24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latin typeface="+mn-lt"/>
                        </a:rPr>
                        <a:t>1</a:t>
                      </a:r>
                      <a:endParaRPr lang="en-US" sz="24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latin typeface="+mn-lt"/>
                        </a:rPr>
                        <a:t>2</a:t>
                      </a:r>
                      <a:endParaRPr lang="en-US" sz="24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latin typeface="+mn-lt"/>
                        </a:rPr>
                        <a:t>2</a:t>
                      </a:r>
                      <a:endParaRPr lang="en-US" sz="24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latin typeface="+mn-lt"/>
                        </a:rPr>
                        <a:t>1</a:t>
                      </a:r>
                      <a:endParaRPr lang="en-US" sz="24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7000"/>
                        </a:lnSpc>
                        <a:spcBef>
                          <a:spcPts val="0"/>
                        </a:spcBef>
                        <a:spcAft>
                          <a:spcPts val="0"/>
                        </a:spcAft>
                      </a:pPr>
                      <a:r>
                        <a:rPr lang="en-US" sz="2400" b="0" dirty="0">
                          <a:effectLst/>
                          <a:latin typeface="+mn-lt"/>
                        </a:rPr>
                        <a:t>5</a:t>
                      </a:r>
                      <a:endParaRPr lang="en-US" sz="2400" b="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38497259"/>
                  </a:ext>
                </a:extLst>
              </a:tr>
            </a:tbl>
          </a:graphicData>
        </a:graphic>
      </p:graphicFrame>
      <p:sp>
        <p:nvSpPr>
          <p:cNvPr id="11" name="Content Placeholder 4">
            <a:extLst>
              <a:ext uri="{FF2B5EF4-FFF2-40B4-BE49-F238E27FC236}">
                <a16:creationId xmlns:a16="http://schemas.microsoft.com/office/drawing/2014/main" id="{7E4D4E74-DADF-4513-A975-E8FE18DF4355}"/>
              </a:ext>
            </a:extLst>
          </p:cNvPr>
          <p:cNvSpPr>
            <a:spLocks noGrp="1"/>
          </p:cNvSpPr>
          <p:nvPr>
            <p:ph sz="half" idx="12"/>
          </p:nvPr>
        </p:nvSpPr>
        <p:spPr>
          <a:xfrm>
            <a:off x="838200" y="4850729"/>
            <a:ext cx="5181600" cy="1122045"/>
          </a:xfrm>
        </p:spPr>
        <p:txBody>
          <a:bodyPr/>
          <a:lstStyle/>
          <a:p>
            <a:r>
              <a:rPr lang="en-US" noProof="0" dirty="0">
                <a:latin typeface="+mn-lt"/>
              </a:rPr>
              <a:t>Create a frequency distribution to organize the responses. </a:t>
            </a:r>
          </a:p>
        </p:txBody>
      </p:sp>
      <p:sp>
        <p:nvSpPr>
          <p:cNvPr id="12" name="Content Placeholder 5">
            <a:extLst>
              <a:ext uri="{FF2B5EF4-FFF2-40B4-BE49-F238E27FC236}">
                <a16:creationId xmlns:a16="http://schemas.microsoft.com/office/drawing/2014/main" id="{8F8D0FAE-7311-4F5F-BEE9-CF5340676DDC}"/>
              </a:ext>
            </a:extLst>
          </p:cNvPr>
          <p:cNvSpPr>
            <a:spLocks noGrp="1"/>
          </p:cNvSpPr>
          <p:nvPr>
            <p:ph sz="half" idx="13"/>
          </p:nvPr>
        </p:nvSpPr>
        <p:spPr>
          <a:xfrm>
            <a:off x="6172199" y="1010660"/>
            <a:ext cx="5597013" cy="1363830"/>
          </a:xfrm>
        </p:spPr>
        <p:txBody>
          <a:bodyPr/>
          <a:lstStyle/>
          <a:p>
            <a:r>
              <a:rPr lang="en-US" sz="2400" b="1" noProof="0" dirty="0">
                <a:latin typeface="+mn-lt"/>
              </a:rPr>
              <a:t>Step 1:</a:t>
            </a:r>
            <a:r>
              <a:rPr lang="en-US" sz="2400" noProof="0" dirty="0">
                <a:latin typeface="+mn-lt"/>
              </a:rPr>
              <a:t> Count the number of times you see each unique response.</a:t>
            </a:r>
          </a:p>
          <a:p>
            <a:r>
              <a:rPr lang="en-US" sz="2400" b="1" noProof="0" dirty="0">
                <a:latin typeface="+mn-lt"/>
              </a:rPr>
              <a:t>Step 2: </a:t>
            </a:r>
            <a:r>
              <a:rPr lang="en-US" sz="2400" noProof="0" dirty="0">
                <a:latin typeface="+mn-lt"/>
              </a:rPr>
              <a:t>Make a table with two columns. </a:t>
            </a:r>
          </a:p>
        </p:txBody>
      </p:sp>
      <p:graphicFrame>
        <p:nvGraphicFramePr>
          <p:cNvPr id="15" name="Table 6">
            <a:extLst>
              <a:ext uri="{FF2B5EF4-FFF2-40B4-BE49-F238E27FC236}">
                <a16:creationId xmlns:a16="http://schemas.microsoft.com/office/drawing/2014/main" id="{DE4DA301-9F1F-4E07-BEA3-5B5942C15F00}"/>
              </a:ext>
            </a:extLst>
          </p:cNvPr>
          <p:cNvGraphicFramePr>
            <a:graphicFrameLocks noGrp="1"/>
          </p:cNvGraphicFramePr>
          <p:nvPr>
            <p:ph sz="half" idx="14"/>
            <p:extLst>
              <p:ext uri="{D42A27DB-BD31-4B8C-83A1-F6EECF244321}">
                <p14:modId xmlns:p14="http://schemas.microsoft.com/office/powerpoint/2010/main" val="2888491914"/>
              </p:ext>
            </p:extLst>
          </p:nvPr>
        </p:nvGraphicFramePr>
        <p:xfrm>
          <a:off x="6693306" y="2492474"/>
          <a:ext cx="4793226" cy="2181606"/>
        </p:xfrm>
        <a:graphic>
          <a:graphicData uri="http://schemas.openxmlformats.org/drawingml/2006/table">
            <a:tbl>
              <a:tblPr firstRow="1" firstCol="1" bandRow="1">
                <a:tableStyleId>{5C22544A-7EE6-4342-B048-85BDC9FD1C3A}</a:tableStyleId>
              </a:tblPr>
              <a:tblGrid>
                <a:gridCol w="2396613">
                  <a:extLst>
                    <a:ext uri="{9D8B030D-6E8A-4147-A177-3AD203B41FA5}">
                      <a16:colId xmlns:a16="http://schemas.microsoft.com/office/drawing/2014/main" val="3548188167"/>
                    </a:ext>
                  </a:extLst>
                </a:gridCol>
                <a:gridCol w="2396613">
                  <a:extLst>
                    <a:ext uri="{9D8B030D-6E8A-4147-A177-3AD203B41FA5}">
                      <a16:colId xmlns:a16="http://schemas.microsoft.com/office/drawing/2014/main" val="1340969984"/>
                    </a:ext>
                  </a:extLst>
                </a:gridCol>
              </a:tblGrid>
              <a:tr h="0">
                <a:tc>
                  <a:txBody>
                    <a:bodyPr/>
                    <a:lstStyle/>
                    <a:p>
                      <a:pPr marL="0" marR="0" algn="ctr">
                        <a:lnSpc>
                          <a:spcPct val="107000"/>
                        </a:lnSpc>
                        <a:spcBef>
                          <a:spcPts val="0"/>
                        </a:spcBef>
                        <a:spcAft>
                          <a:spcPts val="0"/>
                        </a:spcAft>
                      </a:pPr>
                      <a:r>
                        <a:rPr lang="en-US" sz="2000" dirty="0">
                          <a:effectLst/>
                        </a:rPr>
                        <a:t>Number of siblings</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52832B"/>
                    </a:solidFill>
                  </a:tcPr>
                </a:tc>
                <a:tc>
                  <a:txBody>
                    <a:bodyPr/>
                    <a:lstStyle/>
                    <a:p>
                      <a:pPr marL="0" marR="0" algn="ctr">
                        <a:lnSpc>
                          <a:spcPct val="107000"/>
                        </a:lnSpc>
                        <a:spcBef>
                          <a:spcPts val="0"/>
                        </a:spcBef>
                        <a:spcAft>
                          <a:spcPts val="0"/>
                        </a:spcAft>
                      </a:pPr>
                      <a:r>
                        <a:rPr lang="en-US" sz="2000" dirty="0">
                          <a:effectLst/>
                        </a:rPr>
                        <a:t>Frequency</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52832B"/>
                    </a:solidFill>
                  </a:tcPr>
                </a:tc>
                <a:extLst>
                  <a:ext uri="{0D108BD9-81ED-4DB2-BD59-A6C34878D82A}">
                    <a16:rowId xmlns:a16="http://schemas.microsoft.com/office/drawing/2014/main" val="977758670"/>
                  </a:ext>
                </a:extLst>
              </a:tr>
              <a:tr h="0">
                <a:tc>
                  <a:txBody>
                    <a:bodyPr/>
                    <a:lstStyle/>
                    <a:p>
                      <a:pPr marL="0" marR="0" algn="ctr">
                        <a:lnSpc>
                          <a:spcPct val="107000"/>
                        </a:lnSpc>
                        <a:spcBef>
                          <a:spcPts val="0"/>
                        </a:spcBef>
                        <a:spcAft>
                          <a:spcPts val="0"/>
                        </a:spcAft>
                      </a:pPr>
                      <a:r>
                        <a:rPr lang="en-US" sz="2000" dirty="0">
                          <a:effectLst/>
                        </a:rPr>
                        <a:t>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52832B"/>
                    </a:solidFill>
                  </a:tcPr>
                </a:tc>
                <a:tc>
                  <a:txBody>
                    <a:bodyPr/>
                    <a:lstStyle/>
                    <a:p>
                      <a:pPr marL="0" marR="0" algn="ctr">
                        <a:lnSpc>
                          <a:spcPct val="107000"/>
                        </a:lnSpc>
                        <a:spcBef>
                          <a:spcPts val="0"/>
                        </a:spcBef>
                        <a:spcAft>
                          <a:spcPts val="0"/>
                        </a:spcAft>
                      </a:pPr>
                      <a:r>
                        <a:rPr lang="en-US" sz="2000" dirty="0">
                          <a:effectLst/>
                        </a:rPr>
                        <a:t>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555554333"/>
                  </a:ext>
                </a:extLst>
              </a:tr>
              <a:tr h="0">
                <a:tc>
                  <a:txBody>
                    <a:bodyPr/>
                    <a:lstStyle/>
                    <a:p>
                      <a:pPr marL="0" marR="0" algn="ctr">
                        <a:lnSpc>
                          <a:spcPct val="107000"/>
                        </a:lnSpc>
                        <a:spcBef>
                          <a:spcPts val="0"/>
                        </a:spcBef>
                        <a:spcAft>
                          <a:spcPts val="0"/>
                        </a:spcAft>
                      </a:pPr>
                      <a:r>
                        <a:rPr lang="en-US" sz="2000" dirty="0">
                          <a:effectLst/>
                        </a:rPr>
                        <a:t>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52832B"/>
                    </a:solidFill>
                  </a:tcPr>
                </a:tc>
                <a:tc>
                  <a:txBody>
                    <a:bodyPr/>
                    <a:lstStyle/>
                    <a:p>
                      <a:pPr marL="0" marR="0" algn="ctr">
                        <a:lnSpc>
                          <a:spcPct val="107000"/>
                        </a:lnSpc>
                        <a:spcBef>
                          <a:spcPts val="0"/>
                        </a:spcBef>
                        <a:spcAft>
                          <a:spcPts val="0"/>
                        </a:spcAft>
                      </a:pPr>
                      <a:r>
                        <a:rPr lang="en-US" sz="2000" dirty="0">
                          <a:effectLst/>
                        </a:rPr>
                        <a:t>13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90929912"/>
                  </a:ext>
                </a:extLst>
              </a:tr>
              <a:tr h="0">
                <a:tc>
                  <a:txBody>
                    <a:bodyPr/>
                    <a:lstStyle/>
                    <a:p>
                      <a:pPr marL="0" marR="0" algn="ctr">
                        <a:lnSpc>
                          <a:spcPct val="107000"/>
                        </a:lnSpc>
                        <a:spcBef>
                          <a:spcPts val="0"/>
                        </a:spcBef>
                        <a:spcAft>
                          <a:spcPts val="0"/>
                        </a:spcAft>
                      </a:pPr>
                      <a:r>
                        <a:rPr lang="en-US" sz="2000" dirty="0">
                          <a:effectLst/>
                        </a:rPr>
                        <a:t>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52832B"/>
                    </a:solidFill>
                  </a:tcPr>
                </a:tc>
                <a:tc>
                  <a:txBody>
                    <a:bodyPr/>
                    <a:lstStyle/>
                    <a:p>
                      <a:pPr marL="0" marR="0" algn="ctr">
                        <a:lnSpc>
                          <a:spcPct val="107000"/>
                        </a:lnSpc>
                        <a:spcBef>
                          <a:spcPts val="0"/>
                        </a:spcBef>
                        <a:spcAft>
                          <a:spcPts val="0"/>
                        </a:spcAft>
                      </a:pPr>
                      <a:r>
                        <a:rPr lang="en-US" sz="2000" dirty="0">
                          <a:effectLst/>
                        </a:rPr>
                        <a:t>6</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79557536"/>
                  </a:ext>
                </a:extLst>
              </a:tr>
              <a:tr h="0">
                <a:tc>
                  <a:txBody>
                    <a:bodyPr/>
                    <a:lstStyle/>
                    <a:p>
                      <a:pPr marL="0" marR="0" algn="ctr">
                        <a:lnSpc>
                          <a:spcPct val="107000"/>
                        </a:lnSpc>
                        <a:spcBef>
                          <a:spcPts val="0"/>
                        </a:spcBef>
                        <a:spcAft>
                          <a:spcPts val="0"/>
                        </a:spcAft>
                      </a:pPr>
                      <a:r>
                        <a:rPr lang="en-US" sz="2000" dirty="0">
                          <a:effectLst/>
                        </a:rPr>
                        <a:t>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52832B"/>
                    </a:solidFill>
                  </a:tcPr>
                </a:tc>
                <a:tc>
                  <a:txBody>
                    <a:bodyPr/>
                    <a:lstStyle/>
                    <a:p>
                      <a:pPr marL="0" marR="0" algn="ctr">
                        <a:lnSpc>
                          <a:spcPct val="107000"/>
                        </a:lnSpc>
                        <a:spcBef>
                          <a:spcPts val="0"/>
                        </a:spcBef>
                        <a:spcAft>
                          <a:spcPts val="0"/>
                        </a:spcAft>
                      </a:pPr>
                      <a:r>
                        <a:rPr lang="en-US" sz="2000" dirty="0">
                          <a:effectLst/>
                        </a:rPr>
                        <a:t>3</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006734317"/>
                  </a:ext>
                </a:extLst>
              </a:tr>
              <a:tr h="0">
                <a:tc>
                  <a:txBody>
                    <a:bodyPr/>
                    <a:lstStyle/>
                    <a:p>
                      <a:pPr marL="0" marR="0" algn="ctr">
                        <a:lnSpc>
                          <a:spcPct val="107000"/>
                        </a:lnSpc>
                        <a:spcBef>
                          <a:spcPts val="0"/>
                        </a:spcBef>
                        <a:spcAft>
                          <a:spcPts val="0"/>
                        </a:spcAft>
                      </a:pPr>
                      <a:r>
                        <a:rPr lang="en-US" sz="2000" dirty="0">
                          <a:effectLst/>
                        </a:rPr>
                        <a:t>4</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52832B"/>
                    </a:solidFill>
                  </a:tcPr>
                </a:tc>
                <a:tc>
                  <a:txBody>
                    <a:bodyPr/>
                    <a:lstStyle/>
                    <a:p>
                      <a:pPr marL="0" marR="0" algn="ctr">
                        <a:lnSpc>
                          <a:spcPct val="107000"/>
                        </a:lnSpc>
                        <a:spcBef>
                          <a:spcPts val="0"/>
                        </a:spcBef>
                        <a:spcAft>
                          <a:spcPts val="0"/>
                        </a:spcAft>
                      </a:pPr>
                      <a:r>
                        <a:rPr lang="en-US" sz="2000" dirty="0">
                          <a:effectLst/>
                        </a:rPr>
                        <a:t>2</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26987918"/>
                  </a:ext>
                </a:extLst>
              </a:tr>
              <a:tr h="0">
                <a:tc>
                  <a:txBody>
                    <a:bodyPr/>
                    <a:lstStyle/>
                    <a:p>
                      <a:pPr marL="0" marR="0" algn="ctr">
                        <a:lnSpc>
                          <a:spcPct val="107000"/>
                        </a:lnSpc>
                        <a:spcBef>
                          <a:spcPts val="0"/>
                        </a:spcBef>
                        <a:spcAft>
                          <a:spcPts val="0"/>
                        </a:spcAft>
                      </a:pPr>
                      <a:r>
                        <a:rPr lang="en-US" sz="2000" dirty="0">
                          <a:effectLst/>
                        </a:rPr>
                        <a:t>5</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52832B"/>
                    </a:solidFill>
                  </a:tcPr>
                </a:tc>
                <a:tc>
                  <a:txBody>
                    <a:bodyPr/>
                    <a:lstStyle/>
                    <a:p>
                      <a:pPr marL="0" marR="0" algn="ctr">
                        <a:lnSpc>
                          <a:spcPct val="107000"/>
                        </a:lnSpc>
                        <a:spcBef>
                          <a:spcPts val="0"/>
                        </a:spcBef>
                        <a:spcAft>
                          <a:spcPts val="0"/>
                        </a:spcAft>
                      </a:pPr>
                      <a:r>
                        <a:rPr lang="en-US" sz="2000" dirty="0">
                          <a:effectLst/>
                        </a:rPr>
                        <a:t>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720364415"/>
                  </a:ext>
                </a:extLst>
              </a:tr>
            </a:tbl>
          </a:graphicData>
        </a:graphic>
      </p:graphicFrame>
      <p:sp>
        <p:nvSpPr>
          <p:cNvPr id="14" name="Content Placeholder 7">
            <a:extLst>
              <a:ext uri="{FF2B5EF4-FFF2-40B4-BE49-F238E27FC236}">
                <a16:creationId xmlns:a16="http://schemas.microsoft.com/office/drawing/2014/main" id="{A0F543FF-396E-47FA-AA0A-851049D31C19}"/>
              </a:ext>
            </a:extLst>
          </p:cNvPr>
          <p:cNvSpPr>
            <a:spLocks noGrp="1"/>
          </p:cNvSpPr>
          <p:nvPr>
            <p:ph sz="half" idx="15"/>
          </p:nvPr>
        </p:nvSpPr>
        <p:spPr>
          <a:xfrm>
            <a:off x="6172200" y="5095747"/>
            <a:ext cx="5773994" cy="1507081"/>
          </a:xfrm>
        </p:spPr>
        <p:txBody>
          <a:bodyPr/>
          <a:lstStyle/>
          <a:p>
            <a:r>
              <a:rPr lang="en-US" sz="2400" b="1" noProof="0" dirty="0">
                <a:latin typeface="+mn-lt"/>
              </a:rPr>
              <a:t>Step 3:</a:t>
            </a:r>
            <a:r>
              <a:rPr lang="en-US" sz="2400" noProof="0" dirty="0">
                <a:latin typeface="+mn-lt"/>
              </a:rPr>
              <a:t> Check your work. If you add up your frequencies, you should get the same number as the total number of responses: </a:t>
            </a:r>
            <a:r>
              <a:rPr lang="en-US" sz="2400" i="0" noProof="0" dirty="0">
                <a:latin typeface="+mn-lt"/>
                <a:ea typeface="Cambria Math" panose="02040503050406030204" pitchFamily="18" charset="0"/>
              </a:rPr>
              <a:t>5 + 13 + 6 + 3 + 2 + 1 = 30</a:t>
            </a:r>
            <a:r>
              <a:rPr lang="en-US" sz="2400" noProof="0" dirty="0">
                <a:latin typeface="+mn-lt"/>
              </a:rPr>
              <a:t>.</a:t>
            </a:r>
          </a:p>
        </p:txBody>
      </p:sp>
    </p:spTree>
    <p:extLst>
      <p:ext uri="{BB962C8B-B14F-4D97-AF65-F5344CB8AC3E}">
        <p14:creationId xmlns:p14="http://schemas.microsoft.com/office/powerpoint/2010/main" val="3672394203"/>
      </p:ext>
    </p:extLst>
  </p:cSld>
  <p:clrMapOvr>
    <a:masterClrMapping/>
  </p:clrMapOvr>
</p:sld>
</file>

<file path=ppt/theme/theme1.xml><?xml version="1.0" encoding="utf-8"?>
<a:theme xmlns:a="http://schemas.openxmlformats.org/drawingml/2006/main" name="Office Theme">
  <a:themeElements>
    <a:clrScheme name="OpenStax">
      <a:dk1>
        <a:srgbClr val="000000"/>
      </a:dk1>
      <a:lt1>
        <a:srgbClr val="FFFFFF"/>
      </a:lt1>
      <a:dk2>
        <a:srgbClr val="44546A"/>
      </a:dk2>
      <a:lt2>
        <a:srgbClr val="E7E6E6"/>
      </a:lt2>
      <a:accent1>
        <a:srgbClr val="609A33"/>
      </a:accent1>
      <a:accent2>
        <a:srgbClr val="DB5935"/>
      </a:accent2>
      <a:accent3>
        <a:srgbClr val="464846"/>
      </a:accent3>
      <a:accent4>
        <a:srgbClr val="EAC322"/>
      </a:accent4>
      <a:accent5>
        <a:srgbClr val="1B1E3F"/>
      </a:accent5>
      <a:accent6>
        <a:srgbClr val="70AD47"/>
      </a:accent6>
      <a:hlink>
        <a:srgbClr val="29749C"/>
      </a:hlink>
      <a:folHlink>
        <a:srgbClr val="9450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8533</TotalTime>
  <Words>2239</Words>
  <Application>Microsoft Office PowerPoint</Application>
  <PresentationFormat>Widescreen</PresentationFormat>
  <Paragraphs>316</Paragraphs>
  <Slides>27</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3" baseType="lpstr">
      <vt:lpstr>Arial</vt:lpstr>
      <vt:lpstr>Calibri</vt:lpstr>
      <vt:lpstr>Calibri Light</vt:lpstr>
      <vt:lpstr>Cambria Math</vt:lpstr>
      <vt:lpstr>Office Theme</vt:lpstr>
      <vt:lpstr>Equation</vt:lpstr>
      <vt:lpstr>Contemporary Mathematics</vt:lpstr>
      <vt:lpstr>8.1 Gathering and Organizing Data</vt:lpstr>
      <vt:lpstr>8.1 Gathering and Organizing Data</vt:lpstr>
      <vt:lpstr>8.1 Sampling Techniques</vt:lpstr>
      <vt:lpstr>EXAMPLE – Cluster Random Sampling</vt:lpstr>
      <vt:lpstr>EXAMPLE – Simple Random Sampling</vt:lpstr>
      <vt:lpstr>8.1 Organizing Data with Frequency Distributions</vt:lpstr>
      <vt:lpstr>EXAMPLE – Creating a Categorical Frequency Distribution</vt:lpstr>
      <vt:lpstr>EXAMPLE – Creating a Quantitative Frequency Distribution</vt:lpstr>
      <vt:lpstr>Creating a Binned Frequency Distribution</vt:lpstr>
      <vt:lpstr>8.2 Visualizing Data</vt:lpstr>
      <vt:lpstr>8.2 Visualizing Categorical Data</vt:lpstr>
      <vt:lpstr>EXAMPLE – Finding Proportions</vt:lpstr>
      <vt:lpstr>8.2 Bar &amp; Pie Charts</vt:lpstr>
      <vt:lpstr>8.2 Visualizing Quantitative Data (1 of 2)</vt:lpstr>
      <vt:lpstr>8.2 Visualizing Quantitative Data (2 of 2)</vt:lpstr>
      <vt:lpstr>8.2 Misleading Graphs</vt:lpstr>
      <vt:lpstr>8.3 Mean, Median &amp; Mode</vt:lpstr>
      <vt:lpstr>The Mode</vt:lpstr>
      <vt:lpstr>The Median</vt:lpstr>
      <vt:lpstr>The Mean</vt:lpstr>
      <vt:lpstr>EXAMPLE – Finding Mean, Median, and Mode</vt:lpstr>
      <vt:lpstr>8.4 Range and Standard Deviation</vt:lpstr>
      <vt:lpstr>Range</vt:lpstr>
      <vt:lpstr>EXAMPLE – Finding the Range</vt:lpstr>
      <vt:lpstr>Standard Deviation</vt:lpstr>
      <vt:lpstr>PowerPoint Presentation</vt:lpstr>
    </vt:vector>
  </TitlesOfParts>
  <Company>OpenStax</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Contemporary Math</dc:title>
  <dc:subject>Chapter 8:  STATISTICS</dc:subject>
  <dc:creator>Larissa Chu</dc:creator>
  <cp:lastModifiedBy>Susan Aydelotte</cp:lastModifiedBy>
  <cp:revision>151</cp:revision>
  <dcterms:created xsi:type="dcterms:W3CDTF">2018-05-29T21:16:34Z</dcterms:created>
  <dcterms:modified xsi:type="dcterms:W3CDTF">2024-07-01T21:37:39Z</dcterms:modified>
  <cp:category>Accessible PPT</cp:category>
</cp:coreProperties>
</file>