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35"/>
  </p:notesMasterIdLst>
  <p:sldIdLst>
    <p:sldId id="257" r:id="rId4"/>
    <p:sldId id="370" r:id="rId5"/>
    <p:sldId id="281" r:id="rId6"/>
    <p:sldId id="282" r:id="rId7"/>
    <p:sldId id="332" r:id="rId8"/>
    <p:sldId id="334" r:id="rId9"/>
    <p:sldId id="335" r:id="rId10"/>
    <p:sldId id="337" r:id="rId11"/>
    <p:sldId id="338" r:id="rId12"/>
    <p:sldId id="340" r:id="rId13"/>
    <p:sldId id="341" r:id="rId14"/>
    <p:sldId id="342" r:id="rId15"/>
    <p:sldId id="343" r:id="rId16"/>
    <p:sldId id="346" r:id="rId17"/>
    <p:sldId id="350" r:id="rId18"/>
    <p:sldId id="348" r:id="rId19"/>
    <p:sldId id="351" r:id="rId20"/>
    <p:sldId id="353" r:id="rId21"/>
    <p:sldId id="354" r:id="rId22"/>
    <p:sldId id="356" r:id="rId23"/>
    <p:sldId id="355" r:id="rId24"/>
    <p:sldId id="357" r:id="rId25"/>
    <p:sldId id="358" r:id="rId26"/>
    <p:sldId id="362" r:id="rId27"/>
    <p:sldId id="363" r:id="rId28"/>
    <p:sldId id="365" r:id="rId29"/>
    <p:sldId id="368" r:id="rId30"/>
    <p:sldId id="367" r:id="rId31"/>
    <p:sldId id="371" r:id="rId32"/>
    <p:sldId id="271" r:id="rId33"/>
    <p:sldId id="32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86" autoAdjust="0"/>
    <p:restoredTop sz="89069" autoAdjust="0"/>
  </p:normalViewPr>
  <p:slideViewPr>
    <p:cSldViewPr snapToGrid="0">
      <p:cViewPr varScale="1">
        <p:scale>
          <a:sx n="98" d="100"/>
          <a:sy n="98"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US" baseline="0" dirty="0">
                    <a:ea typeface="Cambria Math" panose="02040503050406030204" pitchFamily="18" charset="0"/>
                  </a:rPr>
                  <a:t>Since </a:t>
                </a:r>
                <a14:m>
                  <m:oMath xmlns:m="http://schemas.openxmlformats.org/officeDocument/2006/math">
                    <m:r>
                      <a:rPr lang="en-US" i="1" baseline="0" smtClean="0">
                        <a:latin typeface="Cambria Math" panose="02040503050406030204" pitchFamily="18" charset="0"/>
                        <a:ea typeface="Cambria Math" panose="02040503050406030204" pitchFamily="18" charset="0"/>
                      </a:rPr>
                      <m:t>𝜃</m:t>
                    </m:r>
                  </m:oMath>
                </a14:m>
                <a:r>
                  <a:rPr lang="en-US" dirty="0"/>
                  <a:t> and</a:t>
                </a:r>
                <a14:m>
                  <m:oMath xmlns:m="http://schemas.openxmlformats.org/officeDocument/2006/math">
                    <m:r>
                      <a:rPr lang="en-US" b="0" i="0" baseline="0" smtClean="0">
                        <a:latin typeface="Cambria Math" panose="02040503050406030204" pitchFamily="18" charset="0"/>
                        <a:ea typeface="Cambria Math" panose="02040503050406030204" pitchFamily="18" charset="0"/>
                      </a:rPr>
                      <m:t> </m:t>
                    </m:r>
                    <m:r>
                      <a:rPr lang="en-US" b="0" i="0" smtClean="0">
                        <a:latin typeface="Cambria Math" panose="02040503050406030204" pitchFamily="18" charset="0"/>
                        <a:ea typeface="Cambria Math" panose="02040503050406030204" pitchFamily="18" charset="0"/>
                      </a:rPr>
                      <m:t> </m:t>
                    </m:r>
                    <m:r>
                      <a:rPr lang="en-US"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𝜋</m:t>
                    </m:r>
                  </m:oMath>
                </a14:m>
                <a:r>
                  <a:rPr lang="en-US" baseline="0" dirty="0"/>
                  <a:t>,</a:t>
                </a:r>
                <a:r>
                  <a:rPr lang="en-US" dirty="0"/>
                  <a:t> where </a:t>
                </a:r>
                <a14:m>
                  <m:oMath xmlns:m="http://schemas.openxmlformats.org/officeDocument/2006/math">
                    <m:r>
                      <a:rPr lang="en-US" b="0" i="1" smtClean="0">
                        <a:latin typeface="Cambria Math" panose="02040503050406030204" pitchFamily="18" charset="0"/>
                      </a:rPr>
                      <m:t>𝑘</m:t>
                    </m:r>
                  </m:oMath>
                </a14:m>
                <a:r>
                  <a:rPr lang="en-US" dirty="0"/>
                  <a:t> is any integer, are co-terminal angles,</a:t>
                </a:r>
                <a:r>
                  <a:rPr lang="en-US" baseline="0" dirty="0"/>
                  <a:t> they have the same values for the trigonometric functions</a:t>
                </a:r>
                <a:r>
                  <a:rPr lang="en-US" dirty="0"/>
                  <a:t>. If we find all the solutions within an</a:t>
                </a:r>
                <a:r>
                  <a:rPr lang="en-US" baseline="0" dirty="0"/>
                  <a:t> interval that has length equal to the period of the trigonometric function in the equation, then we also list those angles plus </a:t>
                </a:r>
                <a14:m>
                  <m:oMath xmlns:m="http://schemas.openxmlformats.org/officeDocument/2006/math">
                    <m:r>
                      <a:rPr lang="en-US" b="0" i="1" smtClean="0">
                        <a:latin typeface="Cambria Math" panose="02040503050406030204" pitchFamily="18" charset="0"/>
                        <a:ea typeface="Cambria Math" panose="02040503050406030204" pitchFamily="18" charset="0"/>
                      </a:rPr>
                      <m:t>2</m:t>
                    </m:r>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𝜋</m:t>
                    </m:r>
                  </m:oMath>
                </a14:m>
                <a:r>
                  <a:rPr lang="en-US" dirty="0"/>
                  <a:t> to describe all possible solutions.</a:t>
                </a:r>
              </a:p>
            </p:txBody>
          </p:sp>
        </mc:Choice>
        <mc:Fallback>
          <p:sp>
            <p:nvSpPr>
              <p:cNvPr id="3" name="Notes Placeholder 2"/>
              <p:cNvSpPr>
                <a:spLocks noGrp="1"/>
              </p:cNvSpPr>
              <p:nvPr>
                <p:ph type="body" idx="1"/>
              </p:nvPr>
            </p:nvSpPr>
            <p:spPr/>
            <p:txBody>
              <a:bodyPr/>
              <a:lstStyle/>
              <a:p>
                <a:r>
                  <a:rPr lang="en-US" baseline="0" dirty="0">
                    <a:ea typeface="Cambria Math" panose="02040503050406030204" pitchFamily="18" charset="0"/>
                  </a:rPr>
                  <a:t>Since </a:t>
                </a:r>
                <a:r>
                  <a:rPr lang="en-US" i="0" baseline="0">
                    <a:latin typeface="Cambria Math" panose="02040503050406030204" pitchFamily="18" charset="0"/>
                    <a:ea typeface="Cambria Math" panose="02040503050406030204" pitchFamily="18" charset="0"/>
                  </a:rPr>
                  <a:t>𝜃</a:t>
                </a:r>
                <a:r>
                  <a:rPr lang="en-US" dirty="0"/>
                  <a:t> and</a:t>
                </a:r>
                <a:r>
                  <a:rPr lang="en-US" b="0" i="0" baseline="0">
                    <a:latin typeface="Cambria Math" panose="02040503050406030204" pitchFamily="18" charset="0"/>
                    <a:ea typeface="Cambria Math" panose="02040503050406030204" pitchFamily="18" charset="0"/>
                  </a:rPr>
                  <a:t> </a:t>
                </a:r>
                <a:r>
                  <a:rPr lang="en-US" b="0" i="0">
                    <a:latin typeface="Cambria Math" panose="02040503050406030204" pitchFamily="18" charset="0"/>
                    <a:ea typeface="Cambria Math" panose="02040503050406030204" pitchFamily="18" charset="0"/>
                  </a:rPr>
                  <a:t> </a:t>
                </a:r>
                <a:r>
                  <a:rPr lang="en-US" i="0">
                    <a:latin typeface="Cambria Math" panose="02040503050406030204" pitchFamily="18" charset="0"/>
                    <a:ea typeface="Cambria Math" panose="02040503050406030204" pitchFamily="18" charset="0"/>
                  </a:rPr>
                  <a:t>𝜃</a:t>
                </a:r>
                <a:r>
                  <a:rPr lang="en-US" b="0" i="0">
                    <a:latin typeface="Cambria Math" panose="02040503050406030204" pitchFamily="18" charset="0"/>
                    <a:ea typeface="Cambria Math" panose="02040503050406030204" pitchFamily="18" charset="0"/>
                  </a:rPr>
                  <a:t>+2𝑘𝜋</a:t>
                </a:r>
                <a:r>
                  <a:rPr lang="en-US" baseline="0" dirty="0"/>
                  <a:t>,</a:t>
                </a:r>
                <a:r>
                  <a:rPr lang="en-US" dirty="0"/>
                  <a:t> where </a:t>
                </a:r>
                <a:r>
                  <a:rPr lang="en-US" b="0" i="0">
                    <a:latin typeface="Cambria Math" panose="02040503050406030204" pitchFamily="18" charset="0"/>
                  </a:rPr>
                  <a:t>𝑘</a:t>
                </a:r>
                <a:r>
                  <a:rPr lang="en-US" dirty="0"/>
                  <a:t> is any integer, are co-terminal angles,</a:t>
                </a:r>
                <a:r>
                  <a:rPr lang="en-US" baseline="0" dirty="0"/>
                  <a:t> they have the same values for the trigonometric functions</a:t>
                </a:r>
                <a:r>
                  <a:rPr lang="en-US" dirty="0"/>
                  <a:t>. If we find all the solutions within an</a:t>
                </a:r>
                <a:r>
                  <a:rPr lang="en-US" baseline="0" dirty="0"/>
                  <a:t> interval that has length equal to the period of the trigonometric function in the equation, then we also list those angles plus </a:t>
                </a:r>
                <a:r>
                  <a:rPr lang="en-US" b="0" i="0">
                    <a:latin typeface="Cambria Math" panose="02040503050406030204" pitchFamily="18" charset="0"/>
                    <a:ea typeface="Cambria Math" panose="02040503050406030204" pitchFamily="18" charset="0"/>
                  </a:rPr>
                  <a:t>2𝑘𝜋</a:t>
                </a:r>
                <a:r>
                  <a:rPr lang="en-US" dirty="0"/>
                  <a:t> to describe all possible solutions.</a:t>
                </a:r>
              </a:p>
            </p:txBody>
          </p:sp>
        </mc:Fallback>
      </mc:AlternateContent>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Solving a quadratic equation may be more complicated, but once again, we can use algebra as we would for any quadratic equation. Look at the pattern of the equation. Is there more than one trigonometric function in the equation, or is there only one? Which trigonometric function is squared? If there is only one function represented and one of the terms is squared, think about the standard form of a quadratic. Replace the trigonometric function with a variable such as </a:t>
            </a:r>
            <a:r>
              <a:rPr lang="en-US" b="0" i="0" u="none" strike="noStrike" dirty="0">
                <a:solidFill>
                  <a:srgbClr val="424242"/>
                </a:solidFill>
                <a:effectLst/>
                <a:highlight>
                  <a:srgbClr val="FFFFFF"/>
                </a:highlight>
                <a:latin typeface="MathJax_Math-italic"/>
              </a:rPr>
              <a:t>x</a:t>
            </a:r>
            <a:r>
              <a:rPr lang="en-US" b="0" i="0" u="none" strike="noStrike" dirty="0">
                <a:solidFill>
                  <a:srgbClr val="424242"/>
                </a:solidFill>
                <a:effectLst/>
                <a:highlight>
                  <a:srgbClr val="FFFFFF"/>
                </a:highlight>
                <a:latin typeface="Neue Helvetica W01"/>
              </a:rPr>
              <a:t>x</a:t>
            </a:r>
            <a:r>
              <a:rPr lang="en-US" b="0" i="0" dirty="0">
                <a:solidFill>
                  <a:srgbClr val="424242"/>
                </a:solidFill>
                <a:effectLst/>
                <a:highlight>
                  <a:srgbClr val="FFFFFF"/>
                </a:highlight>
                <a:latin typeface="Neue Helvetica W01"/>
              </a:rPr>
              <a:t> or </a:t>
            </a:r>
            <a:r>
              <a:rPr lang="en-US" b="0" i="0" u="none" strike="noStrike" dirty="0" err="1">
                <a:solidFill>
                  <a:srgbClr val="424242"/>
                </a:solidFill>
                <a:effectLst/>
                <a:highlight>
                  <a:srgbClr val="FFFFFF"/>
                </a:highlight>
                <a:latin typeface="MathJax_Math-italic"/>
              </a:rPr>
              <a:t>u</a:t>
            </a:r>
            <a:r>
              <a:rPr lang="en-US" b="0" i="0" u="none" strike="noStrike" dirty="0" err="1">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Neue Helvetica W01"/>
              </a:rPr>
              <a:t>u.</a:t>
            </a:r>
            <a:r>
              <a:rPr lang="en-US" b="0" i="0" dirty="0">
                <a:solidFill>
                  <a:srgbClr val="424242"/>
                </a:solidFill>
                <a:effectLst/>
                <a:highlight>
                  <a:srgbClr val="FFFFFF"/>
                </a:highlight>
                <a:latin typeface="Neue Helvetica W01"/>
              </a:rPr>
              <a:t> If substitution makes the equation look like a quadratic equation, then we can use the same methods for solving quadratics to solve the trigonometric equations.</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18</a:t>
            </a:fld>
            <a:endParaRPr lang="en-US"/>
          </a:p>
        </p:txBody>
      </p:sp>
    </p:spTree>
    <p:extLst>
      <p:ext uri="{BB962C8B-B14F-4D97-AF65-F5344CB8AC3E}">
        <p14:creationId xmlns:p14="http://schemas.microsoft.com/office/powerpoint/2010/main" val="3157189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Trigonometric Identities </a:t>
            </a:r>
            <a:br>
              <a:rPr lang="en-US" sz="5400" dirty="0"/>
            </a:br>
            <a:r>
              <a:rPr lang="en-US" sz="5400" dirty="0"/>
              <a:t>and Equations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9</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AAF0160-F8AE-908F-17DA-0ABBD87E3065}"/>
              </a:ext>
            </a:extLst>
          </p:cNvPr>
          <p:cNvPicPr>
            <a:picLocks noChangeAspect="1"/>
          </p:cNvPicPr>
          <p:nvPr/>
        </p:nvPicPr>
        <p:blipFill>
          <a:blip r:embed="rId2"/>
          <a:stretch>
            <a:fillRect/>
          </a:stretch>
        </p:blipFill>
        <p:spPr>
          <a:xfrm>
            <a:off x="300442" y="136525"/>
            <a:ext cx="10715625" cy="20288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00A7553-2EA2-A0DD-5932-CDC3AC2C1239}"/>
              </a:ext>
            </a:extLst>
          </p:cNvPr>
          <p:cNvPicPr>
            <a:picLocks noChangeAspect="1"/>
          </p:cNvPicPr>
          <p:nvPr/>
        </p:nvPicPr>
        <p:blipFill>
          <a:blip r:embed="rId2"/>
          <a:stretch>
            <a:fillRect/>
          </a:stretch>
        </p:blipFill>
        <p:spPr>
          <a:xfrm>
            <a:off x="392565" y="136525"/>
            <a:ext cx="10601325" cy="203835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43E4E3A-EAD1-6A99-1B6C-E8E4C8CEB2A6}"/>
              </a:ext>
            </a:extLst>
          </p:cNvPr>
          <p:cNvPicPr>
            <a:picLocks noChangeAspect="1"/>
          </p:cNvPicPr>
          <p:nvPr/>
        </p:nvPicPr>
        <p:blipFill>
          <a:blip r:embed="rId2"/>
          <a:stretch>
            <a:fillRect/>
          </a:stretch>
        </p:blipFill>
        <p:spPr>
          <a:xfrm>
            <a:off x="213633" y="136525"/>
            <a:ext cx="10763250" cy="2028825"/>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AEC0540-77E9-2AA1-64B7-B021E5486E2B}"/>
              </a:ext>
            </a:extLst>
          </p:cNvPr>
          <p:cNvPicPr>
            <a:picLocks noChangeAspect="1"/>
          </p:cNvPicPr>
          <p:nvPr/>
        </p:nvPicPr>
        <p:blipFill>
          <a:blip r:embed="rId2"/>
          <a:stretch>
            <a:fillRect/>
          </a:stretch>
        </p:blipFill>
        <p:spPr>
          <a:xfrm>
            <a:off x="221115" y="136525"/>
            <a:ext cx="10791825" cy="16002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1311C77-D871-4859-F698-58D7A71BDD8B}"/>
              </a:ext>
            </a:extLst>
          </p:cNvPr>
          <p:cNvPicPr>
            <a:picLocks noChangeAspect="1"/>
          </p:cNvPicPr>
          <p:nvPr/>
        </p:nvPicPr>
        <p:blipFill>
          <a:blip r:embed="rId2"/>
          <a:stretch>
            <a:fillRect/>
          </a:stretch>
        </p:blipFill>
        <p:spPr>
          <a:xfrm>
            <a:off x="213632" y="136525"/>
            <a:ext cx="10763250" cy="2047875"/>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3E22E65-F69D-C2E2-BC88-6C5B13FEDFCF}"/>
              </a:ext>
            </a:extLst>
          </p:cNvPr>
          <p:cNvPicPr>
            <a:picLocks noChangeAspect="1"/>
          </p:cNvPicPr>
          <p:nvPr/>
        </p:nvPicPr>
        <p:blipFill>
          <a:blip r:embed="rId2"/>
          <a:stretch>
            <a:fillRect/>
          </a:stretch>
        </p:blipFill>
        <p:spPr>
          <a:xfrm>
            <a:off x="188459" y="136525"/>
            <a:ext cx="10791825" cy="2209800"/>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482C8759-C201-D3CD-2D12-7C3710F53182}"/>
              </a:ext>
            </a:extLst>
          </p:cNvPr>
          <p:cNvPicPr>
            <a:picLocks noChangeAspect="1"/>
          </p:cNvPicPr>
          <p:nvPr/>
        </p:nvPicPr>
        <p:blipFill>
          <a:blip r:embed="rId2"/>
          <a:stretch>
            <a:fillRect/>
          </a:stretch>
        </p:blipFill>
        <p:spPr>
          <a:xfrm>
            <a:off x="215672" y="136525"/>
            <a:ext cx="10715625" cy="224790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289ABC1-E3FD-E856-1355-5FA64C548CC0}"/>
              </a:ext>
            </a:extLst>
          </p:cNvPr>
          <p:cNvPicPr>
            <a:picLocks noChangeAspect="1"/>
          </p:cNvPicPr>
          <p:nvPr/>
        </p:nvPicPr>
        <p:blipFill>
          <a:blip r:embed="rId2"/>
          <a:stretch>
            <a:fillRect/>
          </a:stretch>
        </p:blipFill>
        <p:spPr>
          <a:xfrm>
            <a:off x="306161" y="136525"/>
            <a:ext cx="10687050" cy="166687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9DAD5C9-C44A-00F5-1068-8F09E9A987EB}"/>
              </a:ext>
            </a:extLst>
          </p:cNvPr>
          <p:cNvPicPr>
            <a:picLocks noChangeAspect="1"/>
          </p:cNvPicPr>
          <p:nvPr/>
        </p:nvPicPr>
        <p:blipFill>
          <a:blip r:embed="rId3"/>
          <a:stretch>
            <a:fillRect/>
          </a:stretch>
        </p:blipFill>
        <p:spPr>
          <a:xfrm>
            <a:off x="406172" y="136525"/>
            <a:ext cx="10791825" cy="1990725"/>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00B6148-E265-D9FE-586D-B6D8A2D51522}"/>
              </a:ext>
            </a:extLst>
          </p:cNvPr>
          <p:cNvPicPr>
            <a:picLocks noChangeAspect="1"/>
          </p:cNvPicPr>
          <p:nvPr/>
        </p:nvPicPr>
        <p:blipFill>
          <a:blip r:embed="rId2"/>
          <a:stretch>
            <a:fillRect/>
          </a:stretch>
        </p:blipFill>
        <p:spPr>
          <a:xfrm>
            <a:off x="184376" y="136525"/>
            <a:ext cx="10734675" cy="2200275"/>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524000" y="1122362"/>
            <a:ext cx="9144000" cy="2900518"/>
          </a:xfrm>
        </p:spPr>
        <p:txBody>
          <a:bodyPr vert="horz" lIns="91440" tIns="45720" rIns="91440" bIns="45720" rtlCol="0">
            <a:normAutofit/>
          </a:bodyPr>
          <a:lstStyle/>
          <a:p>
            <a:r>
              <a:rPr lang="en-US" sz="4700" dirty="0">
                <a:solidFill>
                  <a:srgbClr val="FFFFFF"/>
                </a:solidFill>
              </a:rPr>
              <a:t>9.5 Solving Trigonometric Equations</a:t>
            </a:r>
            <a:br>
              <a:rPr lang="en-US" b="1" dirty="0"/>
            </a:br>
            <a:br>
              <a:rPr lang="en-US" sz="4700" dirty="0">
                <a:solidFill>
                  <a:srgbClr val="FFFFFF"/>
                </a:solidFill>
              </a:rPr>
            </a:br>
            <a:endParaRPr lang="en-US" sz="4700" dirty="0">
              <a:solidFill>
                <a:srgbClr val="FFFFFF"/>
              </a:solid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marL="0" marR="0" lvl="0" indent="0" defTabSz="4572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65DC921-97A9-7165-7638-E5A7B664EDDB}"/>
              </a:ext>
            </a:extLst>
          </p:cNvPr>
          <p:cNvPicPr>
            <a:picLocks noChangeAspect="1"/>
          </p:cNvPicPr>
          <p:nvPr/>
        </p:nvPicPr>
        <p:blipFill>
          <a:blip r:embed="rId2"/>
          <a:stretch>
            <a:fillRect/>
          </a:stretch>
        </p:blipFill>
        <p:spPr>
          <a:xfrm>
            <a:off x="137432" y="136525"/>
            <a:ext cx="10763250" cy="1885950"/>
          </a:xfrm>
          <a:prstGeom prst="rect">
            <a:avLst/>
          </a:prstGeom>
        </p:spPr>
      </p:pic>
    </p:spTree>
    <p:extLst>
      <p:ext uri="{BB962C8B-B14F-4D97-AF65-F5344CB8AC3E}">
        <p14:creationId xmlns:p14="http://schemas.microsoft.com/office/powerpoint/2010/main" val="3698468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B3C3F410-76EC-1175-C1FC-64868ACCAD4E}"/>
              </a:ext>
            </a:extLst>
          </p:cNvPr>
          <p:cNvPicPr>
            <a:picLocks noChangeAspect="1"/>
          </p:cNvPicPr>
          <p:nvPr/>
        </p:nvPicPr>
        <p:blipFill>
          <a:blip r:embed="rId2"/>
          <a:stretch>
            <a:fillRect/>
          </a:stretch>
        </p:blipFill>
        <p:spPr>
          <a:xfrm>
            <a:off x="238125" y="136525"/>
            <a:ext cx="10648950" cy="2581275"/>
          </a:xfrm>
          <a:prstGeom prst="rect">
            <a:avLst/>
          </a:prstGeom>
        </p:spPr>
      </p:pic>
    </p:spTree>
    <p:extLst>
      <p:ext uri="{BB962C8B-B14F-4D97-AF65-F5344CB8AC3E}">
        <p14:creationId xmlns:p14="http://schemas.microsoft.com/office/powerpoint/2010/main" val="593579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31A0619-8BCC-3DE1-702C-9FFFF14F96B2}"/>
              </a:ext>
            </a:extLst>
          </p:cNvPr>
          <p:cNvPicPr>
            <a:picLocks noChangeAspect="1"/>
          </p:cNvPicPr>
          <p:nvPr/>
        </p:nvPicPr>
        <p:blipFill>
          <a:blip r:embed="rId2"/>
          <a:stretch>
            <a:fillRect/>
          </a:stretch>
        </p:blipFill>
        <p:spPr>
          <a:xfrm>
            <a:off x="191180" y="136525"/>
            <a:ext cx="10829925" cy="2009775"/>
          </a:xfrm>
          <a:prstGeom prst="rect">
            <a:avLst/>
          </a:prstGeom>
        </p:spPr>
      </p:pic>
    </p:spTree>
    <p:extLst>
      <p:ext uri="{BB962C8B-B14F-4D97-AF65-F5344CB8AC3E}">
        <p14:creationId xmlns:p14="http://schemas.microsoft.com/office/powerpoint/2010/main" val="3831498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78046CCF-6125-CCBD-0D6D-E207B82ECBA5}"/>
              </a:ext>
            </a:extLst>
          </p:cNvPr>
          <p:cNvPicPr>
            <a:picLocks noChangeAspect="1"/>
          </p:cNvPicPr>
          <p:nvPr/>
        </p:nvPicPr>
        <p:blipFill>
          <a:blip r:embed="rId2"/>
          <a:stretch>
            <a:fillRect/>
          </a:stretch>
        </p:blipFill>
        <p:spPr>
          <a:xfrm>
            <a:off x="255815" y="136525"/>
            <a:ext cx="10744200" cy="1514475"/>
          </a:xfrm>
          <a:prstGeom prst="rect">
            <a:avLst/>
          </a:prstGeom>
        </p:spPr>
      </p:pic>
    </p:spTree>
    <p:extLst>
      <p:ext uri="{BB962C8B-B14F-4D97-AF65-F5344CB8AC3E}">
        <p14:creationId xmlns:p14="http://schemas.microsoft.com/office/powerpoint/2010/main" val="894176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354C966E-45E2-171C-5C8D-C8440D90A774}"/>
              </a:ext>
            </a:extLst>
          </p:cNvPr>
          <p:cNvPicPr>
            <a:picLocks noChangeAspect="1"/>
          </p:cNvPicPr>
          <p:nvPr/>
        </p:nvPicPr>
        <p:blipFill>
          <a:blip r:embed="rId2"/>
          <a:stretch>
            <a:fillRect/>
          </a:stretch>
        </p:blipFill>
        <p:spPr>
          <a:xfrm>
            <a:off x="228600" y="136525"/>
            <a:ext cx="10668000" cy="2867025"/>
          </a:xfrm>
          <a:prstGeom prst="rect">
            <a:avLst/>
          </a:prstGeom>
        </p:spPr>
      </p:pic>
    </p:spTree>
    <p:extLst>
      <p:ext uri="{BB962C8B-B14F-4D97-AF65-F5344CB8AC3E}">
        <p14:creationId xmlns:p14="http://schemas.microsoft.com/office/powerpoint/2010/main" val="3379424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1A6EFA50-EFC0-59CA-ACC8-20E48E7E92BD}"/>
              </a:ext>
            </a:extLst>
          </p:cNvPr>
          <p:cNvPicPr>
            <a:picLocks noChangeAspect="1"/>
          </p:cNvPicPr>
          <p:nvPr/>
        </p:nvPicPr>
        <p:blipFill>
          <a:blip r:embed="rId2"/>
          <a:stretch>
            <a:fillRect/>
          </a:stretch>
        </p:blipFill>
        <p:spPr>
          <a:xfrm>
            <a:off x="428625" y="136525"/>
            <a:ext cx="10725150" cy="2019300"/>
          </a:xfrm>
          <a:prstGeom prst="rect">
            <a:avLst/>
          </a:prstGeom>
        </p:spPr>
      </p:pic>
    </p:spTree>
    <p:extLst>
      <p:ext uri="{BB962C8B-B14F-4D97-AF65-F5344CB8AC3E}">
        <p14:creationId xmlns:p14="http://schemas.microsoft.com/office/powerpoint/2010/main" val="4044866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53EDF027-7935-56FA-1B56-F2393347C61F}"/>
              </a:ext>
            </a:extLst>
          </p:cNvPr>
          <p:cNvPicPr>
            <a:picLocks noChangeAspect="1"/>
          </p:cNvPicPr>
          <p:nvPr/>
        </p:nvPicPr>
        <p:blipFill>
          <a:blip r:embed="rId2"/>
          <a:stretch>
            <a:fillRect/>
          </a:stretch>
        </p:blipFill>
        <p:spPr>
          <a:xfrm>
            <a:off x="161244" y="136525"/>
            <a:ext cx="10715625" cy="1952625"/>
          </a:xfrm>
          <a:prstGeom prst="rect">
            <a:avLst/>
          </a:prstGeom>
        </p:spPr>
      </p:pic>
    </p:spTree>
    <p:extLst>
      <p:ext uri="{BB962C8B-B14F-4D97-AF65-F5344CB8AC3E}">
        <p14:creationId xmlns:p14="http://schemas.microsoft.com/office/powerpoint/2010/main" val="3762866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3553D11-8034-0B24-ED14-CA2CFEBDD2B3}"/>
              </a:ext>
            </a:extLst>
          </p:cNvPr>
          <p:cNvPicPr>
            <a:picLocks noChangeAspect="1"/>
          </p:cNvPicPr>
          <p:nvPr/>
        </p:nvPicPr>
        <p:blipFill>
          <a:blip r:embed="rId2"/>
          <a:stretch>
            <a:fillRect/>
          </a:stretch>
        </p:blipFill>
        <p:spPr>
          <a:xfrm>
            <a:off x="272823" y="136525"/>
            <a:ext cx="10753725" cy="1990725"/>
          </a:xfrm>
          <a:prstGeom prst="rect">
            <a:avLst/>
          </a:prstGeom>
        </p:spPr>
      </p:pic>
    </p:spTree>
    <p:extLst>
      <p:ext uri="{BB962C8B-B14F-4D97-AF65-F5344CB8AC3E}">
        <p14:creationId xmlns:p14="http://schemas.microsoft.com/office/powerpoint/2010/main" val="2448319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E92DD2BF-BD42-FFFA-B19C-BB4F5B80EF34}"/>
              </a:ext>
            </a:extLst>
          </p:cNvPr>
          <p:cNvPicPr>
            <a:picLocks noChangeAspect="1"/>
          </p:cNvPicPr>
          <p:nvPr/>
        </p:nvPicPr>
        <p:blipFill>
          <a:blip r:embed="rId2"/>
          <a:stretch>
            <a:fillRect/>
          </a:stretch>
        </p:blipFill>
        <p:spPr>
          <a:xfrm>
            <a:off x="96770" y="136526"/>
            <a:ext cx="10212001" cy="3566526"/>
          </a:xfrm>
          <a:prstGeom prst="rect">
            <a:avLst/>
          </a:prstGeom>
        </p:spPr>
      </p:pic>
      <p:pic>
        <p:nvPicPr>
          <p:cNvPr id="6" name="Picture 5">
            <a:extLst>
              <a:ext uri="{FF2B5EF4-FFF2-40B4-BE49-F238E27FC236}">
                <a16:creationId xmlns:a16="http://schemas.microsoft.com/office/drawing/2014/main" id="{F03F570C-8D19-9477-9E19-3266B5A3997A}"/>
              </a:ext>
            </a:extLst>
          </p:cNvPr>
          <p:cNvPicPr>
            <a:picLocks noChangeAspect="1"/>
          </p:cNvPicPr>
          <p:nvPr/>
        </p:nvPicPr>
        <p:blipFill>
          <a:blip r:embed="rId3"/>
          <a:stretch>
            <a:fillRect/>
          </a:stretch>
        </p:blipFill>
        <p:spPr>
          <a:xfrm>
            <a:off x="444953" y="3526971"/>
            <a:ext cx="3319878" cy="2712583"/>
          </a:xfrm>
          <a:prstGeom prst="rect">
            <a:avLst/>
          </a:prstGeom>
        </p:spPr>
      </p:pic>
    </p:spTree>
    <p:extLst>
      <p:ext uri="{BB962C8B-B14F-4D97-AF65-F5344CB8AC3E}">
        <p14:creationId xmlns:p14="http://schemas.microsoft.com/office/powerpoint/2010/main" val="343595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9C8AA35C-8577-0191-148E-D250E481909E}"/>
              </a:ext>
            </a:extLst>
          </p:cNvPr>
          <p:cNvPicPr>
            <a:picLocks noChangeAspect="1"/>
          </p:cNvPicPr>
          <p:nvPr/>
        </p:nvPicPr>
        <p:blipFill>
          <a:blip r:embed="rId2"/>
          <a:stretch>
            <a:fillRect/>
          </a:stretch>
        </p:blipFill>
        <p:spPr>
          <a:xfrm>
            <a:off x="140833" y="136525"/>
            <a:ext cx="10734675" cy="2609850"/>
          </a:xfrm>
          <a:prstGeom prst="rect">
            <a:avLst/>
          </a:prstGeom>
        </p:spPr>
      </p:pic>
    </p:spTree>
    <p:extLst>
      <p:ext uri="{BB962C8B-B14F-4D97-AF65-F5344CB8AC3E}">
        <p14:creationId xmlns:p14="http://schemas.microsoft.com/office/powerpoint/2010/main" val="2938174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260469" y="1228397"/>
            <a:ext cx="9671062" cy="4401205"/>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Solve linear trigonometric equations in sine and cosine.</a:t>
            </a:r>
          </a:p>
          <a:p>
            <a:pPr marL="457200" indent="-457200">
              <a:buFont typeface="Arial" panose="020B0604020202020204" pitchFamily="34" charset="0"/>
              <a:buChar char="•"/>
            </a:pPr>
            <a:r>
              <a:rPr lang="en-US" sz="2800" dirty="0"/>
              <a:t>Solve equations involving a single trigonometric function.</a:t>
            </a:r>
          </a:p>
          <a:p>
            <a:pPr marL="457200" indent="-457200">
              <a:buFont typeface="Arial" panose="020B0604020202020204" pitchFamily="34" charset="0"/>
              <a:buChar char="•"/>
            </a:pPr>
            <a:r>
              <a:rPr lang="en-US" sz="2800" dirty="0"/>
              <a:t>Solve trigonometric equations using a calculator.</a:t>
            </a:r>
          </a:p>
          <a:p>
            <a:pPr marL="457200" indent="-457200">
              <a:buFont typeface="Arial" panose="020B0604020202020204" pitchFamily="34" charset="0"/>
              <a:buChar char="•"/>
            </a:pPr>
            <a:r>
              <a:rPr lang="en-US" sz="2800" dirty="0"/>
              <a:t>Solve trigonometric equations that are quadratic in form.</a:t>
            </a:r>
          </a:p>
          <a:p>
            <a:pPr marL="457200" indent="-457200">
              <a:buFont typeface="Arial" panose="020B0604020202020204" pitchFamily="34" charset="0"/>
              <a:buChar char="•"/>
            </a:pPr>
            <a:r>
              <a:rPr lang="en-US" sz="2800" dirty="0"/>
              <a:t>Solve trigonometric equations using fundamental identities.</a:t>
            </a:r>
          </a:p>
          <a:p>
            <a:pPr marL="457200" indent="-457200">
              <a:buFont typeface="Arial" panose="020B0604020202020204" pitchFamily="34" charset="0"/>
              <a:buChar char="•"/>
            </a:pPr>
            <a:r>
              <a:rPr lang="en-US" sz="2800" dirty="0"/>
              <a:t>Solve trigonometric equations with multiple angles.</a:t>
            </a:r>
          </a:p>
          <a:p>
            <a:pPr marL="457200" indent="-457200">
              <a:buFont typeface="Arial" panose="020B0604020202020204" pitchFamily="34" charset="0"/>
              <a:buChar char="•"/>
            </a:pPr>
            <a:r>
              <a:rPr lang="en-US" sz="2800" dirty="0"/>
              <a:t>Solve right triangle problems.</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176119" y="982176"/>
            <a:ext cx="9362050" cy="489364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Solve linear trigonometric equations in sine and cosine.</a:t>
            </a:r>
          </a:p>
          <a:p>
            <a:pPr marL="457200" indent="-457200">
              <a:buFont typeface="Arial" panose="020B0604020202020204" pitchFamily="34" charset="0"/>
              <a:buChar char="•"/>
            </a:pPr>
            <a:r>
              <a:rPr lang="en-US" sz="2800" dirty="0"/>
              <a:t>Solve equations involving a single trigonometric function.</a:t>
            </a:r>
          </a:p>
          <a:p>
            <a:pPr marL="457200" indent="-457200">
              <a:buFont typeface="Arial" panose="020B0604020202020204" pitchFamily="34" charset="0"/>
              <a:buChar char="•"/>
            </a:pPr>
            <a:r>
              <a:rPr lang="en-US" sz="2800" dirty="0"/>
              <a:t>Solve trigonometric equations using a calculator.</a:t>
            </a:r>
          </a:p>
          <a:p>
            <a:pPr marL="457200" indent="-457200">
              <a:buFont typeface="Arial" panose="020B0604020202020204" pitchFamily="34" charset="0"/>
              <a:buChar char="•"/>
            </a:pPr>
            <a:r>
              <a:rPr lang="en-US" sz="2800" dirty="0"/>
              <a:t>Solve trigonometric equations that are quadratic in form.</a:t>
            </a:r>
          </a:p>
          <a:p>
            <a:pPr marL="457200" indent="-457200">
              <a:buFont typeface="Arial" panose="020B0604020202020204" pitchFamily="34" charset="0"/>
              <a:buChar char="•"/>
            </a:pPr>
            <a:r>
              <a:rPr lang="en-US" sz="2800" dirty="0"/>
              <a:t>Solve trigonometric equations using fundamental identities.</a:t>
            </a:r>
          </a:p>
          <a:p>
            <a:pPr marL="457200" indent="-457200">
              <a:buFont typeface="Arial" panose="020B0604020202020204" pitchFamily="34" charset="0"/>
              <a:buChar char="•"/>
            </a:pPr>
            <a:r>
              <a:rPr lang="en-US" sz="2800" dirty="0"/>
              <a:t>Solve trigonometric equations with multiple angles.</a:t>
            </a:r>
          </a:p>
          <a:p>
            <a:pPr marL="457200" indent="-457200">
              <a:buFont typeface="Arial" panose="020B0604020202020204" pitchFamily="34" charset="0"/>
              <a:buChar char="•"/>
            </a:pPr>
            <a:r>
              <a:rPr lang="en-US" sz="2800" dirty="0"/>
              <a:t>Solve right triangle problems.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98A77714-A9C6-30B6-78EB-342FB7C9D2C1}"/>
              </a:ext>
            </a:extLst>
          </p:cNvPr>
          <p:cNvSpPr txBox="1"/>
          <p:nvPr/>
        </p:nvSpPr>
        <p:spPr>
          <a:xfrm>
            <a:off x="642026" y="262646"/>
            <a:ext cx="9970850" cy="4093428"/>
          </a:xfrm>
          <a:prstGeom prst="rect">
            <a:avLst/>
          </a:prstGeom>
          <a:noFill/>
        </p:spPr>
        <p:txBody>
          <a:bodyPr wrap="square" rtlCol="0">
            <a:spAutoFit/>
          </a:bodyPr>
          <a:lstStyle/>
          <a:p>
            <a:r>
              <a:rPr lang="en-US" sz="3200" dirty="0"/>
              <a:t>Solving Linear Trigonometric Equations in Sine and Cosine</a:t>
            </a:r>
          </a:p>
          <a:p>
            <a:endParaRPr lang="en-US" sz="3200" dirty="0"/>
          </a:p>
          <a:p>
            <a:r>
              <a:rPr lang="en-US" sz="2800" dirty="0"/>
              <a:t>Trigonometric equations are equations that involve trigonometric functions. </a:t>
            </a:r>
          </a:p>
          <a:p>
            <a:endParaRPr lang="en-US" sz="2800" dirty="0"/>
          </a:p>
          <a:p>
            <a:r>
              <a:rPr lang="en-US" sz="2800" dirty="0"/>
              <a:t>Sometimes we will solve a trigonometric equation over a specified interval and other times we will find all possible solutions. Because trigonometric functions are periodic, trigonometric equations may have an infinite number of solutions. Recall that</a:t>
            </a:r>
          </a:p>
        </p:txBody>
      </p:sp>
      <p:pic>
        <p:nvPicPr>
          <p:cNvPr id="5" name="Picture 4">
            <a:extLst>
              <a:ext uri="{FF2B5EF4-FFF2-40B4-BE49-F238E27FC236}">
                <a16:creationId xmlns:a16="http://schemas.microsoft.com/office/drawing/2014/main" id="{10C46581-8431-530C-4AD8-AADB75BAF8D8}"/>
              </a:ext>
            </a:extLst>
          </p:cNvPr>
          <p:cNvPicPr>
            <a:picLocks noChangeAspect="1"/>
          </p:cNvPicPr>
          <p:nvPr/>
        </p:nvPicPr>
        <p:blipFill>
          <a:blip r:embed="rId3"/>
          <a:stretch>
            <a:fillRect/>
          </a:stretch>
        </p:blipFill>
        <p:spPr>
          <a:xfrm>
            <a:off x="3625000" y="4512919"/>
            <a:ext cx="3820827" cy="882659"/>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4C06FA0-A2F3-ED4B-8644-FC99D530B419}"/>
              </a:ext>
            </a:extLst>
          </p:cNvPr>
          <p:cNvPicPr>
            <a:picLocks noChangeAspect="1"/>
          </p:cNvPicPr>
          <p:nvPr/>
        </p:nvPicPr>
        <p:blipFill>
          <a:blip r:embed="rId3"/>
          <a:stretch>
            <a:fillRect/>
          </a:stretch>
        </p:blipFill>
        <p:spPr>
          <a:xfrm>
            <a:off x="145611" y="136525"/>
            <a:ext cx="10791825" cy="232410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4A5028B-AE6B-2F0E-4E7C-6C46F7E216C2}"/>
              </a:ext>
            </a:extLst>
          </p:cNvPr>
          <p:cNvPicPr>
            <a:picLocks noChangeAspect="1"/>
          </p:cNvPicPr>
          <p:nvPr/>
        </p:nvPicPr>
        <p:blipFill>
          <a:blip r:embed="rId2"/>
          <a:stretch>
            <a:fillRect/>
          </a:stretch>
        </p:blipFill>
        <p:spPr>
          <a:xfrm>
            <a:off x="162605" y="136525"/>
            <a:ext cx="10734675" cy="201930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9FD3A76-77F4-6EB4-F3E8-05DF6136936E}"/>
              </a:ext>
            </a:extLst>
          </p:cNvPr>
          <p:cNvPicPr>
            <a:picLocks noChangeAspect="1"/>
          </p:cNvPicPr>
          <p:nvPr/>
        </p:nvPicPr>
        <p:blipFill>
          <a:blip r:embed="rId2"/>
          <a:stretch>
            <a:fillRect/>
          </a:stretch>
        </p:blipFill>
        <p:spPr>
          <a:xfrm>
            <a:off x="643467" y="1561507"/>
            <a:ext cx="10905066" cy="3734984"/>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73248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90CCA08-E34F-1A4D-8F9A-356ED80B0C4D}"/>
              </a:ext>
            </a:extLst>
          </p:cNvPr>
          <p:cNvPicPr>
            <a:picLocks noChangeAspect="1"/>
          </p:cNvPicPr>
          <p:nvPr/>
        </p:nvPicPr>
        <p:blipFill>
          <a:blip r:embed="rId2"/>
          <a:stretch>
            <a:fillRect/>
          </a:stretch>
        </p:blipFill>
        <p:spPr>
          <a:xfrm>
            <a:off x="142195" y="136525"/>
            <a:ext cx="10753725" cy="203835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BBD848D-42BA-368F-CD6C-2FD8ECDF06A7}"/>
              </a:ext>
            </a:extLst>
          </p:cNvPr>
          <p:cNvPicPr>
            <a:picLocks noChangeAspect="1"/>
          </p:cNvPicPr>
          <p:nvPr/>
        </p:nvPicPr>
        <p:blipFill>
          <a:blip r:embed="rId2"/>
          <a:stretch>
            <a:fillRect/>
          </a:stretch>
        </p:blipFill>
        <p:spPr>
          <a:xfrm>
            <a:off x="155122" y="136525"/>
            <a:ext cx="10706100" cy="1543050"/>
          </a:xfrm>
          <a:prstGeom prst="rect">
            <a:avLst/>
          </a:prstGeom>
        </p:spPr>
      </p:pic>
    </p:spTree>
    <p:extLst>
      <p:ext uri="{BB962C8B-B14F-4D97-AF65-F5344CB8AC3E}">
        <p14:creationId xmlns:p14="http://schemas.microsoft.com/office/powerpoint/2010/main" val="2663773893"/>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291</TotalTime>
  <Words>837</Words>
  <Application>Microsoft Office PowerPoint</Application>
  <PresentationFormat>Widescreen</PresentationFormat>
  <Paragraphs>75</Paragraphs>
  <Slides>31</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31</vt:i4>
      </vt:variant>
    </vt:vector>
  </HeadingPairs>
  <TitlesOfParts>
    <vt:vector size="42" baseType="lpstr">
      <vt:lpstr>Arial</vt:lpstr>
      <vt:lpstr>Calibri</vt:lpstr>
      <vt:lpstr>Calibri Light</vt:lpstr>
      <vt:lpstr>Cambria Math</vt:lpstr>
      <vt:lpstr>MathJax_Main</vt:lpstr>
      <vt:lpstr>MathJax_Math-italic</vt:lpstr>
      <vt:lpstr>Neue Helvetica W01</vt:lpstr>
      <vt:lpstr>Times New Roman</vt:lpstr>
      <vt:lpstr>Theme1</vt:lpstr>
      <vt:lpstr>1_Office Theme</vt:lpstr>
      <vt:lpstr>Office Theme</vt:lpstr>
      <vt:lpstr>Trigonometric Identities  and Equations</vt:lpstr>
      <vt:lpstr>9.5 Solving Trigonometric Equations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26</cp:revision>
  <dcterms:created xsi:type="dcterms:W3CDTF">2023-11-15T21:12:55Z</dcterms:created>
  <dcterms:modified xsi:type="dcterms:W3CDTF">2024-08-28T19:49:14Z</dcterms:modified>
</cp:coreProperties>
</file>