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 id="2147483744" r:id="rId3"/>
  </p:sldMasterIdLst>
  <p:notesMasterIdLst>
    <p:notesMasterId r:id="rId27"/>
  </p:notesMasterIdLst>
  <p:sldIdLst>
    <p:sldId id="257" r:id="rId4"/>
    <p:sldId id="370" r:id="rId5"/>
    <p:sldId id="281" r:id="rId6"/>
    <p:sldId id="282" r:id="rId7"/>
    <p:sldId id="344" r:id="rId8"/>
    <p:sldId id="332" r:id="rId9"/>
    <p:sldId id="334" r:id="rId10"/>
    <p:sldId id="336" r:id="rId11"/>
    <p:sldId id="335" r:id="rId12"/>
    <p:sldId id="337" r:id="rId13"/>
    <p:sldId id="339" r:id="rId14"/>
    <p:sldId id="338" r:id="rId15"/>
    <p:sldId id="340" r:id="rId16"/>
    <p:sldId id="341" r:id="rId17"/>
    <p:sldId id="342" r:id="rId18"/>
    <p:sldId id="343" r:id="rId19"/>
    <p:sldId id="346" r:id="rId20"/>
    <p:sldId id="350" r:id="rId21"/>
    <p:sldId id="348" r:id="rId22"/>
    <p:sldId id="351" r:id="rId23"/>
    <p:sldId id="353" r:id="rId24"/>
    <p:sldId id="271" r:id="rId25"/>
    <p:sldId id="329"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9069" autoAdjust="0"/>
  </p:normalViewPr>
  <p:slideViewPr>
    <p:cSldViewPr snapToGrid="0">
      <p:cViewPr varScale="1">
        <p:scale>
          <a:sx n="98" d="100"/>
          <a:sy n="98" d="100"/>
        </p:scale>
        <p:origin x="46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AA80E0-2187-467B-ADFB-D69A7F45F692}" type="datetimeFigureOut">
              <a:rPr lang="en-US" smtClean="0"/>
              <a:t>8/28/2024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28CB4D-4FCA-45CA-9E57-054ECA30A29D}" type="slidenum">
              <a:rPr lang="en-US" smtClean="0"/>
              <a:t>‹#›</a:t>
            </a:fld>
            <a:endParaRPr lang="en-US"/>
          </a:p>
        </p:txBody>
      </p:sp>
    </p:spTree>
    <p:extLst>
      <p:ext uri="{BB962C8B-B14F-4D97-AF65-F5344CB8AC3E}">
        <p14:creationId xmlns:p14="http://schemas.microsoft.com/office/powerpoint/2010/main" val="33032145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Images and notes within these slides are from the OpenStax textbook Algebra and Trigonometry 2e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41581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Images and notes within these slides are from the OpenStax textbook Algebra and Trigonometry 2e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98710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4</a:t>
            </a:fld>
            <a:endParaRPr lang="en-US"/>
          </a:p>
        </p:txBody>
      </p:sp>
    </p:spTree>
    <p:extLst>
      <p:ext uri="{BB962C8B-B14F-4D97-AF65-F5344CB8AC3E}">
        <p14:creationId xmlns:p14="http://schemas.microsoft.com/office/powerpoint/2010/main" val="37235732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6</a:t>
            </a:fld>
            <a:endParaRPr lang="en-US"/>
          </a:p>
        </p:txBody>
      </p:sp>
    </p:spTree>
    <p:extLst>
      <p:ext uri="{BB962C8B-B14F-4D97-AF65-F5344CB8AC3E}">
        <p14:creationId xmlns:p14="http://schemas.microsoft.com/office/powerpoint/2010/main" val="38575476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11890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5BB75DA-20A7-4043-9498-8042D7FFDC4A}" type="datetime1">
              <a:rPr lang="en-US" smtClean="0"/>
              <a:t>8/28/2024</a:t>
            </a:fld>
            <a:endParaRPr lang="en-US" dirty="0"/>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
        <p:nvSpPr>
          <p:cNvPr id="7" name="Rectangle 6"/>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114</a:t>
            </a:r>
            <a:endParaRPr lang="en-US" altLang="en-US" sz="1600" dirty="0">
              <a:solidFill>
                <a:schemeClr val="bg1"/>
              </a:solidFill>
              <a:latin typeface="Arial" panose="020B0604020202020204" pitchFamily="34" charset="0"/>
            </a:endParaRPr>
          </a:p>
        </p:txBody>
      </p:sp>
      <p:sp>
        <p:nvSpPr>
          <p:cNvPr id="11" name="Rectangle 10"/>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81318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3E8973-9055-4952-981E-8812CBF4A708}" type="datetime1">
              <a:rPr lang="en-US" smtClean="0"/>
              <a:t>8/28/2024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806250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EC46BA-DC38-440B-A51C-788BCA3B32D3}" type="datetime1">
              <a:rPr lang="en-US" smtClean="0"/>
              <a:t>8/28/2024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807867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
        <p:nvSpPr>
          <p:cNvPr id="7" name="Rectangle 6">
            <a:extLst>
              <a:ext uri="{FF2B5EF4-FFF2-40B4-BE49-F238E27FC236}">
                <a16:creationId xmlns:a16="http://schemas.microsoft.com/office/drawing/2014/main" id="{8BCF62C1-A170-4751-8D1C-F5EC793D12DB}"/>
              </a:ext>
            </a:extLst>
          </p:cNvPr>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a:extLst>
              <a:ext uri="{FF2B5EF4-FFF2-40B4-BE49-F238E27FC236}">
                <a16:creationId xmlns:a16="http://schemas.microsoft.com/office/drawing/2014/main" id="{3FFC9545-8C13-47EC-8C48-576FE9662477}"/>
              </a:ext>
            </a:extLst>
          </p:cNvPr>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a:extLst>
              <a:ext uri="{FF2B5EF4-FFF2-40B4-BE49-F238E27FC236}">
                <a16:creationId xmlns:a16="http://schemas.microsoft.com/office/drawing/2014/main" id="{F93F450E-3AD9-4347-B8C2-09AD77029984}"/>
              </a:ext>
            </a:extLst>
          </p:cNvPr>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a:extLst>
              <a:ext uri="{FF2B5EF4-FFF2-40B4-BE49-F238E27FC236}">
                <a16:creationId xmlns:a16="http://schemas.microsoft.com/office/drawing/2014/main" id="{ED6FC33F-42C6-4724-AECB-5BA932A53C48}"/>
              </a:ext>
            </a:extLst>
          </p:cNvPr>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103</a:t>
            </a:r>
            <a:endParaRPr lang="en-US" altLang="en-US" sz="1600" dirty="0">
              <a:solidFill>
                <a:schemeClr val="bg1"/>
              </a:solidFill>
              <a:latin typeface="Arial" panose="020B0604020202020204" pitchFamily="34" charset="0"/>
            </a:endParaRPr>
          </a:p>
        </p:txBody>
      </p:sp>
      <p:sp>
        <p:nvSpPr>
          <p:cNvPr id="11" name="Rectangle 10">
            <a:extLst>
              <a:ext uri="{FF2B5EF4-FFF2-40B4-BE49-F238E27FC236}">
                <a16:creationId xmlns:a16="http://schemas.microsoft.com/office/drawing/2014/main" id="{FAA0A9E8-2E83-46F0-962D-D668CD88A6DC}"/>
              </a:ext>
            </a:extLst>
          </p:cNvPr>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1903435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068830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8/28/2024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9667433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8/28/2024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034620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8/28/2024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66234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8/28/2024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7592344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8/28/2024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31738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8/28/2024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34106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61451A-CFA5-4FFC-B918-734CB1FED670}" type="datetime1">
              <a:rPr lang="en-US" smtClean="0"/>
              <a:t>8/28/2024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2113555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8/28/2024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1868456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782346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657747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5BB75DA-20A7-4043-9498-8042D7FFDC4A}" type="datetime1">
              <a:rPr lang="en-US" smtClean="0"/>
              <a:t>8/28/2024</a:t>
            </a:fld>
            <a:endParaRPr lang="en-US" dirty="0"/>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6690848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61451A-CFA5-4FFC-B918-734CB1FED670}" type="datetime1">
              <a:rPr lang="en-US" smtClean="0"/>
              <a:t>8/28/2024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914505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6825CF-EF9B-4DE4-A234-A10023EC1A3E}" type="datetime1">
              <a:rPr lang="en-US" smtClean="0"/>
              <a:t>8/28/2024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29332645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41208D-B44C-4233-841D-9E8CFA5F70A0}" type="datetime1">
              <a:rPr lang="en-US" smtClean="0"/>
              <a:t>8/28/2024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45786890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E6C495-331A-4221-870F-E220793F001F}" type="datetime1">
              <a:rPr lang="en-US" smtClean="0"/>
              <a:t>8/28/2024</a:t>
            </a:fld>
            <a:endParaRPr lang="en-US"/>
          </a:p>
        </p:txBody>
      </p:sp>
      <p:sp>
        <p:nvSpPr>
          <p:cNvPr id="8" name="Footer Placeholder 7"/>
          <p:cNvSpPr>
            <a:spLocks noGrp="1"/>
          </p:cNvSpPr>
          <p:nvPr>
            <p:ph type="ftr" sz="quarter" idx="11"/>
          </p:nvPr>
        </p:nvSpPr>
        <p:spPr/>
        <p:txBody>
          <a:bodyPr/>
          <a:lstStyle/>
          <a:p>
            <a:r>
              <a:rPr lang="en-US"/>
              <a:t>https://openstax.org/details/books/algebra-and-trigonometry-2e</a:t>
            </a:r>
          </a:p>
        </p:txBody>
      </p:sp>
      <p:sp>
        <p:nvSpPr>
          <p:cNvPr id="9" name="Slide Number Placeholder 8"/>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2899751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B5E82D-A968-4F91-830C-263177116E66}" type="datetime1">
              <a:rPr lang="en-US" smtClean="0"/>
              <a:t>8/28/2024</a:t>
            </a:fld>
            <a:endParaRPr lang="en-US"/>
          </a:p>
        </p:txBody>
      </p:sp>
      <p:sp>
        <p:nvSpPr>
          <p:cNvPr id="4" name="Footer Placeholder 3"/>
          <p:cNvSpPr>
            <a:spLocks noGrp="1"/>
          </p:cNvSpPr>
          <p:nvPr>
            <p:ph type="ftr" sz="quarter" idx="11"/>
          </p:nvPr>
        </p:nvSpPr>
        <p:spPr/>
        <p:txBody>
          <a:bodyPr/>
          <a:lstStyle/>
          <a:p>
            <a:r>
              <a:rPr lang="en-US"/>
              <a:t>https://openstax.org/details/books/algebra-and-trigonometry-2e</a:t>
            </a:r>
          </a:p>
        </p:txBody>
      </p:sp>
      <p:sp>
        <p:nvSpPr>
          <p:cNvPr id="5" name="Slide Number Placeholder 4"/>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0518238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6FBB8-2C26-48E5-ACBF-3D35893C729F}" type="datetime1">
              <a:rPr lang="en-US" smtClean="0"/>
              <a:t>8/28/2024</a:t>
            </a:fld>
            <a:endParaRPr lang="en-US"/>
          </a:p>
        </p:txBody>
      </p:sp>
      <p:sp>
        <p:nvSpPr>
          <p:cNvPr id="3" name="Footer Placeholder 2"/>
          <p:cNvSpPr>
            <a:spLocks noGrp="1"/>
          </p:cNvSpPr>
          <p:nvPr>
            <p:ph type="ftr" sz="quarter" idx="11"/>
          </p:nvPr>
        </p:nvSpPr>
        <p:spPr/>
        <p:txBody>
          <a:bodyPr/>
          <a:lstStyle/>
          <a:p>
            <a:r>
              <a:rPr lang="en-US"/>
              <a:t>https://openstax.org/details/books/algebra-and-trigonometry-2e</a:t>
            </a:r>
          </a:p>
        </p:txBody>
      </p:sp>
      <p:sp>
        <p:nvSpPr>
          <p:cNvPr id="4" name="Slide Number Placeholder 3"/>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52004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6825CF-EF9B-4DE4-A234-A10023EC1A3E}" type="datetime1">
              <a:rPr lang="en-US" smtClean="0"/>
              <a:t>8/28/2024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14469704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C98E87-6C6E-49A5-AEDA-8F9EEACAC649}" type="datetime1">
              <a:rPr lang="en-US" smtClean="0"/>
              <a:t>8/28/2024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08225864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B15F85-0F88-4E52-8E05-40819EDF5115}" type="datetime1">
              <a:rPr lang="en-US" smtClean="0"/>
              <a:t>8/28/2024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8423138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3E8973-9055-4952-981E-8812CBF4A708}" type="datetime1">
              <a:rPr lang="en-US" smtClean="0"/>
              <a:t>8/28/2024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5190817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EC46BA-DC38-440B-A51C-788BCA3B32D3}" type="datetime1">
              <a:rPr lang="en-US" smtClean="0"/>
              <a:t>8/28/2024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745839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41208D-B44C-4233-841D-9E8CFA5F70A0}" type="datetime1">
              <a:rPr lang="en-US" smtClean="0"/>
              <a:t>8/28/2024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777297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E6C495-331A-4221-870F-E220793F001F}" type="datetime1">
              <a:rPr lang="en-US" smtClean="0"/>
              <a:t>8/28/2024</a:t>
            </a:fld>
            <a:endParaRPr lang="en-US"/>
          </a:p>
        </p:txBody>
      </p:sp>
      <p:sp>
        <p:nvSpPr>
          <p:cNvPr id="8" name="Footer Placeholder 7"/>
          <p:cNvSpPr>
            <a:spLocks noGrp="1"/>
          </p:cNvSpPr>
          <p:nvPr>
            <p:ph type="ftr" sz="quarter" idx="11"/>
          </p:nvPr>
        </p:nvSpPr>
        <p:spPr/>
        <p:txBody>
          <a:bodyPr/>
          <a:lstStyle/>
          <a:p>
            <a:r>
              <a:rPr lang="en-US"/>
              <a:t>https://openstax.org/details/books/algebra-and-trigonometry-2e</a:t>
            </a:r>
          </a:p>
        </p:txBody>
      </p:sp>
      <p:sp>
        <p:nvSpPr>
          <p:cNvPr id="9" name="Slide Number Placeholder 8"/>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58734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B5E82D-A968-4F91-830C-263177116E66}" type="datetime1">
              <a:rPr lang="en-US" smtClean="0"/>
              <a:t>8/28/2024</a:t>
            </a:fld>
            <a:endParaRPr lang="en-US"/>
          </a:p>
        </p:txBody>
      </p:sp>
      <p:sp>
        <p:nvSpPr>
          <p:cNvPr id="4" name="Footer Placeholder 3"/>
          <p:cNvSpPr>
            <a:spLocks noGrp="1"/>
          </p:cNvSpPr>
          <p:nvPr>
            <p:ph type="ftr" sz="quarter" idx="11"/>
          </p:nvPr>
        </p:nvSpPr>
        <p:spPr/>
        <p:txBody>
          <a:bodyPr/>
          <a:lstStyle/>
          <a:p>
            <a:r>
              <a:rPr lang="en-US"/>
              <a:t>https://openstax.org/details/books/algebra-and-trigonometry-2e</a:t>
            </a:r>
          </a:p>
        </p:txBody>
      </p:sp>
      <p:sp>
        <p:nvSpPr>
          <p:cNvPr id="5" name="Slide Number Placeholder 4"/>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32559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6FBB8-2C26-48E5-ACBF-3D35893C729F}" type="datetime1">
              <a:rPr lang="en-US" smtClean="0"/>
              <a:t>8/28/2024</a:t>
            </a:fld>
            <a:endParaRPr lang="en-US"/>
          </a:p>
        </p:txBody>
      </p:sp>
      <p:sp>
        <p:nvSpPr>
          <p:cNvPr id="3" name="Footer Placeholder 2"/>
          <p:cNvSpPr>
            <a:spLocks noGrp="1"/>
          </p:cNvSpPr>
          <p:nvPr>
            <p:ph type="ftr" sz="quarter" idx="11"/>
          </p:nvPr>
        </p:nvSpPr>
        <p:spPr/>
        <p:txBody>
          <a:bodyPr/>
          <a:lstStyle/>
          <a:p>
            <a:r>
              <a:rPr lang="en-US"/>
              <a:t>https://openstax.org/details/books/algebra-and-trigonometry-2e</a:t>
            </a:r>
          </a:p>
        </p:txBody>
      </p:sp>
      <p:sp>
        <p:nvSpPr>
          <p:cNvPr id="4" name="Slide Number Placeholder 3"/>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546174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C98E87-6C6E-49A5-AEDA-8F9EEACAC649}" type="datetime1">
              <a:rPr lang="en-US" smtClean="0"/>
              <a:t>8/28/2024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1706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B15F85-0F88-4E52-8E05-40819EDF5115}" type="datetime1">
              <a:rPr lang="en-US" smtClean="0"/>
              <a:t>8/28/2024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90001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B89A0-E26E-4328-838E-AB32FC45EAF9}" type="datetime1">
              <a:rPr lang="en-US" smtClean="0"/>
              <a:t>8/28/2024</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https://openstax.org/details/books/algebra-and-trigonometry-2e</a:t>
            </a: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850FF-6169-4056-8077-06FFA93A5366}" type="slidenum">
              <a:rPr lang="en-US" smtClean="0"/>
              <a:pPr/>
              <a:t>‹#›</a:t>
            </a:fld>
            <a:endParaRPr lang="en-US"/>
          </a:p>
        </p:txBody>
      </p:sp>
      <p:sp>
        <p:nvSpPr>
          <p:cNvPr id="7" name="Rectangle 6"/>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p:cNvPicPr preferRelativeResize="0">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114</a:t>
            </a:r>
            <a:endParaRPr lang="en-US" altLang="en-US" sz="1600" dirty="0">
              <a:solidFill>
                <a:schemeClr val="bg1"/>
              </a:solidFill>
              <a:latin typeface="Arial" panose="020B0604020202020204" pitchFamily="34" charset="0"/>
            </a:endParaRPr>
          </a:p>
        </p:txBody>
      </p:sp>
      <p:sp>
        <p:nvSpPr>
          <p:cNvPr id="11" name="Rectangle 10"/>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6901152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8/28/2024</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
        <p:nvSpPr>
          <p:cNvPr id="7" name="Rectangle 6">
            <a:extLst>
              <a:ext uri="{FF2B5EF4-FFF2-40B4-BE49-F238E27FC236}">
                <a16:creationId xmlns:a16="http://schemas.microsoft.com/office/drawing/2014/main" id="{A57B0538-6345-4355-B5D9-EBC7E6DAE309}"/>
              </a:ext>
            </a:extLst>
          </p:cNvPr>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a:extLst>
              <a:ext uri="{FF2B5EF4-FFF2-40B4-BE49-F238E27FC236}">
                <a16:creationId xmlns:a16="http://schemas.microsoft.com/office/drawing/2014/main" id="{B50AA53F-14B5-4F69-86DE-1A25A479B484}"/>
              </a:ext>
            </a:extLst>
          </p:cNvPr>
          <p:cNvPicPr preferRelativeResize="0">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a:extLst>
              <a:ext uri="{FF2B5EF4-FFF2-40B4-BE49-F238E27FC236}">
                <a16:creationId xmlns:a16="http://schemas.microsoft.com/office/drawing/2014/main" id="{F1833F29-278E-40C2-B5BF-5F1CFDBC0000}"/>
              </a:ext>
            </a:extLst>
          </p:cNvPr>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a:extLst>
              <a:ext uri="{FF2B5EF4-FFF2-40B4-BE49-F238E27FC236}">
                <a16:creationId xmlns:a16="http://schemas.microsoft.com/office/drawing/2014/main" id="{B524B414-2CE4-4650-8189-7EAC2D1FD162}"/>
              </a:ext>
            </a:extLst>
          </p:cNvPr>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103</a:t>
            </a:r>
            <a:endParaRPr lang="en-US" altLang="en-US" sz="1600" dirty="0">
              <a:solidFill>
                <a:schemeClr val="bg1"/>
              </a:solidFill>
              <a:latin typeface="Arial" panose="020B0604020202020204" pitchFamily="34" charset="0"/>
            </a:endParaRPr>
          </a:p>
        </p:txBody>
      </p:sp>
      <p:sp>
        <p:nvSpPr>
          <p:cNvPr id="11" name="Rectangle 10">
            <a:extLst>
              <a:ext uri="{FF2B5EF4-FFF2-40B4-BE49-F238E27FC236}">
                <a16:creationId xmlns:a16="http://schemas.microsoft.com/office/drawing/2014/main" id="{6758B69F-709F-4A28-879C-1FB9C7F01604}"/>
              </a:ext>
            </a:extLst>
          </p:cNvPr>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94454640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B89A0-E26E-4328-838E-AB32FC45EAF9}" type="datetime1">
              <a:rPr lang="en-US" smtClean="0"/>
              <a:t>8/28/2024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https://openstax.org/details/books/algebra-and-trigonometry-2e</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22955910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Triangular abstract background">
            <a:extLst>
              <a:ext uri="{FF2B5EF4-FFF2-40B4-BE49-F238E27FC236}">
                <a16:creationId xmlns:a16="http://schemas.microsoft.com/office/drawing/2014/main" id="{D0536DEF-2C1E-4BAD-3214-7C75E0E4FE64}"/>
              </a:ext>
            </a:extLst>
          </p:cNvPr>
          <p:cNvPicPr>
            <a:picLocks noChangeAspect="1"/>
          </p:cNvPicPr>
          <p:nvPr/>
        </p:nvPicPr>
        <p:blipFill rotWithShape="1">
          <a:blip r:embed="rId3">
            <a:alphaModFix amt="70000"/>
          </a:blip>
          <a:srcRect t="15726" r="-1" b="-1"/>
          <a:stretch/>
        </p:blipFill>
        <p:spPr>
          <a:xfrm>
            <a:off x="-37352" y="0"/>
            <a:ext cx="12188932" cy="6856614"/>
          </a:xfrm>
          <a:prstGeom prst="rect">
            <a:avLst/>
          </a:prstGeom>
        </p:spPr>
      </p:pic>
      <p:sp>
        <p:nvSpPr>
          <p:cNvPr id="2" name="Title 1">
            <a:extLst>
              <a:ext uri="{FF2B5EF4-FFF2-40B4-BE49-F238E27FC236}">
                <a16:creationId xmlns:a16="http://schemas.microsoft.com/office/drawing/2014/main" id="{676CFEAC-E3F0-C336-C550-FD9314806E2B}"/>
              </a:ext>
            </a:extLst>
          </p:cNvPr>
          <p:cNvSpPr>
            <a:spLocks noGrp="1"/>
          </p:cNvSpPr>
          <p:nvPr>
            <p:ph type="ctrTitle"/>
          </p:nvPr>
        </p:nvSpPr>
        <p:spPr>
          <a:xfrm>
            <a:off x="996275" y="744909"/>
            <a:ext cx="10190071" cy="2301739"/>
          </a:xfrm>
        </p:spPr>
        <p:txBody>
          <a:bodyPr anchor="b">
            <a:normAutofit/>
          </a:bodyPr>
          <a:lstStyle/>
          <a:p>
            <a:r>
              <a:rPr lang="en-US" sz="5400" dirty="0"/>
              <a:t>Trigonometric Identities </a:t>
            </a:r>
            <a:br>
              <a:rPr lang="en-US" sz="5400" dirty="0"/>
            </a:br>
            <a:r>
              <a:rPr lang="en-US" sz="5400" dirty="0"/>
              <a:t>and Equations</a:t>
            </a:r>
          </a:p>
        </p:txBody>
      </p:sp>
      <p:sp>
        <p:nvSpPr>
          <p:cNvPr id="3" name="Subtitle 2">
            <a:extLst>
              <a:ext uri="{FF2B5EF4-FFF2-40B4-BE49-F238E27FC236}">
                <a16:creationId xmlns:a16="http://schemas.microsoft.com/office/drawing/2014/main" id="{DD247231-577D-2B6C-0F9F-6521236FCF0B}"/>
              </a:ext>
            </a:extLst>
          </p:cNvPr>
          <p:cNvSpPr>
            <a:spLocks noGrp="1"/>
          </p:cNvSpPr>
          <p:nvPr>
            <p:ph type="subTitle" idx="1"/>
          </p:nvPr>
        </p:nvSpPr>
        <p:spPr>
          <a:xfrm>
            <a:off x="1200646" y="3075976"/>
            <a:ext cx="9781327" cy="3037115"/>
          </a:xfrm>
        </p:spPr>
        <p:txBody>
          <a:bodyPr anchor="t">
            <a:normAutofit lnSpcReduction="10000"/>
          </a:bodyPr>
          <a:lstStyle/>
          <a:p>
            <a:r>
              <a:rPr lang="en-US" sz="3600" dirty="0"/>
              <a:t>Chapter 9</a:t>
            </a:r>
          </a:p>
          <a:p>
            <a:endParaRPr lang="en-US" sz="2800" dirty="0"/>
          </a:p>
          <a:p>
            <a:endParaRPr lang="en-US" sz="2800" dirty="0"/>
          </a:p>
          <a:p>
            <a:endParaRPr lang="en-US" sz="2800" dirty="0"/>
          </a:p>
          <a:p>
            <a:endParaRPr lang="en-US" sz="2800" dirty="0">
              <a:solidFill>
                <a:schemeClr val="bg1"/>
              </a:solidFill>
            </a:endParaRPr>
          </a:p>
          <a:p>
            <a:r>
              <a:rPr lang="en-US" sz="2200" dirty="0">
                <a:solidFill>
                  <a:schemeClr val="bg1"/>
                </a:solidFill>
              </a:rPr>
              <a:t>Algebra and Trigonometry 2e, OpenStax, Jay Abramson</a:t>
            </a:r>
          </a:p>
        </p:txBody>
      </p:sp>
      <p:sp>
        <p:nvSpPr>
          <p:cNvPr id="5" name="Footer Placeholder 4">
            <a:extLst>
              <a:ext uri="{FF2B5EF4-FFF2-40B4-BE49-F238E27FC236}">
                <a16:creationId xmlns:a16="http://schemas.microsoft.com/office/drawing/2014/main" id="{6F700BAE-5B10-EA54-1338-4AD038116E25}"/>
              </a:ext>
            </a:extLst>
          </p:cNvPr>
          <p:cNvSpPr>
            <a:spLocks noGrp="1"/>
          </p:cNvSpPr>
          <p:nvPr>
            <p:ph type="ftr" sz="quarter" idx="11"/>
          </p:nvPr>
        </p:nvSpPr>
        <p:spPr>
          <a:xfrm>
            <a:off x="40420" y="5861447"/>
            <a:ext cx="11896842" cy="46180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all" spc="200" normalizeH="0" baseline="0" noProof="0">
                <a:ln>
                  <a:noFill/>
                </a:ln>
                <a:solidFill>
                  <a:srgbClr val="FFFFFF"/>
                </a:solidFill>
                <a:effectLst/>
                <a:uLnTx/>
                <a:uFillTx/>
                <a:latin typeface="Arial"/>
                <a:ea typeface="+mn-ea"/>
                <a:cs typeface="Segoe UI Semilight" panose="020B0402040204020203" pitchFamily="34" charset="0"/>
              </a:rPr>
              <a:t>https://openstax.org/details/books/algebra-and-trigonometry-2e</a:t>
            </a:r>
            <a:endParaRPr kumimoji="0" lang="en-US" sz="1800" b="0" i="0" u="none" strike="noStrike" kern="1200" cap="all" spc="200" normalizeH="0" baseline="0" noProof="0" dirty="0">
              <a:ln>
                <a:noFill/>
              </a:ln>
              <a:solidFill>
                <a:srgbClr val="FFFFFF"/>
              </a:solidFill>
              <a:effectLst/>
              <a:uLnTx/>
              <a:uFillTx/>
              <a:latin typeface="Arial"/>
              <a:ea typeface="+mn-ea"/>
              <a:cs typeface="Segoe UI Semilight" panose="020B0402040204020203" pitchFamily="34" charset="0"/>
            </a:endParaRPr>
          </a:p>
        </p:txBody>
      </p:sp>
    </p:spTree>
    <p:extLst>
      <p:ext uri="{BB962C8B-B14F-4D97-AF65-F5344CB8AC3E}">
        <p14:creationId xmlns:p14="http://schemas.microsoft.com/office/powerpoint/2010/main" val="4119155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00DA3773-7761-54BC-FC10-A3549178A0DD}"/>
              </a:ext>
            </a:extLst>
          </p:cNvPr>
          <p:cNvPicPr>
            <a:picLocks noChangeAspect="1"/>
          </p:cNvPicPr>
          <p:nvPr/>
        </p:nvPicPr>
        <p:blipFill>
          <a:blip r:embed="rId2"/>
          <a:stretch>
            <a:fillRect/>
          </a:stretch>
        </p:blipFill>
        <p:spPr>
          <a:xfrm>
            <a:off x="295954" y="136525"/>
            <a:ext cx="10772775" cy="1657350"/>
          </a:xfrm>
          <a:prstGeom prst="rect">
            <a:avLst/>
          </a:prstGeom>
        </p:spPr>
      </p:pic>
    </p:spTree>
    <p:extLst>
      <p:ext uri="{BB962C8B-B14F-4D97-AF65-F5344CB8AC3E}">
        <p14:creationId xmlns:p14="http://schemas.microsoft.com/office/powerpoint/2010/main" val="4287012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math equations on a white background&#10;&#10;Description automatically generated">
            <a:extLst>
              <a:ext uri="{FF2B5EF4-FFF2-40B4-BE49-F238E27FC236}">
                <a16:creationId xmlns:a16="http://schemas.microsoft.com/office/drawing/2014/main" id="{6363EF02-8FC6-D62A-931F-1EB54AEB3A44}"/>
              </a:ext>
            </a:extLst>
          </p:cNvPr>
          <p:cNvPicPr>
            <a:picLocks noChangeAspect="1"/>
          </p:cNvPicPr>
          <p:nvPr/>
        </p:nvPicPr>
        <p:blipFill>
          <a:blip r:embed="rId2"/>
          <a:stretch>
            <a:fillRect/>
          </a:stretch>
        </p:blipFill>
        <p:spPr>
          <a:xfrm>
            <a:off x="643467" y="852678"/>
            <a:ext cx="10905066" cy="5152642"/>
          </a:xfrm>
          <a:prstGeom prst="rect">
            <a:avLst/>
          </a:prstGeom>
        </p:spPr>
      </p:pic>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10907986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3F52874-F558-97BA-6574-5488C795769D}"/>
              </a:ext>
            </a:extLst>
          </p:cNvPr>
          <p:cNvPicPr>
            <a:picLocks noChangeAspect="1"/>
          </p:cNvPicPr>
          <p:nvPr/>
        </p:nvPicPr>
        <p:blipFill>
          <a:blip r:embed="rId2"/>
          <a:stretch>
            <a:fillRect/>
          </a:stretch>
        </p:blipFill>
        <p:spPr>
          <a:xfrm>
            <a:off x="643467" y="1098042"/>
            <a:ext cx="10905066" cy="4661914"/>
          </a:xfrm>
          <a:prstGeom prst="rect">
            <a:avLst/>
          </a:prstGeom>
        </p:spPr>
      </p:pic>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2663773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CEC38607-2FB6-8A2D-965B-2C64BBFD2E04}"/>
              </a:ext>
            </a:extLst>
          </p:cNvPr>
          <p:cNvPicPr>
            <a:picLocks noChangeAspect="1"/>
          </p:cNvPicPr>
          <p:nvPr/>
        </p:nvPicPr>
        <p:blipFill>
          <a:blip r:embed="rId2"/>
          <a:stretch>
            <a:fillRect/>
          </a:stretch>
        </p:blipFill>
        <p:spPr>
          <a:xfrm>
            <a:off x="204108" y="0"/>
            <a:ext cx="10782300" cy="2028825"/>
          </a:xfrm>
          <a:prstGeom prst="rect">
            <a:avLst/>
          </a:prstGeom>
        </p:spPr>
      </p:pic>
    </p:spTree>
    <p:extLst>
      <p:ext uri="{BB962C8B-B14F-4D97-AF65-F5344CB8AC3E}">
        <p14:creationId xmlns:p14="http://schemas.microsoft.com/office/powerpoint/2010/main" val="14904276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3D7725FD-287F-3E89-384C-71A6DAF3A0D8}"/>
              </a:ext>
            </a:extLst>
          </p:cNvPr>
          <p:cNvPicPr>
            <a:picLocks noChangeAspect="1"/>
          </p:cNvPicPr>
          <p:nvPr/>
        </p:nvPicPr>
        <p:blipFill>
          <a:blip r:embed="rId2"/>
          <a:stretch>
            <a:fillRect/>
          </a:stretch>
        </p:blipFill>
        <p:spPr>
          <a:xfrm>
            <a:off x="170089" y="136525"/>
            <a:ext cx="10763250" cy="1590675"/>
          </a:xfrm>
          <a:prstGeom prst="rect">
            <a:avLst/>
          </a:prstGeom>
        </p:spPr>
      </p:pic>
    </p:spTree>
    <p:extLst>
      <p:ext uri="{BB962C8B-B14F-4D97-AF65-F5344CB8AC3E}">
        <p14:creationId xmlns:p14="http://schemas.microsoft.com/office/powerpoint/2010/main" val="36411036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4D1586B-3F42-B6CE-4BDA-D79BAAFA0B82}"/>
              </a:ext>
            </a:extLst>
          </p:cNvPr>
          <p:cNvPicPr>
            <a:picLocks noChangeAspect="1"/>
          </p:cNvPicPr>
          <p:nvPr/>
        </p:nvPicPr>
        <p:blipFill>
          <a:blip r:embed="rId2"/>
          <a:stretch>
            <a:fillRect/>
          </a:stretch>
        </p:blipFill>
        <p:spPr>
          <a:xfrm>
            <a:off x="643467" y="770890"/>
            <a:ext cx="10905066" cy="5316218"/>
          </a:xfrm>
          <a:prstGeom prst="rect">
            <a:avLst/>
          </a:prstGeom>
        </p:spPr>
      </p:pic>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34860961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0A1ABD16-14EC-1B6A-3CB3-5C922A944007}"/>
              </a:ext>
            </a:extLst>
          </p:cNvPr>
          <p:cNvPicPr>
            <a:picLocks noChangeAspect="1"/>
          </p:cNvPicPr>
          <p:nvPr/>
        </p:nvPicPr>
        <p:blipFill>
          <a:blip r:embed="rId2"/>
          <a:stretch>
            <a:fillRect/>
          </a:stretch>
        </p:blipFill>
        <p:spPr>
          <a:xfrm>
            <a:off x="402771" y="136525"/>
            <a:ext cx="10668000" cy="1905000"/>
          </a:xfrm>
          <a:prstGeom prst="rect">
            <a:avLst/>
          </a:prstGeom>
        </p:spPr>
      </p:pic>
    </p:spTree>
    <p:extLst>
      <p:ext uri="{BB962C8B-B14F-4D97-AF65-F5344CB8AC3E}">
        <p14:creationId xmlns:p14="http://schemas.microsoft.com/office/powerpoint/2010/main" val="33819569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D1816A70-D475-9E48-675F-62C0FC22BAF7}"/>
              </a:ext>
            </a:extLst>
          </p:cNvPr>
          <p:cNvPicPr>
            <a:picLocks noChangeAspect="1"/>
          </p:cNvPicPr>
          <p:nvPr/>
        </p:nvPicPr>
        <p:blipFill>
          <a:blip r:embed="rId2"/>
          <a:stretch>
            <a:fillRect/>
          </a:stretch>
        </p:blipFill>
        <p:spPr>
          <a:xfrm>
            <a:off x="157843" y="136525"/>
            <a:ext cx="10744200" cy="1619250"/>
          </a:xfrm>
          <a:prstGeom prst="rect">
            <a:avLst/>
          </a:prstGeom>
        </p:spPr>
      </p:pic>
    </p:spTree>
    <p:extLst>
      <p:ext uri="{BB962C8B-B14F-4D97-AF65-F5344CB8AC3E}">
        <p14:creationId xmlns:p14="http://schemas.microsoft.com/office/powerpoint/2010/main" val="14373522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B09D26CA-E3BD-6C20-64CE-4E400780A5D6}"/>
              </a:ext>
            </a:extLst>
          </p:cNvPr>
          <p:cNvPicPr>
            <a:picLocks noChangeAspect="1"/>
          </p:cNvPicPr>
          <p:nvPr/>
        </p:nvPicPr>
        <p:blipFill>
          <a:blip r:embed="rId2"/>
          <a:stretch>
            <a:fillRect/>
          </a:stretch>
        </p:blipFill>
        <p:spPr>
          <a:xfrm>
            <a:off x="235403" y="136525"/>
            <a:ext cx="10610850" cy="1876425"/>
          </a:xfrm>
          <a:prstGeom prst="rect">
            <a:avLst/>
          </a:prstGeom>
        </p:spPr>
      </p:pic>
    </p:spTree>
    <p:extLst>
      <p:ext uri="{BB962C8B-B14F-4D97-AF65-F5344CB8AC3E}">
        <p14:creationId xmlns:p14="http://schemas.microsoft.com/office/powerpoint/2010/main" val="16777287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57734864-75AD-12C5-0A2D-0A1142007588}"/>
              </a:ext>
            </a:extLst>
          </p:cNvPr>
          <p:cNvPicPr>
            <a:picLocks noChangeAspect="1"/>
          </p:cNvPicPr>
          <p:nvPr/>
        </p:nvPicPr>
        <p:blipFill>
          <a:blip r:embed="rId2"/>
          <a:stretch>
            <a:fillRect/>
          </a:stretch>
        </p:blipFill>
        <p:spPr>
          <a:xfrm>
            <a:off x="232001" y="136525"/>
            <a:ext cx="10639425" cy="2971800"/>
          </a:xfrm>
          <a:prstGeom prst="rect">
            <a:avLst/>
          </a:prstGeom>
        </p:spPr>
      </p:pic>
    </p:spTree>
    <p:extLst>
      <p:ext uri="{BB962C8B-B14F-4D97-AF65-F5344CB8AC3E}">
        <p14:creationId xmlns:p14="http://schemas.microsoft.com/office/powerpoint/2010/main" val="707031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75" name="Rectangle 74">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Triangular abstract background">
            <a:extLst>
              <a:ext uri="{FF2B5EF4-FFF2-40B4-BE49-F238E27FC236}">
                <a16:creationId xmlns:a16="http://schemas.microsoft.com/office/drawing/2014/main" id="{D0536DEF-2C1E-4BAD-3214-7C75E0E4FE64}"/>
              </a:ext>
            </a:extLst>
          </p:cNvPr>
          <p:cNvPicPr>
            <a:picLocks noChangeAspect="1"/>
          </p:cNvPicPr>
          <p:nvPr/>
        </p:nvPicPr>
        <p:blipFill rotWithShape="1">
          <a:blip r:embed="rId3">
            <a:alphaModFix amt="50000"/>
          </a:blip>
          <a:srcRect t="15730"/>
          <a:stretch/>
        </p:blipFill>
        <p:spPr>
          <a:xfrm>
            <a:off x="20" y="1"/>
            <a:ext cx="12191980" cy="6857999"/>
          </a:xfrm>
          <a:prstGeom prst="rect">
            <a:avLst/>
          </a:prstGeom>
        </p:spPr>
      </p:pic>
      <p:sp>
        <p:nvSpPr>
          <p:cNvPr id="2" name="Title 1">
            <a:extLst>
              <a:ext uri="{FF2B5EF4-FFF2-40B4-BE49-F238E27FC236}">
                <a16:creationId xmlns:a16="http://schemas.microsoft.com/office/drawing/2014/main" id="{676CFEAC-E3F0-C336-C550-FD9314806E2B}"/>
              </a:ext>
            </a:extLst>
          </p:cNvPr>
          <p:cNvSpPr>
            <a:spLocks noGrp="1"/>
          </p:cNvSpPr>
          <p:nvPr>
            <p:ph type="ctrTitle"/>
          </p:nvPr>
        </p:nvSpPr>
        <p:spPr>
          <a:xfrm>
            <a:off x="1524000" y="1122362"/>
            <a:ext cx="9144000" cy="2900518"/>
          </a:xfrm>
        </p:spPr>
        <p:txBody>
          <a:bodyPr vert="horz" lIns="91440" tIns="45720" rIns="91440" bIns="45720" rtlCol="0">
            <a:normAutofit/>
          </a:bodyPr>
          <a:lstStyle/>
          <a:p>
            <a:r>
              <a:rPr lang="en-US" sz="4700" dirty="0">
                <a:solidFill>
                  <a:srgbClr val="FFFFFF"/>
                </a:solidFill>
              </a:rPr>
              <a:t>9.4 Sum-to-Product and Product-to-Sum Formulas </a:t>
            </a:r>
            <a:br>
              <a:rPr lang="en-US" sz="4700" dirty="0">
                <a:solidFill>
                  <a:srgbClr val="FFFFFF"/>
                </a:solidFill>
              </a:rPr>
            </a:br>
            <a:endParaRPr lang="en-US" sz="4700" dirty="0">
              <a:solidFill>
                <a:srgbClr val="FFFFFF"/>
              </a:solidFill>
            </a:endParaRPr>
          </a:p>
        </p:txBody>
      </p:sp>
      <p:sp>
        <p:nvSpPr>
          <p:cNvPr id="5" name="Footer Placeholder 4">
            <a:extLst>
              <a:ext uri="{FF2B5EF4-FFF2-40B4-BE49-F238E27FC236}">
                <a16:creationId xmlns:a16="http://schemas.microsoft.com/office/drawing/2014/main" id="{6F700BAE-5B10-EA54-1338-4AD038116E25}"/>
              </a:ext>
            </a:extLst>
          </p:cNvPr>
          <p:cNvSpPr>
            <a:spLocks noGrp="1"/>
          </p:cNvSpPr>
          <p:nvPr>
            <p:ph type="ftr" sz="quarter" idx="11"/>
          </p:nvPr>
        </p:nvSpPr>
        <p:spPr>
          <a:xfrm>
            <a:off x="4038600" y="6356350"/>
            <a:ext cx="4114800" cy="365125"/>
          </a:xfrm>
        </p:spPr>
        <p:txBody>
          <a:bodyPr vert="horz" lIns="91440" tIns="45720" rIns="91440" bIns="45720" rtlCol="0">
            <a:normAutofit/>
          </a:bodyPr>
          <a:lstStyle/>
          <a:p>
            <a:pPr marL="0" marR="0" lvl="0" indent="0" defTabSz="4572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solidFill>
                  <a:srgbClr val="FFFFFF"/>
                </a:solidFill>
                <a:effectLst/>
                <a:uLnTx/>
                <a:uFillTx/>
                <a:latin typeface="Calibri" panose="020F0502020204030204"/>
                <a:ea typeface="+mn-ea"/>
                <a:cs typeface="+mn-cs"/>
              </a:rPr>
              <a:t>https://openstax.org/details/books/algebra-and-trigonometry-2e</a:t>
            </a:r>
          </a:p>
        </p:txBody>
      </p:sp>
    </p:spTree>
    <p:extLst>
      <p:ext uri="{BB962C8B-B14F-4D97-AF65-F5344CB8AC3E}">
        <p14:creationId xmlns:p14="http://schemas.microsoft.com/office/powerpoint/2010/main" val="256371178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CBE133CA-7BD7-EB5C-E06C-B48F9BEDF9D6}"/>
              </a:ext>
            </a:extLst>
          </p:cNvPr>
          <p:cNvPicPr>
            <a:picLocks noChangeAspect="1"/>
          </p:cNvPicPr>
          <p:nvPr/>
        </p:nvPicPr>
        <p:blipFill>
          <a:blip r:embed="rId2"/>
          <a:stretch>
            <a:fillRect/>
          </a:stretch>
        </p:blipFill>
        <p:spPr>
          <a:xfrm>
            <a:off x="315005" y="136525"/>
            <a:ext cx="10734675" cy="2457450"/>
          </a:xfrm>
          <a:prstGeom prst="rect">
            <a:avLst/>
          </a:prstGeom>
        </p:spPr>
      </p:pic>
    </p:spTree>
    <p:extLst>
      <p:ext uri="{BB962C8B-B14F-4D97-AF65-F5344CB8AC3E}">
        <p14:creationId xmlns:p14="http://schemas.microsoft.com/office/powerpoint/2010/main" val="35101735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A2B701EC-AD26-5DA7-C91B-7EDA41A2B42C}"/>
              </a:ext>
            </a:extLst>
          </p:cNvPr>
          <p:cNvPicPr>
            <a:picLocks noChangeAspect="1"/>
          </p:cNvPicPr>
          <p:nvPr/>
        </p:nvPicPr>
        <p:blipFill>
          <a:blip r:embed="rId2"/>
          <a:stretch>
            <a:fillRect/>
          </a:stretch>
        </p:blipFill>
        <p:spPr>
          <a:xfrm>
            <a:off x="223837" y="136525"/>
            <a:ext cx="10677525" cy="1647825"/>
          </a:xfrm>
          <a:prstGeom prst="rect">
            <a:avLst/>
          </a:prstGeom>
        </p:spPr>
      </p:pic>
    </p:spTree>
    <p:extLst>
      <p:ext uri="{BB962C8B-B14F-4D97-AF65-F5344CB8AC3E}">
        <p14:creationId xmlns:p14="http://schemas.microsoft.com/office/powerpoint/2010/main" val="38469020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1B5233B4-B6B7-5F70-7EA0-B1E262ADEA8A}"/>
              </a:ext>
            </a:extLst>
          </p:cNvPr>
          <p:cNvSpPr txBox="1"/>
          <p:nvPr/>
        </p:nvSpPr>
        <p:spPr>
          <a:xfrm>
            <a:off x="2440714" y="1698046"/>
            <a:ext cx="6425157" cy="273921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Arial"/>
                <a:ea typeface="+mn-ea"/>
                <a:cs typeface="+mn-cs"/>
              </a:rPr>
              <a:t>What did you learn in this section?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a:p>
            <a:pPr marL="342900" indent="-342900">
              <a:buFont typeface="Arial" panose="020B0604020202020204" pitchFamily="34" charset="0"/>
              <a:buChar char="•"/>
            </a:pPr>
            <a:r>
              <a:rPr lang="en-US" sz="2800" dirty="0"/>
              <a:t>Express products as sums.</a:t>
            </a:r>
          </a:p>
          <a:p>
            <a:pPr marL="342900" indent="-342900">
              <a:buFont typeface="Arial" panose="020B0604020202020204" pitchFamily="34" charset="0"/>
              <a:buChar char="•"/>
            </a:pPr>
            <a:r>
              <a:rPr lang="en-US" sz="2800" dirty="0"/>
              <a:t>Express sums as products.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a:p>
            <a:pPr algn="l">
              <a:buFont typeface="Arial" panose="020B0604020202020204" pitchFamily="34" charset="0"/>
              <a:buChar cha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0380735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B8E756EE-FD19-51CA-039D-58E2DA631F85}"/>
              </a:ext>
            </a:extLst>
          </p:cNvPr>
          <p:cNvSpPr>
            <a:spLocks noGrp="1"/>
          </p:cNvSpPr>
          <p:nvPr>
            <p:ph type="ftr" sz="quarter" idx="11"/>
          </p:nvPr>
        </p:nvSpPr>
        <p:spPr/>
        <p:txBody>
          <a:bodyPr/>
          <a:lstStyle/>
          <a:p>
            <a:r>
              <a:rPr lang="en-US" sz="1200"/>
              <a:t>https://openstax.org/details/books/algebra-and-trigonometry-2e</a:t>
            </a:r>
          </a:p>
        </p:txBody>
      </p:sp>
      <p:sp>
        <p:nvSpPr>
          <p:cNvPr id="3" name="TextBox 2">
            <a:extLst>
              <a:ext uri="{FF2B5EF4-FFF2-40B4-BE49-F238E27FC236}">
                <a16:creationId xmlns:a16="http://schemas.microsoft.com/office/drawing/2014/main" id="{25A47092-0CAF-6ECD-73EB-47AC66032CA5}"/>
              </a:ext>
            </a:extLst>
          </p:cNvPr>
          <p:cNvSpPr txBox="1"/>
          <p:nvPr/>
        </p:nvSpPr>
        <p:spPr>
          <a:xfrm>
            <a:off x="2631440" y="1747520"/>
            <a:ext cx="5923280" cy="2031325"/>
          </a:xfrm>
          <a:prstGeom prst="rect">
            <a:avLst/>
          </a:prstGeom>
          <a:noFill/>
        </p:spPr>
        <p:txBody>
          <a:bodyPr wrap="square" rtlCol="0">
            <a:spAutoFit/>
          </a:bodyPr>
          <a:lstStyle/>
          <a:p>
            <a:pPr algn="ctr"/>
            <a:r>
              <a:rPr lang="en-US" dirty="0">
                <a:solidFill>
                  <a:prstClr val="black"/>
                </a:solidFill>
                <a:latin typeface="Calibri" panose="020F0502020204030204"/>
              </a:rPr>
              <a:t>This resource is an adaptation of the OpenStax </a:t>
            </a:r>
            <a:r>
              <a:rPr lang="en-US" i="1" dirty="0">
                <a:solidFill>
                  <a:prstClr val="black"/>
                </a:solidFill>
                <a:latin typeface="Calibri" panose="020F0502020204030204"/>
              </a:rPr>
              <a:t>Algebra and Trigonometry 2e</a:t>
            </a:r>
            <a:r>
              <a:rPr lang="en-US" dirty="0">
                <a:solidFill>
                  <a:prstClr val="black"/>
                </a:solidFill>
                <a:latin typeface="Calibri" panose="020F0502020204030204"/>
              </a:rPr>
              <a:t> open textbook and is © Susan Aydelotte under a CC BY-NC-SA 4.0 International license; it may be reproduced or modified for noncommercial purposes only but must be attributed to OpenStax, Rice University and any changes must be noted. Any adaptation must be shared under the same type of license.</a:t>
            </a:r>
          </a:p>
        </p:txBody>
      </p:sp>
    </p:spTree>
    <p:extLst>
      <p:ext uri="{BB962C8B-B14F-4D97-AF65-F5344CB8AC3E}">
        <p14:creationId xmlns:p14="http://schemas.microsoft.com/office/powerpoint/2010/main" val="2351770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4" name="TextBox 3">
            <a:extLst>
              <a:ext uri="{FF2B5EF4-FFF2-40B4-BE49-F238E27FC236}">
                <a16:creationId xmlns:a16="http://schemas.microsoft.com/office/drawing/2014/main" id="{4F4F4C16-4219-DB71-772E-1A032417EE9C}"/>
              </a:ext>
            </a:extLst>
          </p:cNvPr>
          <p:cNvSpPr txBox="1"/>
          <p:nvPr/>
        </p:nvSpPr>
        <p:spPr>
          <a:xfrm>
            <a:off x="1496291" y="1230708"/>
            <a:ext cx="8692738" cy="1754326"/>
          </a:xfrm>
          <a:prstGeom prst="rect">
            <a:avLst/>
          </a:prstGeom>
          <a:noFill/>
        </p:spPr>
        <p:txBody>
          <a:bodyPr wrap="square">
            <a:spAutoFit/>
          </a:bodyPr>
          <a:lstStyle/>
          <a:p>
            <a:r>
              <a:rPr lang="en-US" sz="3200" dirty="0"/>
              <a:t>What are the learning objectives for this section?</a:t>
            </a:r>
          </a:p>
          <a:p>
            <a:endParaRPr lang="en-US" sz="2800" dirty="0"/>
          </a:p>
          <a:p>
            <a:pPr marL="342900" indent="-342900">
              <a:buFont typeface="Arial" panose="020B0604020202020204" pitchFamily="34" charset="0"/>
              <a:buChar char="•"/>
            </a:pPr>
            <a:r>
              <a:rPr lang="en-US" sz="2400" dirty="0"/>
              <a:t>Express products as sums.</a:t>
            </a:r>
          </a:p>
          <a:p>
            <a:pPr marL="342900" indent="-342900">
              <a:buFont typeface="Arial" panose="020B0604020202020204" pitchFamily="34" charset="0"/>
              <a:buChar char="•"/>
            </a:pPr>
            <a:r>
              <a:rPr lang="en-US" sz="2400" dirty="0"/>
              <a:t>Express sums as products.</a:t>
            </a:r>
          </a:p>
        </p:txBody>
      </p:sp>
    </p:spTree>
    <p:extLst>
      <p:ext uri="{BB962C8B-B14F-4D97-AF65-F5344CB8AC3E}">
        <p14:creationId xmlns:p14="http://schemas.microsoft.com/office/powerpoint/2010/main" val="1450522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E0B2744-F163-24C6-B25F-E1403C59BECE}"/>
              </a:ext>
            </a:extLst>
          </p:cNvPr>
          <p:cNvPicPr>
            <a:picLocks noChangeAspect="1"/>
          </p:cNvPicPr>
          <p:nvPr/>
        </p:nvPicPr>
        <p:blipFill>
          <a:blip r:embed="rId3"/>
          <a:stretch>
            <a:fillRect/>
          </a:stretch>
        </p:blipFill>
        <p:spPr>
          <a:xfrm>
            <a:off x="643467" y="616808"/>
            <a:ext cx="10905066" cy="4143924"/>
          </a:xfrm>
          <a:prstGeom prst="rect">
            <a:avLst/>
          </a:prstGeom>
        </p:spPr>
      </p:pic>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197465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44B8C74-157B-7198-75B7-794C5F8327DD}"/>
              </a:ext>
            </a:extLst>
          </p:cNvPr>
          <p:cNvPicPr>
            <a:picLocks noChangeAspect="1"/>
          </p:cNvPicPr>
          <p:nvPr/>
        </p:nvPicPr>
        <p:blipFill>
          <a:blip r:embed="rId2"/>
          <a:stretch>
            <a:fillRect/>
          </a:stretch>
        </p:blipFill>
        <p:spPr>
          <a:xfrm>
            <a:off x="643467" y="1956815"/>
            <a:ext cx="10905066" cy="2944368"/>
          </a:xfrm>
          <a:prstGeom prst="rect">
            <a:avLst/>
          </a:prstGeom>
        </p:spPr>
      </p:pic>
      <p:sp>
        <p:nvSpPr>
          <p:cNvPr id="2" name="Footer Placeholder 1">
            <a:extLst>
              <a:ext uri="{FF2B5EF4-FFF2-40B4-BE49-F238E27FC236}">
                <a16:creationId xmlns:a16="http://schemas.microsoft.com/office/drawing/2014/main" id="{DB68F76E-A473-1E16-ED54-AD135BEEA92C}"/>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sz="1100"/>
              <a:t>https://openstax.org/details/books/algebra-and-trigonometry-2e</a:t>
            </a:r>
          </a:p>
        </p:txBody>
      </p:sp>
      <p:pic>
        <p:nvPicPr>
          <p:cNvPr id="6" name="Picture 5">
            <a:extLst>
              <a:ext uri="{FF2B5EF4-FFF2-40B4-BE49-F238E27FC236}">
                <a16:creationId xmlns:a16="http://schemas.microsoft.com/office/drawing/2014/main" id="{1B03BDEC-1907-C874-11DD-6D54F4AEB372}"/>
              </a:ext>
            </a:extLst>
          </p:cNvPr>
          <p:cNvPicPr>
            <a:picLocks noChangeAspect="1"/>
          </p:cNvPicPr>
          <p:nvPr/>
        </p:nvPicPr>
        <p:blipFill>
          <a:blip r:embed="rId3"/>
          <a:stretch>
            <a:fillRect/>
          </a:stretch>
        </p:blipFill>
        <p:spPr>
          <a:xfrm>
            <a:off x="2990850" y="872898"/>
            <a:ext cx="5162550" cy="866775"/>
          </a:xfrm>
          <a:prstGeom prst="rect">
            <a:avLst/>
          </a:prstGeom>
        </p:spPr>
      </p:pic>
    </p:spTree>
    <p:extLst>
      <p:ext uri="{BB962C8B-B14F-4D97-AF65-F5344CB8AC3E}">
        <p14:creationId xmlns:p14="http://schemas.microsoft.com/office/powerpoint/2010/main" val="2952749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C10B5738-42E8-8234-025E-85B4A1644B4E}"/>
              </a:ext>
            </a:extLst>
          </p:cNvPr>
          <p:cNvPicPr>
            <a:picLocks noChangeAspect="1"/>
          </p:cNvPicPr>
          <p:nvPr/>
        </p:nvPicPr>
        <p:blipFill>
          <a:blip r:embed="rId3"/>
          <a:stretch>
            <a:fillRect/>
          </a:stretch>
        </p:blipFill>
        <p:spPr>
          <a:xfrm>
            <a:off x="261937" y="136525"/>
            <a:ext cx="10753725" cy="2390775"/>
          </a:xfrm>
          <a:prstGeom prst="rect">
            <a:avLst/>
          </a:prstGeom>
        </p:spPr>
      </p:pic>
    </p:spTree>
    <p:extLst>
      <p:ext uri="{BB962C8B-B14F-4D97-AF65-F5344CB8AC3E}">
        <p14:creationId xmlns:p14="http://schemas.microsoft.com/office/powerpoint/2010/main" val="2232977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28A6B06D-3938-B366-B9D4-0B8409C52699}"/>
              </a:ext>
            </a:extLst>
          </p:cNvPr>
          <p:cNvPicPr>
            <a:picLocks noChangeAspect="1"/>
          </p:cNvPicPr>
          <p:nvPr/>
        </p:nvPicPr>
        <p:blipFill>
          <a:blip r:embed="rId2"/>
          <a:stretch>
            <a:fillRect/>
          </a:stretch>
        </p:blipFill>
        <p:spPr>
          <a:xfrm>
            <a:off x="316366" y="136525"/>
            <a:ext cx="10753725" cy="1647825"/>
          </a:xfrm>
          <a:prstGeom prst="rect">
            <a:avLst/>
          </a:prstGeom>
        </p:spPr>
      </p:pic>
    </p:spTree>
    <p:extLst>
      <p:ext uri="{BB962C8B-B14F-4D97-AF65-F5344CB8AC3E}">
        <p14:creationId xmlns:p14="http://schemas.microsoft.com/office/powerpoint/2010/main" val="3881583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0A35077-A7DC-AD74-A1F5-F22437402707}"/>
              </a:ext>
            </a:extLst>
          </p:cNvPr>
          <p:cNvPicPr>
            <a:picLocks noChangeAspect="1"/>
          </p:cNvPicPr>
          <p:nvPr/>
        </p:nvPicPr>
        <p:blipFill>
          <a:blip r:embed="rId2"/>
          <a:stretch>
            <a:fillRect/>
          </a:stretch>
        </p:blipFill>
        <p:spPr>
          <a:xfrm>
            <a:off x="643467" y="1411562"/>
            <a:ext cx="10905066" cy="4034874"/>
          </a:xfrm>
          <a:prstGeom prst="rect">
            <a:avLst/>
          </a:prstGeom>
        </p:spPr>
      </p:pic>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773606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7DA37981-33E0-C2CB-4555-FA235310F37C}"/>
              </a:ext>
            </a:extLst>
          </p:cNvPr>
          <p:cNvPicPr>
            <a:picLocks noChangeAspect="1"/>
          </p:cNvPicPr>
          <p:nvPr/>
        </p:nvPicPr>
        <p:blipFill>
          <a:blip r:embed="rId2"/>
          <a:stretch>
            <a:fillRect/>
          </a:stretch>
        </p:blipFill>
        <p:spPr>
          <a:xfrm>
            <a:off x="423182" y="136525"/>
            <a:ext cx="10648950" cy="2314575"/>
          </a:xfrm>
          <a:prstGeom prst="rect">
            <a:avLst/>
          </a:prstGeom>
        </p:spPr>
      </p:pic>
    </p:spTree>
    <p:extLst>
      <p:ext uri="{BB962C8B-B14F-4D97-AF65-F5344CB8AC3E}">
        <p14:creationId xmlns:p14="http://schemas.microsoft.com/office/powerpoint/2010/main" val="3732481695"/>
      </p:ext>
    </p:extLst>
  </p:cSld>
  <p:clrMapOvr>
    <a:masterClrMapping/>
  </p:clrMapOvr>
</p:sld>
</file>

<file path=ppt/theme/theme1.xml><?xml version="1.0" encoding="utf-8"?>
<a:theme xmlns:a="http://schemas.openxmlformats.org/drawingml/2006/main" name="Theme1">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4FE45A68-4A21-4808-ABD7-9537C0317F24}" vid="{E754BD4C-C4D4-41DA-95E6-DE98A38083AC}"/>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274</TotalTime>
  <Words>418</Words>
  <Application>Microsoft Office PowerPoint</Application>
  <PresentationFormat>Widescreen</PresentationFormat>
  <Paragraphs>48</Paragraphs>
  <Slides>23</Slides>
  <Notes>5</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23</vt:i4>
      </vt:variant>
    </vt:vector>
  </HeadingPairs>
  <TitlesOfParts>
    <vt:vector size="30" baseType="lpstr">
      <vt:lpstr>Arial</vt:lpstr>
      <vt:lpstr>Calibri</vt:lpstr>
      <vt:lpstr>Calibri Light</vt:lpstr>
      <vt:lpstr>Times New Roman</vt:lpstr>
      <vt:lpstr>Theme1</vt:lpstr>
      <vt:lpstr>1_Office Theme</vt:lpstr>
      <vt:lpstr>Office Theme</vt:lpstr>
      <vt:lpstr>Trigonometric Identities  and Equations</vt:lpstr>
      <vt:lpstr>9.4 Sum-to-Product and Product-to-Sum Formulas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Equations and Inequalities</dc:title>
  <dc:creator>Susan Aydelotte</dc:creator>
  <cp:lastModifiedBy>Susan Aydelotte</cp:lastModifiedBy>
  <cp:revision>27</cp:revision>
  <dcterms:created xsi:type="dcterms:W3CDTF">2023-11-15T21:12:55Z</dcterms:created>
  <dcterms:modified xsi:type="dcterms:W3CDTF">2024-08-28T19:22:41Z</dcterms:modified>
</cp:coreProperties>
</file>