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7"/>
  </p:notesMasterIdLst>
  <p:sldIdLst>
    <p:sldId id="257" r:id="rId4"/>
    <p:sldId id="370" r:id="rId5"/>
    <p:sldId id="281" r:id="rId6"/>
    <p:sldId id="282" r:id="rId7"/>
    <p:sldId id="344" r:id="rId8"/>
    <p:sldId id="332" r:id="rId9"/>
    <p:sldId id="334" r:id="rId10"/>
    <p:sldId id="336" r:id="rId11"/>
    <p:sldId id="335" r:id="rId12"/>
    <p:sldId id="337" r:id="rId13"/>
    <p:sldId id="339" r:id="rId14"/>
    <p:sldId id="338" r:id="rId15"/>
    <p:sldId id="340" r:id="rId16"/>
    <p:sldId id="341" r:id="rId17"/>
    <p:sldId id="342" r:id="rId18"/>
    <p:sldId id="343" r:id="rId19"/>
    <p:sldId id="346" r:id="rId20"/>
    <p:sldId id="350" r:id="rId21"/>
    <p:sldId id="348" r:id="rId22"/>
    <p:sldId id="351" r:id="rId23"/>
    <p:sldId id="353" r:id="rId24"/>
    <p:sldId id="271" r:id="rId25"/>
    <p:sldId id="32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069" autoAdjust="0"/>
  </p:normalViewPr>
  <p:slideViewPr>
    <p:cSldViewPr snapToGrid="0">
      <p:cViewPr varScale="1">
        <p:scale>
          <a:sx n="98" d="100"/>
          <a:sy n="98"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8/28/2024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6</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8/28/2024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8/28/2024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8/28/2024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8/28/2024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8/28/2024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8/28/2024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8/28/2024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8/28/2024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Trigonometric Identities </a:t>
            </a:r>
            <a:br>
              <a:rPr lang="en-US" sz="5400" dirty="0"/>
            </a:br>
            <a:r>
              <a:rPr lang="en-US" sz="5400" dirty="0"/>
              <a:t>and Equations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9</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0DA3773-7761-54BC-FC10-A3549178A0DD}"/>
              </a:ext>
            </a:extLst>
          </p:cNvPr>
          <p:cNvPicPr>
            <a:picLocks noChangeAspect="1"/>
          </p:cNvPicPr>
          <p:nvPr/>
        </p:nvPicPr>
        <p:blipFill>
          <a:blip r:embed="rId2"/>
          <a:stretch>
            <a:fillRect/>
          </a:stretch>
        </p:blipFill>
        <p:spPr>
          <a:xfrm>
            <a:off x="295954" y="136525"/>
            <a:ext cx="10772775" cy="165735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math equations on a white background&#10;&#10;Description automatically generated">
            <a:extLst>
              <a:ext uri="{FF2B5EF4-FFF2-40B4-BE49-F238E27FC236}">
                <a16:creationId xmlns:a16="http://schemas.microsoft.com/office/drawing/2014/main" id="{6363EF02-8FC6-D62A-931F-1EB54AEB3A44}"/>
              </a:ext>
            </a:extLst>
          </p:cNvPr>
          <p:cNvPicPr>
            <a:picLocks noChangeAspect="1"/>
          </p:cNvPicPr>
          <p:nvPr/>
        </p:nvPicPr>
        <p:blipFill>
          <a:blip r:embed="rId2"/>
          <a:stretch>
            <a:fillRect/>
          </a:stretch>
        </p:blipFill>
        <p:spPr>
          <a:xfrm>
            <a:off x="643467" y="852678"/>
            <a:ext cx="10905066" cy="5152642"/>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090798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F52874-F558-97BA-6574-5488C795769D}"/>
              </a:ext>
            </a:extLst>
          </p:cNvPr>
          <p:cNvPicPr>
            <a:picLocks noChangeAspect="1"/>
          </p:cNvPicPr>
          <p:nvPr/>
        </p:nvPicPr>
        <p:blipFill>
          <a:blip r:embed="rId2"/>
          <a:stretch>
            <a:fillRect/>
          </a:stretch>
        </p:blipFill>
        <p:spPr>
          <a:xfrm>
            <a:off x="643467" y="1098042"/>
            <a:ext cx="10905066" cy="4661914"/>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2663773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EC38607-2FB6-8A2D-965B-2C64BBFD2E04}"/>
              </a:ext>
            </a:extLst>
          </p:cNvPr>
          <p:cNvPicPr>
            <a:picLocks noChangeAspect="1"/>
          </p:cNvPicPr>
          <p:nvPr/>
        </p:nvPicPr>
        <p:blipFill>
          <a:blip r:embed="rId2"/>
          <a:stretch>
            <a:fillRect/>
          </a:stretch>
        </p:blipFill>
        <p:spPr>
          <a:xfrm>
            <a:off x="204108" y="0"/>
            <a:ext cx="10782300" cy="2028825"/>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D7725FD-287F-3E89-384C-71A6DAF3A0D8}"/>
              </a:ext>
            </a:extLst>
          </p:cNvPr>
          <p:cNvPicPr>
            <a:picLocks noChangeAspect="1"/>
          </p:cNvPicPr>
          <p:nvPr/>
        </p:nvPicPr>
        <p:blipFill>
          <a:blip r:embed="rId2"/>
          <a:stretch>
            <a:fillRect/>
          </a:stretch>
        </p:blipFill>
        <p:spPr>
          <a:xfrm>
            <a:off x="170089" y="136525"/>
            <a:ext cx="10763250" cy="1590675"/>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4D1586B-3F42-B6CE-4BDA-D79BAAFA0B82}"/>
              </a:ext>
            </a:extLst>
          </p:cNvPr>
          <p:cNvPicPr>
            <a:picLocks noChangeAspect="1"/>
          </p:cNvPicPr>
          <p:nvPr/>
        </p:nvPicPr>
        <p:blipFill>
          <a:blip r:embed="rId2"/>
          <a:stretch>
            <a:fillRect/>
          </a:stretch>
        </p:blipFill>
        <p:spPr>
          <a:xfrm>
            <a:off x="643467" y="770890"/>
            <a:ext cx="10905066" cy="531621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48609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0A1ABD16-14EC-1B6A-3CB3-5C922A944007}"/>
              </a:ext>
            </a:extLst>
          </p:cNvPr>
          <p:cNvPicPr>
            <a:picLocks noChangeAspect="1"/>
          </p:cNvPicPr>
          <p:nvPr/>
        </p:nvPicPr>
        <p:blipFill>
          <a:blip r:embed="rId2"/>
          <a:stretch>
            <a:fillRect/>
          </a:stretch>
        </p:blipFill>
        <p:spPr>
          <a:xfrm>
            <a:off x="402771" y="136525"/>
            <a:ext cx="10668000" cy="1905000"/>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D1816A70-D475-9E48-675F-62C0FC22BAF7}"/>
              </a:ext>
            </a:extLst>
          </p:cNvPr>
          <p:cNvPicPr>
            <a:picLocks noChangeAspect="1"/>
          </p:cNvPicPr>
          <p:nvPr/>
        </p:nvPicPr>
        <p:blipFill>
          <a:blip r:embed="rId2"/>
          <a:stretch>
            <a:fillRect/>
          </a:stretch>
        </p:blipFill>
        <p:spPr>
          <a:xfrm>
            <a:off x="157843" y="136525"/>
            <a:ext cx="10744200" cy="1619250"/>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B09D26CA-E3BD-6C20-64CE-4E400780A5D6}"/>
              </a:ext>
            </a:extLst>
          </p:cNvPr>
          <p:cNvPicPr>
            <a:picLocks noChangeAspect="1"/>
          </p:cNvPicPr>
          <p:nvPr/>
        </p:nvPicPr>
        <p:blipFill>
          <a:blip r:embed="rId2"/>
          <a:stretch>
            <a:fillRect/>
          </a:stretch>
        </p:blipFill>
        <p:spPr>
          <a:xfrm>
            <a:off x="235403" y="136525"/>
            <a:ext cx="10610850" cy="1876425"/>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57734864-75AD-12C5-0A2D-0A1142007588}"/>
              </a:ext>
            </a:extLst>
          </p:cNvPr>
          <p:cNvPicPr>
            <a:picLocks noChangeAspect="1"/>
          </p:cNvPicPr>
          <p:nvPr/>
        </p:nvPicPr>
        <p:blipFill>
          <a:blip r:embed="rId2"/>
          <a:stretch>
            <a:fillRect/>
          </a:stretch>
        </p:blipFill>
        <p:spPr>
          <a:xfrm>
            <a:off x="232001" y="136525"/>
            <a:ext cx="10639425" cy="2971800"/>
          </a:xfrm>
          <a:prstGeom prst="rect">
            <a:avLst/>
          </a:prstGeom>
        </p:spPr>
      </p:pic>
    </p:spTree>
    <p:extLst>
      <p:ext uri="{BB962C8B-B14F-4D97-AF65-F5344CB8AC3E}">
        <p14:creationId xmlns:p14="http://schemas.microsoft.com/office/powerpoint/2010/main" val="70703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5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1524000" y="1122362"/>
            <a:ext cx="9144000" cy="2900518"/>
          </a:xfrm>
        </p:spPr>
        <p:txBody>
          <a:bodyPr vert="horz" lIns="91440" tIns="45720" rIns="91440" bIns="45720" rtlCol="0">
            <a:normAutofit/>
          </a:bodyPr>
          <a:lstStyle/>
          <a:p>
            <a:r>
              <a:rPr lang="en-US" sz="4700" dirty="0">
                <a:solidFill>
                  <a:srgbClr val="FFFFFF"/>
                </a:solidFill>
              </a:rPr>
              <a:t>9.4 Sum-to-Product and Product-to-Sum Formulas </a:t>
            </a:r>
            <a:br>
              <a:rPr lang="en-US" sz="4700" dirty="0">
                <a:solidFill>
                  <a:srgbClr val="FFFFFF"/>
                </a:solidFill>
              </a:rPr>
            </a:br>
            <a:endParaRPr lang="en-US" sz="4700" dirty="0">
              <a:solidFill>
                <a:srgbClr val="FFFFFF"/>
              </a:solidFill>
            </a:endParaRP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marL="0" marR="0" lvl="0" indent="0" defTabSz="4572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FFFFFF"/>
                </a:solidFill>
                <a:effectLst/>
                <a:uLnTx/>
                <a:uFillTx/>
                <a:latin typeface="Calibri" panose="020F0502020204030204"/>
                <a:ea typeface="+mn-ea"/>
                <a:cs typeface="+mn-cs"/>
              </a:rPr>
              <a:t>https://openstax.org/details/books/algebra-and-trigonometry-2e</a:t>
            </a:r>
          </a:p>
        </p:txBody>
      </p:sp>
    </p:spTree>
    <p:extLst>
      <p:ext uri="{BB962C8B-B14F-4D97-AF65-F5344CB8AC3E}">
        <p14:creationId xmlns:p14="http://schemas.microsoft.com/office/powerpoint/2010/main" val="2563711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CBE133CA-7BD7-EB5C-E06C-B48F9BEDF9D6}"/>
              </a:ext>
            </a:extLst>
          </p:cNvPr>
          <p:cNvPicPr>
            <a:picLocks noChangeAspect="1"/>
          </p:cNvPicPr>
          <p:nvPr/>
        </p:nvPicPr>
        <p:blipFill>
          <a:blip r:embed="rId2"/>
          <a:stretch>
            <a:fillRect/>
          </a:stretch>
        </p:blipFill>
        <p:spPr>
          <a:xfrm>
            <a:off x="315005" y="136525"/>
            <a:ext cx="10734675" cy="2457450"/>
          </a:xfrm>
          <a:prstGeom prst="rect">
            <a:avLst/>
          </a:prstGeom>
        </p:spPr>
      </p:pic>
    </p:spTree>
    <p:extLst>
      <p:ext uri="{BB962C8B-B14F-4D97-AF65-F5344CB8AC3E}">
        <p14:creationId xmlns:p14="http://schemas.microsoft.com/office/powerpoint/2010/main" val="3510173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2B701EC-AD26-5DA7-C91B-7EDA41A2B42C}"/>
              </a:ext>
            </a:extLst>
          </p:cNvPr>
          <p:cNvPicPr>
            <a:picLocks noChangeAspect="1"/>
          </p:cNvPicPr>
          <p:nvPr/>
        </p:nvPicPr>
        <p:blipFill>
          <a:blip r:embed="rId2"/>
          <a:stretch>
            <a:fillRect/>
          </a:stretch>
        </p:blipFill>
        <p:spPr>
          <a:xfrm>
            <a:off x="223837" y="136525"/>
            <a:ext cx="10677525" cy="1647825"/>
          </a:xfrm>
          <a:prstGeom prst="rect">
            <a:avLst/>
          </a:prstGeom>
        </p:spPr>
      </p:pic>
    </p:spTree>
    <p:extLst>
      <p:ext uri="{BB962C8B-B14F-4D97-AF65-F5344CB8AC3E}">
        <p14:creationId xmlns:p14="http://schemas.microsoft.com/office/powerpoint/2010/main" val="3846902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2440714" y="1698046"/>
            <a:ext cx="6425157" cy="273921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342900" indent="-342900">
              <a:buFont typeface="Arial" panose="020B0604020202020204" pitchFamily="34" charset="0"/>
              <a:buChar char="•"/>
            </a:pPr>
            <a:r>
              <a:rPr lang="en-US" sz="2800" dirty="0"/>
              <a:t>Express products as sums.</a:t>
            </a:r>
          </a:p>
          <a:p>
            <a:pPr marL="342900" indent="-342900">
              <a:buFont typeface="Arial" panose="020B0604020202020204" pitchFamily="34" charset="0"/>
              <a:buChar char="•"/>
            </a:pPr>
            <a:r>
              <a:rPr lang="en-US" sz="2800" dirty="0"/>
              <a:t>Express sums as products.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1754326"/>
          </a:xfrm>
          <a:prstGeom prst="rect">
            <a:avLst/>
          </a:prstGeom>
          <a:noFill/>
        </p:spPr>
        <p:txBody>
          <a:bodyPr wrap="square">
            <a:spAutoFit/>
          </a:bodyPr>
          <a:lstStyle/>
          <a:p>
            <a:r>
              <a:rPr lang="en-US" sz="3200" dirty="0"/>
              <a:t>What are the learning objectives for this section?</a:t>
            </a:r>
          </a:p>
          <a:p>
            <a:endParaRPr lang="en-US" sz="2800" dirty="0"/>
          </a:p>
          <a:p>
            <a:pPr marL="342900" indent="-342900">
              <a:buFont typeface="Arial" panose="020B0604020202020204" pitchFamily="34" charset="0"/>
              <a:buChar char="•"/>
            </a:pPr>
            <a:r>
              <a:rPr lang="en-US" sz="2400" dirty="0"/>
              <a:t>Express products as sums.</a:t>
            </a:r>
          </a:p>
          <a:p>
            <a:pPr marL="342900" indent="-342900">
              <a:buFont typeface="Arial" panose="020B0604020202020204" pitchFamily="34" charset="0"/>
              <a:buChar char="•"/>
            </a:pPr>
            <a:r>
              <a:rPr lang="en-US" sz="2400" dirty="0"/>
              <a:t>Express sums as products.</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E0B2744-F163-24C6-B25F-E1403C59BECE}"/>
              </a:ext>
            </a:extLst>
          </p:cNvPr>
          <p:cNvPicPr>
            <a:picLocks noChangeAspect="1"/>
          </p:cNvPicPr>
          <p:nvPr/>
        </p:nvPicPr>
        <p:blipFill>
          <a:blip r:embed="rId3"/>
          <a:stretch>
            <a:fillRect/>
          </a:stretch>
        </p:blipFill>
        <p:spPr>
          <a:xfrm>
            <a:off x="643467" y="616808"/>
            <a:ext cx="10905066" cy="4143924"/>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4B8C74-157B-7198-75B7-794C5F8327DD}"/>
              </a:ext>
            </a:extLst>
          </p:cNvPr>
          <p:cNvPicPr>
            <a:picLocks noChangeAspect="1"/>
          </p:cNvPicPr>
          <p:nvPr/>
        </p:nvPicPr>
        <p:blipFill>
          <a:blip r:embed="rId2"/>
          <a:stretch>
            <a:fillRect/>
          </a:stretch>
        </p:blipFill>
        <p:spPr>
          <a:xfrm>
            <a:off x="643467" y="1956815"/>
            <a:ext cx="10905066" cy="2944368"/>
          </a:xfrm>
          <a:prstGeom prst="rect">
            <a:avLst/>
          </a:prstGeom>
        </p:spPr>
      </p:pic>
      <p:sp>
        <p:nvSpPr>
          <p:cNvPr id="2" name="Footer Placeholder 1">
            <a:extLst>
              <a:ext uri="{FF2B5EF4-FFF2-40B4-BE49-F238E27FC236}">
                <a16:creationId xmlns:a16="http://schemas.microsoft.com/office/drawing/2014/main" id="{DB68F76E-A473-1E16-ED54-AD135BEEA92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pic>
        <p:nvPicPr>
          <p:cNvPr id="6" name="Picture 5">
            <a:extLst>
              <a:ext uri="{FF2B5EF4-FFF2-40B4-BE49-F238E27FC236}">
                <a16:creationId xmlns:a16="http://schemas.microsoft.com/office/drawing/2014/main" id="{1B03BDEC-1907-C874-11DD-6D54F4AEB372}"/>
              </a:ext>
            </a:extLst>
          </p:cNvPr>
          <p:cNvPicPr>
            <a:picLocks noChangeAspect="1"/>
          </p:cNvPicPr>
          <p:nvPr/>
        </p:nvPicPr>
        <p:blipFill>
          <a:blip r:embed="rId3"/>
          <a:stretch>
            <a:fillRect/>
          </a:stretch>
        </p:blipFill>
        <p:spPr>
          <a:xfrm>
            <a:off x="2990850" y="872898"/>
            <a:ext cx="5162550" cy="866775"/>
          </a:xfrm>
          <a:prstGeom prst="rect">
            <a:avLst/>
          </a:prstGeom>
        </p:spPr>
      </p:pic>
    </p:spTree>
    <p:extLst>
      <p:ext uri="{BB962C8B-B14F-4D97-AF65-F5344CB8AC3E}">
        <p14:creationId xmlns:p14="http://schemas.microsoft.com/office/powerpoint/2010/main" val="295274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10B5738-42E8-8234-025E-85B4A1644B4E}"/>
              </a:ext>
            </a:extLst>
          </p:cNvPr>
          <p:cNvPicPr>
            <a:picLocks noChangeAspect="1"/>
          </p:cNvPicPr>
          <p:nvPr/>
        </p:nvPicPr>
        <p:blipFill>
          <a:blip r:embed="rId3"/>
          <a:stretch>
            <a:fillRect/>
          </a:stretch>
        </p:blipFill>
        <p:spPr>
          <a:xfrm>
            <a:off x="261937" y="136525"/>
            <a:ext cx="10753725" cy="2390775"/>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8A6B06D-3938-B366-B9D4-0B8409C52699}"/>
              </a:ext>
            </a:extLst>
          </p:cNvPr>
          <p:cNvPicPr>
            <a:picLocks noChangeAspect="1"/>
          </p:cNvPicPr>
          <p:nvPr/>
        </p:nvPicPr>
        <p:blipFill>
          <a:blip r:embed="rId2"/>
          <a:stretch>
            <a:fillRect/>
          </a:stretch>
        </p:blipFill>
        <p:spPr>
          <a:xfrm>
            <a:off x="316366" y="136525"/>
            <a:ext cx="10753725" cy="1647825"/>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0A35077-A7DC-AD74-A1F5-F22437402707}"/>
              </a:ext>
            </a:extLst>
          </p:cNvPr>
          <p:cNvPicPr>
            <a:picLocks noChangeAspect="1"/>
          </p:cNvPicPr>
          <p:nvPr/>
        </p:nvPicPr>
        <p:blipFill>
          <a:blip r:embed="rId2"/>
          <a:stretch>
            <a:fillRect/>
          </a:stretch>
        </p:blipFill>
        <p:spPr>
          <a:xfrm>
            <a:off x="643467" y="1411562"/>
            <a:ext cx="10905066" cy="4034874"/>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DA37981-33E0-C2CB-4555-FA235310F37C}"/>
              </a:ext>
            </a:extLst>
          </p:cNvPr>
          <p:cNvPicPr>
            <a:picLocks noChangeAspect="1"/>
          </p:cNvPicPr>
          <p:nvPr/>
        </p:nvPicPr>
        <p:blipFill>
          <a:blip r:embed="rId2"/>
          <a:stretch>
            <a:fillRect/>
          </a:stretch>
        </p:blipFill>
        <p:spPr>
          <a:xfrm>
            <a:off x="423182" y="136525"/>
            <a:ext cx="10648950" cy="2314575"/>
          </a:xfrm>
          <a:prstGeom prst="rect">
            <a:avLst/>
          </a:prstGeom>
        </p:spPr>
      </p:pic>
    </p:spTree>
    <p:extLst>
      <p:ext uri="{BB962C8B-B14F-4D97-AF65-F5344CB8AC3E}">
        <p14:creationId xmlns:p14="http://schemas.microsoft.com/office/powerpoint/2010/main" val="3732481695"/>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274</TotalTime>
  <Words>418</Words>
  <Application>Microsoft Office PowerPoint</Application>
  <PresentationFormat>Widescreen</PresentationFormat>
  <Paragraphs>48</Paragraphs>
  <Slides>23</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23</vt:i4>
      </vt:variant>
    </vt:vector>
  </HeadingPairs>
  <TitlesOfParts>
    <vt:vector size="30" baseType="lpstr">
      <vt:lpstr>Arial</vt:lpstr>
      <vt:lpstr>Calibri</vt:lpstr>
      <vt:lpstr>Calibri Light</vt:lpstr>
      <vt:lpstr>Times New Roman</vt:lpstr>
      <vt:lpstr>Theme1</vt:lpstr>
      <vt:lpstr>1_Office Theme</vt:lpstr>
      <vt:lpstr>Office Theme</vt:lpstr>
      <vt:lpstr>Trigonometric Identities  and Equations</vt:lpstr>
      <vt:lpstr>9.4 Sum-to-Product and Product-to-Sum Formulas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27</cp:revision>
  <dcterms:created xsi:type="dcterms:W3CDTF">2023-11-15T21:12:55Z</dcterms:created>
  <dcterms:modified xsi:type="dcterms:W3CDTF">2024-08-28T19:22:41Z</dcterms:modified>
</cp:coreProperties>
</file>