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32"/>
  </p:notesMasterIdLst>
  <p:sldIdLst>
    <p:sldId id="257" r:id="rId4"/>
    <p:sldId id="370" r:id="rId5"/>
    <p:sldId id="281" r:id="rId6"/>
    <p:sldId id="282" r:id="rId7"/>
    <p:sldId id="344" r:id="rId8"/>
    <p:sldId id="333" r:id="rId9"/>
    <p:sldId id="336" r:id="rId10"/>
    <p:sldId id="332" r:id="rId11"/>
    <p:sldId id="334" r:id="rId12"/>
    <p:sldId id="335" r:id="rId13"/>
    <p:sldId id="337" r:id="rId14"/>
    <p:sldId id="338" r:id="rId15"/>
    <p:sldId id="340" r:id="rId16"/>
    <p:sldId id="341" r:id="rId17"/>
    <p:sldId id="339" r:id="rId18"/>
    <p:sldId id="347" r:id="rId19"/>
    <p:sldId id="342" r:id="rId20"/>
    <p:sldId id="343" r:id="rId21"/>
    <p:sldId id="346" r:id="rId22"/>
    <p:sldId id="350" r:id="rId23"/>
    <p:sldId id="349" r:id="rId24"/>
    <p:sldId id="348" r:id="rId25"/>
    <p:sldId id="345" r:id="rId26"/>
    <p:sldId id="351" r:id="rId27"/>
    <p:sldId id="353" r:id="rId28"/>
    <p:sldId id="354" r:id="rId29"/>
    <p:sldId id="271" r:id="rId30"/>
    <p:sldId id="32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Deriving the double-angle formula for sine begins with the sum formula,</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4202141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2602703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8</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We can use two of the three double-angle formulas for cosine to derive the reduction formulas for sine and cosine.</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15</a:t>
            </a:fld>
            <a:endParaRPr lang="en-US"/>
          </a:p>
        </p:txBody>
      </p:sp>
    </p:spTree>
    <p:extLst>
      <p:ext uri="{BB962C8B-B14F-4D97-AF65-F5344CB8AC3E}">
        <p14:creationId xmlns:p14="http://schemas.microsoft.com/office/powerpoint/2010/main" val="2609298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Solve the first equation for </a:t>
                </a:r>
                <a14:m>
                  <m:oMath xmlns:m="http://schemas.openxmlformats.org/officeDocument/2006/math">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𝑠𝑖𝑛</m:t>
                        </m:r>
                      </m:e>
                      <m:sup>
                        <m:r>
                          <a:rPr lang="en-US" b="0" i="1" dirty="0" smtClean="0">
                            <a:latin typeface="Cambria Math" panose="02040503050406030204" pitchFamily="18" charset="0"/>
                          </a:rPr>
                          <m:t>2</m:t>
                        </m:r>
                      </m:sup>
                    </m:sSup>
                    <m:r>
                      <a:rPr lang="en-US" b="0" i="1" dirty="0" smtClean="0">
                        <a:latin typeface="Cambria Math" panose="02040503050406030204" pitchFamily="18" charset="0"/>
                        <a:ea typeface="Cambria Math" panose="02040503050406030204" pitchFamily="18" charset="0"/>
                      </a:rPr>
                      <m:t>𝜃</m:t>
                    </m:r>
                  </m:oMath>
                </a14:m>
                <a:r>
                  <a:rPr lang="en-US" dirty="0"/>
                  <a:t>. Solve the second equation for </a:t>
                </a:r>
                <a14:m>
                  <m:oMath xmlns:m="http://schemas.openxmlformats.org/officeDocument/2006/math">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𝑐𝑜𝑠</m:t>
                        </m:r>
                      </m:e>
                      <m:sup>
                        <m:r>
                          <a:rPr lang="en-US" b="0" i="1" dirty="0" smtClean="0">
                            <a:latin typeface="Cambria Math" panose="02040503050406030204" pitchFamily="18" charset="0"/>
                          </a:rPr>
                          <m:t>2</m:t>
                        </m:r>
                      </m:sup>
                    </m:sSup>
                    <m:r>
                      <a:rPr lang="en-US" b="0" i="1" dirty="0" smtClean="0">
                        <a:latin typeface="Cambria Math" panose="02040503050406030204" pitchFamily="18" charset="0"/>
                        <a:ea typeface="Cambria Math" panose="02040503050406030204" pitchFamily="18" charset="0"/>
                      </a:rPr>
                      <m:t>𝜃</m:t>
                    </m:r>
                  </m:oMath>
                </a14:m>
                <a:r>
                  <a:rPr lang="en-US" dirty="0"/>
                  <a:t>. Use the results to determine a formula for </a:t>
                </a:r>
                <a14:m>
                  <m:oMath xmlns:m="http://schemas.openxmlformats.org/officeDocument/2006/math">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𝑡𝑎𝑛</m:t>
                        </m:r>
                      </m:e>
                      <m:sup>
                        <m:r>
                          <a:rPr lang="en-US" b="0" i="1" dirty="0" smtClean="0">
                            <a:latin typeface="Cambria Math" panose="02040503050406030204" pitchFamily="18" charset="0"/>
                          </a:rPr>
                          <m:t>2</m:t>
                        </m:r>
                      </m:sup>
                    </m:sSup>
                    <m:r>
                      <a:rPr lang="en-US" b="0" i="1" dirty="0" smtClean="0">
                        <a:latin typeface="Cambria Math" panose="02040503050406030204" pitchFamily="18" charset="0"/>
                        <a:ea typeface="Cambria Math" panose="02040503050406030204" pitchFamily="18" charset="0"/>
                      </a:rPr>
                      <m:t>𝜃</m:t>
                    </m:r>
                  </m:oMath>
                </a14:m>
                <a:r>
                  <a:rPr lang="en-US" dirty="0"/>
                  <a:t>. [Move/delete the boxes to reveal the steps.]</a:t>
                </a:r>
              </a:p>
              <a:p>
                <a:endParaRPr lang="en-US" dirty="0"/>
              </a:p>
            </p:txBody>
          </p:sp>
        </mc:Choice>
        <mc:Fallback>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Solve the first equation for </a:t>
                </a:r>
                <a:r>
                  <a:rPr lang="en-US" i="0" dirty="0">
                    <a:latin typeface="Cambria Math" panose="02040503050406030204" pitchFamily="18" charset="0"/>
                  </a:rPr>
                  <a:t>〖</a:t>
                </a:r>
                <a:r>
                  <a:rPr lang="en-US" b="0" i="0" dirty="0">
                    <a:latin typeface="Cambria Math" panose="02040503050406030204" pitchFamily="18" charset="0"/>
                  </a:rPr>
                  <a:t>𝑠𝑖𝑛〗^2</a:t>
                </a:r>
                <a:r>
                  <a:rPr lang="en-US" b="0" i="0" dirty="0">
                    <a:latin typeface="Cambria Math" panose="02040503050406030204" pitchFamily="18" charset="0"/>
                    <a:ea typeface="Cambria Math" panose="02040503050406030204" pitchFamily="18" charset="0"/>
                  </a:rPr>
                  <a:t> 𝜃</a:t>
                </a:r>
                <a:r>
                  <a:rPr lang="en-US" dirty="0"/>
                  <a:t>. Solve the second equation for </a:t>
                </a:r>
                <a:r>
                  <a:rPr lang="en-US" i="0" dirty="0">
                    <a:latin typeface="Cambria Math" panose="02040503050406030204" pitchFamily="18" charset="0"/>
                  </a:rPr>
                  <a:t>〖</a:t>
                </a:r>
                <a:r>
                  <a:rPr lang="en-US" b="0" i="0" dirty="0">
                    <a:latin typeface="Cambria Math" panose="02040503050406030204" pitchFamily="18" charset="0"/>
                  </a:rPr>
                  <a:t>𝑐𝑜𝑠〗^2</a:t>
                </a:r>
                <a:r>
                  <a:rPr lang="en-US" b="0" i="0" dirty="0">
                    <a:latin typeface="Cambria Math" panose="02040503050406030204" pitchFamily="18" charset="0"/>
                    <a:ea typeface="Cambria Math" panose="02040503050406030204" pitchFamily="18" charset="0"/>
                  </a:rPr>
                  <a:t> 𝜃</a:t>
                </a:r>
                <a:r>
                  <a:rPr lang="en-US" dirty="0"/>
                  <a:t>. Use the results to determine a formula for </a:t>
                </a:r>
                <a:r>
                  <a:rPr lang="en-US" i="0" dirty="0">
                    <a:latin typeface="Cambria Math" panose="02040503050406030204" pitchFamily="18" charset="0"/>
                  </a:rPr>
                  <a:t>〖</a:t>
                </a:r>
                <a:r>
                  <a:rPr lang="en-US" b="0" i="0" dirty="0">
                    <a:latin typeface="Cambria Math" panose="02040503050406030204" pitchFamily="18" charset="0"/>
                  </a:rPr>
                  <a:t>𝑡𝑎𝑛〗^2</a:t>
                </a:r>
                <a:r>
                  <a:rPr lang="en-US" b="0" i="0" dirty="0">
                    <a:latin typeface="Cambria Math" panose="02040503050406030204" pitchFamily="18" charset="0"/>
                    <a:ea typeface="Cambria Math" panose="02040503050406030204" pitchFamily="18" charset="0"/>
                  </a:rPr>
                  <a:t> 𝜃</a:t>
                </a:r>
                <a:r>
                  <a:rPr lang="en-US" dirty="0"/>
                  <a:t>. [Move/delete the boxes to reveal the steps.]</a:t>
                </a:r>
              </a:p>
              <a:p>
                <a:endParaRPr lang="en-US" dirty="0"/>
              </a:p>
            </p:txBody>
          </p:sp>
        </mc:Fallback>
      </mc:AlternateContent>
      <p:sp>
        <p:nvSpPr>
          <p:cNvPr id="4" name="Slide Number Placeholder 3"/>
          <p:cNvSpPr>
            <a:spLocks noGrp="1"/>
          </p:cNvSpPr>
          <p:nvPr>
            <p:ph type="sldNum" sz="quarter" idx="5"/>
          </p:nvPr>
        </p:nvSpPr>
        <p:spPr/>
        <p:txBody>
          <a:bodyPr/>
          <a:lstStyle/>
          <a:p>
            <a:fld id="{0528CB4D-4FCA-45CA-9E57-054ECA30A29D}" type="slidenum">
              <a:rPr lang="en-US" smtClean="0"/>
              <a:t>16</a:t>
            </a:fld>
            <a:endParaRPr lang="en-US"/>
          </a:p>
        </p:txBody>
      </p:sp>
    </p:spTree>
    <p:extLst>
      <p:ext uri="{BB962C8B-B14F-4D97-AF65-F5344CB8AC3E}">
        <p14:creationId xmlns:p14="http://schemas.microsoft.com/office/powerpoint/2010/main" val="3400818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[Move/delete the boxes to reveal the steps.] </a:t>
            </a:r>
            <a:r>
              <a:rPr lang="en-US" b="0" i="0" dirty="0">
                <a:solidFill>
                  <a:srgbClr val="424242"/>
                </a:solidFill>
                <a:effectLst/>
                <a:highlight>
                  <a:srgbClr val="FFFFFF"/>
                </a:highlight>
                <a:latin typeface="Neue Helvetica W01"/>
              </a:rPr>
              <a:t>Note that the half-angle formulas are preceded by a </a:t>
            </a:r>
            <a:r>
              <a:rPr lang="en-US" b="0" i="0" u="none" strike="noStrike" dirty="0">
                <a:solidFill>
                  <a:srgbClr val="424242"/>
                </a:solidFill>
                <a:effectLst/>
                <a:highlight>
                  <a:srgbClr val="FFFFFF"/>
                </a:highlight>
                <a:latin typeface="MathJax_Main"/>
              </a:rPr>
              <a:t>±</a:t>
            </a:r>
            <a:r>
              <a:rPr lang="en-US" b="0" i="0" dirty="0">
                <a:solidFill>
                  <a:srgbClr val="424242"/>
                </a:solidFill>
                <a:effectLst/>
                <a:highlight>
                  <a:srgbClr val="FFFFFF"/>
                </a:highlight>
                <a:latin typeface="Neue Helvetica W01"/>
              </a:rPr>
              <a:t> sign. This does not mean that both the positive and negative expressions are valid. Rather, it depends on the quadrant in which </a:t>
            </a:r>
            <a:r>
              <a:rPr lang="en-US" b="0" i="0" u="none" strike="noStrike" dirty="0">
                <a:solidFill>
                  <a:srgbClr val="424242"/>
                </a:solidFill>
                <a:effectLst/>
                <a:highlight>
                  <a:srgbClr val="FFFFFF"/>
                </a:highlight>
                <a:latin typeface="MathJax_Math-italic"/>
              </a:rPr>
              <a:t>α/</a:t>
            </a:r>
            <a:r>
              <a:rPr lang="en-US" b="0" i="0" u="none" strike="noStrike" dirty="0">
                <a:solidFill>
                  <a:srgbClr val="424242"/>
                </a:solidFill>
                <a:effectLst/>
                <a:highlight>
                  <a:srgbClr val="FFFFFF"/>
                </a:highlight>
                <a:latin typeface="MathJax_Main"/>
              </a:rPr>
              <a:t>2</a:t>
            </a:r>
            <a:r>
              <a:rPr lang="en-US" b="0" i="0" dirty="0">
                <a:solidFill>
                  <a:srgbClr val="424242"/>
                </a:solidFill>
                <a:effectLst/>
                <a:highlight>
                  <a:srgbClr val="FFFFFF"/>
                </a:highlight>
                <a:latin typeface="Neue Helvetica W01"/>
              </a:rPr>
              <a:t> terminates.</a:t>
            </a:r>
            <a:endParaRPr lang="en-US" dirty="0"/>
          </a:p>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21</a:t>
            </a:fld>
            <a:endParaRPr lang="en-US"/>
          </a:p>
        </p:txBody>
      </p:sp>
    </p:spTree>
    <p:extLst>
      <p:ext uri="{BB962C8B-B14F-4D97-AF65-F5344CB8AC3E}">
        <p14:creationId xmlns:p14="http://schemas.microsoft.com/office/powerpoint/2010/main" val="296434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9.xml"/><Relationship Id="rId5" Type="http://schemas.openxmlformats.org/officeDocument/2006/relationships/image" Target="../media/image23.png"/><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29.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9.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9.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Trigonometric Identities </a:t>
            </a:r>
            <a:br>
              <a:rPr lang="en-US" sz="5400" dirty="0"/>
            </a:br>
            <a:r>
              <a:rPr lang="en-US" sz="5400" dirty="0"/>
              <a:t>and Equations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9</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AD44C7B-4C2E-5BD9-E111-0E98D6AD8824}"/>
              </a:ext>
            </a:extLst>
          </p:cNvPr>
          <p:cNvPicPr>
            <a:picLocks noChangeAspect="1"/>
          </p:cNvPicPr>
          <p:nvPr/>
        </p:nvPicPr>
        <p:blipFill>
          <a:blip r:embed="rId2"/>
          <a:stretch>
            <a:fillRect/>
          </a:stretch>
        </p:blipFill>
        <p:spPr>
          <a:xfrm>
            <a:off x="187778" y="136525"/>
            <a:ext cx="10706100" cy="235267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C36FDE2-D641-63E9-3937-9ABEAB83EA34}"/>
              </a:ext>
            </a:extLst>
          </p:cNvPr>
          <p:cNvPicPr>
            <a:picLocks noChangeAspect="1"/>
          </p:cNvPicPr>
          <p:nvPr/>
        </p:nvPicPr>
        <p:blipFill>
          <a:blip r:embed="rId2"/>
          <a:stretch>
            <a:fillRect/>
          </a:stretch>
        </p:blipFill>
        <p:spPr>
          <a:xfrm>
            <a:off x="198664" y="136525"/>
            <a:ext cx="10706100" cy="2619375"/>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EC52867-AF06-F430-4342-2104BCE31E82}"/>
              </a:ext>
            </a:extLst>
          </p:cNvPr>
          <p:cNvPicPr>
            <a:picLocks noChangeAspect="1"/>
          </p:cNvPicPr>
          <p:nvPr/>
        </p:nvPicPr>
        <p:blipFill>
          <a:blip r:embed="rId2"/>
          <a:stretch>
            <a:fillRect/>
          </a:stretch>
        </p:blipFill>
        <p:spPr>
          <a:xfrm>
            <a:off x="253093" y="136525"/>
            <a:ext cx="10706100" cy="1552575"/>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7316B88-739B-7D4B-7653-6073CB535651}"/>
              </a:ext>
            </a:extLst>
          </p:cNvPr>
          <p:cNvPicPr>
            <a:picLocks noChangeAspect="1"/>
          </p:cNvPicPr>
          <p:nvPr/>
        </p:nvPicPr>
        <p:blipFill>
          <a:blip r:embed="rId2"/>
          <a:stretch>
            <a:fillRect/>
          </a:stretch>
        </p:blipFill>
        <p:spPr>
          <a:xfrm>
            <a:off x="163286" y="136525"/>
            <a:ext cx="10744200" cy="297180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3BE3195-34E6-C20D-F513-9492C5EF95F1}"/>
              </a:ext>
            </a:extLst>
          </p:cNvPr>
          <p:cNvPicPr>
            <a:picLocks noChangeAspect="1"/>
          </p:cNvPicPr>
          <p:nvPr/>
        </p:nvPicPr>
        <p:blipFill>
          <a:blip r:embed="rId2"/>
          <a:stretch>
            <a:fillRect/>
          </a:stretch>
        </p:blipFill>
        <p:spPr>
          <a:xfrm>
            <a:off x="205468" y="136525"/>
            <a:ext cx="10810875" cy="17049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452370D-6EC5-055B-D339-387CD36EBEA7}"/>
              </a:ext>
            </a:extLst>
          </p:cNvPr>
          <p:cNvPicPr>
            <a:picLocks noChangeAspect="1"/>
          </p:cNvPicPr>
          <p:nvPr/>
        </p:nvPicPr>
        <p:blipFill>
          <a:blip r:embed="rId3"/>
          <a:stretch>
            <a:fillRect/>
          </a:stretch>
        </p:blipFill>
        <p:spPr>
          <a:xfrm>
            <a:off x="643467" y="1070779"/>
            <a:ext cx="10905066" cy="4716440"/>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DEF5D7A-8EDF-0120-1D62-813EFDDFEFD4}"/>
              </a:ext>
            </a:extLst>
          </p:cNvPr>
          <p:cNvPicPr>
            <a:picLocks noChangeAspect="1"/>
          </p:cNvPicPr>
          <p:nvPr/>
        </p:nvPicPr>
        <p:blipFill>
          <a:blip r:embed="rId3"/>
          <a:stretch>
            <a:fillRect/>
          </a:stretch>
        </p:blipFill>
        <p:spPr>
          <a:xfrm>
            <a:off x="316225" y="1172561"/>
            <a:ext cx="4105692" cy="1672292"/>
          </a:xfrm>
          <a:prstGeom prst="rect">
            <a:avLst/>
          </a:prstGeom>
        </p:spPr>
      </p:pic>
      <p:cxnSp>
        <p:nvCxnSpPr>
          <p:cNvPr id="13" name="Straight Connector 12">
            <a:extLst>
              <a:ext uri="{FF2B5EF4-FFF2-40B4-BE49-F238E27FC236}">
                <a16:creationId xmlns:a16="http://schemas.microsoft.com/office/drawing/2014/main" id="{D4BDCD00-BA97-40D8-93CD-0A9CA931BE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02080" y="3429000"/>
            <a:ext cx="2636520" cy="0"/>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26619D92-1E15-A2BE-4B03-3481B6F4159F}"/>
              </a:ext>
            </a:extLst>
          </p:cNvPr>
          <p:cNvPicPr>
            <a:picLocks noChangeAspect="1"/>
          </p:cNvPicPr>
          <p:nvPr/>
        </p:nvPicPr>
        <p:blipFill>
          <a:blip r:embed="rId4"/>
          <a:stretch>
            <a:fillRect/>
          </a:stretch>
        </p:blipFill>
        <p:spPr>
          <a:xfrm>
            <a:off x="316225" y="3960332"/>
            <a:ext cx="4105692" cy="1837352"/>
          </a:xfrm>
          <a:prstGeom prst="rect">
            <a:avLst/>
          </a:prstGeom>
        </p:spPr>
      </p:pic>
      <p:cxnSp>
        <p:nvCxnSpPr>
          <p:cNvPr id="15" name="Straight Connector 14">
            <a:extLst>
              <a:ext uri="{FF2B5EF4-FFF2-40B4-BE49-F238E27FC236}">
                <a16:creationId xmlns:a16="http://schemas.microsoft.com/office/drawing/2014/main" id="{2D631E40-F51C-4828-B23B-DF9035132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3E3D4175-2C7C-770E-9DF3-8341594FFCED}"/>
              </a:ext>
            </a:extLst>
          </p:cNvPr>
          <p:cNvPicPr>
            <a:picLocks noChangeAspect="1"/>
          </p:cNvPicPr>
          <p:nvPr/>
        </p:nvPicPr>
        <p:blipFill>
          <a:blip r:embed="rId5"/>
          <a:stretch>
            <a:fillRect/>
          </a:stretch>
        </p:blipFill>
        <p:spPr>
          <a:xfrm>
            <a:off x="5269993" y="1459842"/>
            <a:ext cx="6020808" cy="3938316"/>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
        <p:nvSpPr>
          <p:cNvPr id="9" name="Rectangle 8">
            <a:extLst>
              <a:ext uri="{FF2B5EF4-FFF2-40B4-BE49-F238E27FC236}">
                <a16:creationId xmlns:a16="http://schemas.microsoft.com/office/drawing/2014/main" id="{9EACC3F1-A75E-CC88-4631-516A16400DAA}"/>
              </a:ext>
            </a:extLst>
          </p:cNvPr>
          <p:cNvSpPr/>
          <p:nvPr/>
        </p:nvSpPr>
        <p:spPr>
          <a:xfrm>
            <a:off x="413657" y="1785257"/>
            <a:ext cx="3418114" cy="105959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46E0860-5412-1CD5-06F4-C0F67C947DA7}"/>
              </a:ext>
            </a:extLst>
          </p:cNvPr>
          <p:cNvSpPr/>
          <p:nvPr/>
        </p:nvSpPr>
        <p:spPr>
          <a:xfrm>
            <a:off x="316225" y="4630366"/>
            <a:ext cx="3905579" cy="105507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C3EB773-5F18-26EE-A0FD-BEF697C5AF51}"/>
              </a:ext>
            </a:extLst>
          </p:cNvPr>
          <p:cNvSpPr/>
          <p:nvPr/>
        </p:nvSpPr>
        <p:spPr>
          <a:xfrm>
            <a:off x="5632315" y="2418498"/>
            <a:ext cx="5525310" cy="308366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8347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81CA830A-8DDD-9204-3435-399FC91AB8CD}"/>
              </a:ext>
            </a:extLst>
          </p:cNvPr>
          <p:cNvPicPr>
            <a:picLocks noChangeAspect="1"/>
          </p:cNvPicPr>
          <p:nvPr/>
        </p:nvPicPr>
        <p:blipFill>
          <a:blip r:embed="rId2"/>
          <a:stretch>
            <a:fillRect/>
          </a:stretch>
        </p:blipFill>
        <p:spPr>
          <a:xfrm>
            <a:off x="181655" y="136525"/>
            <a:ext cx="10696575" cy="255270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B7520588-8A39-F5BE-A3EC-149E5547BC83}"/>
              </a:ext>
            </a:extLst>
          </p:cNvPr>
          <p:cNvPicPr>
            <a:picLocks noChangeAspect="1"/>
          </p:cNvPicPr>
          <p:nvPr/>
        </p:nvPicPr>
        <p:blipFill>
          <a:blip r:embed="rId2"/>
          <a:stretch>
            <a:fillRect/>
          </a:stretch>
        </p:blipFill>
        <p:spPr>
          <a:xfrm>
            <a:off x="182336" y="136525"/>
            <a:ext cx="10782300" cy="2905125"/>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02146BC1-3691-4471-F991-A267FEE53687}"/>
              </a:ext>
            </a:extLst>
          </p:cNvPr>
          <p:cNvPicPr>
            <a:picLocks noChangeAspect="1"/>
          </p:cNvPicPr>
          <p:nvPr/>
        </p:nvPicPr>
        <p:blipFill>
          <a:blip r:embed="rId2"/>
          <a:stretch>
            <a:fillRect/>
          </a:stretch>
        </p:blipFill>
        <p:spPr>
          <a:xfrm>
            <a:off x="170089" y="136525"/>
            <a:ext cx="10763250" cy="1647825"/>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1524000" y="1122362"/>
            <a:ext cx="9144000" cy="2900518"/>
          </a:xfrm>
        </p:spPr>
        <p:txBody>
          <a:bodyPr vert="horz" lIns="91440" tIns="45720" rIns="91440" bIns="45720" rtlCol="0">
            <a:normAutofit/>
          </a:bodyPr>
          <a:lstStyle/>
          <a:p>
            <a:r>
              <a:rPr lang="en-US" sz="4700" dirty="0">
                <a:solidFill>
                  <a:srgbClr val="FFFFFF"/>
                </a:solidFill>
              </a:rPr>
              <a:t>9.3 Double-Angle, Half-Angle, </a:t>
            </a:r>
            <a:br>
              <a:rPr lang="en-US" sz="4700" dirty="0">
                <a:solidFill>
                  <a:srgbClr val="FFFFFF"/>
                </a:solidFill>
              </a:rPr>
            </a:br>
            <a:r>
              <a:rPr lang="en-US" sz="4700" dirty="0">
                <a:solidFill>
                  <a:srgbClr val="FFFFFF"/>
                </a:solidFill>
              </a:rPr>
              <a:t>and Reduction Formulas</a:t>
            </a:r>
            <a:br>
              <a:rPr lang="en-US" sz="4700" dirty="0">
                <a:solidFill>
                  <a:srgbClr val="FFFFFF"/>
                </a:solidFill>
              </a:rPr>
            </a:br>
            <a:endParaRPr lang="en-US" sz="4700" dirty="0">
              <a:solidFill>
                <a:srgbClr val="FFFFFF"/>
              </a:solid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marL="0" marR="0" lvl="0" indent="0" defTabSz="4572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58074C5-DEE8-2917-634D-6E82F1FBC547}"/>
              </a:ext>
            </a:extLst>
          </p:cNvPr>
          <p:cNvPicPr>
            <a:picLocks noChangeAspect="1"/>
          </p:cNvPicPr>
          <p:nvPr/>
        </p:nvPicPr>
        <p:blipFill>
          <a:blip r:embed="rId2"/>
          <a:stretch>
            <a:fillRect/>
          </a:stretch>
        </p:blipFill>
        <p:spPr>
          <a:xfrm>
            <a:off x="643467" y="702733"/>
            <a:ext cx="10905066" cy="5452533"/>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1677728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5AD5533-9397-884C-60A7-224651756600}"/>
              </a:ext>
            </a:extLst>
          </p:cNvPr>
          <p:cNvPicPr>
            <a:picLocks noChangeAspect="1"/>
          </p:cNvPicPr>
          <p:nvPr/>
        </p:nvPicPr>
        <p:blipFill>
          <a:blip r:embed="rId3"/>
          <a:stretch>
            <a:fillRect/>
          </a:stretch>
        </p:blipFill>
        <p:spPr>
          <a:xfrm>
            <a:off x="8054078" y="2113130"/>
            <a:ext cx="3517119" cy="2903668"/>
          </a:xfrm>
          <a:prstGeom prst="rect">
            <a:avLst/>
          </a:prstGeom>
        </p:spPr>
      </p:pic>
      <p:cxnSp>
        <p:nvCxnSpPr>
          <p:cNvPr id="13" name="Straight Connector 12">
            <a:extLst>
              <a:ext uri="{FF2B5EF4-FFF2-40B4-BE49-F238E27FC236}">
                <a16:creationId xmlns:a16="http://schemas.microsoft.com/office/drawing/2014/main" id="{DCD67800-37AC-4E14-89B0-F79DCB3FB8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6560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830E0C35-9EC8-CA03-589C-122C4536B300}"/>
              </a:ext>
            </a:extLst>
          </p:cNvPr>
          <p:cNvPicPr>
            <a:picLocks noChangeAspect="1"/>
          </p:cNvPicPr>
          <p:nvPr/>
        </p:nvPicPr>
        <p:blipFill>
          <a:blip r:embed="rId4"/>
          <a:stretch>
            <a:fillRect/>
          </a:stretch>
        </p:blipFill>
        <p:spPr>
          <a:xfrm>
            <a:off x="4323785" y="2376102"/>
            <a:ext cx="3572103" cy="2365693"/>
          </a:xfrm>
          <a:prstGeom prst="rect">
            <a:avLst/>
          </a:prstGeom>
        </p:spPr>
      </p:pic>
      <p:cxnSp>
        <p:nvCxnSpPr>
          <p:cNvPr id="15" name="Straight Connector 14">
            <a:extLst>
              <a:ext uri="{FF2B5EF4-FFF2-40B4-BE49-F238E27FC236}">
                <a16:creationId xmlns:a16="http://schemas.microsoft.com/office/drawing/2014/main" id="{20F1788F-A5AE-4188-8274-F7F2E3833E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99592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0876E84B-C168-7B6B-B5D4-B10365BE2074}"/>
              </a:ext>
            </a:extLst>
          </p:cNvPr>
          <p:cNvPicPr>
            <a:picLocks noChangeAspect="1"/>
          </p:cNvPicPr>
          <p:nvPr/>
        </p:nvPicPr>
        <p:blipFill>
          <a:blip r:embed="rId5"/>
          <a:stretch>
            <a:fillRect/>
          </a:stretch>
        </p:blipFill>
        <p:spPr>
          <a:xfrm>
            <a:off x="335281" y="2246153"/>
            <a:ext cx="3517120" cy="2625593"/>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
        <p:nvSpPr>
          <p:cNvPr id="11" name="Rectangle 10">
            <a:extLst>
              <a:ext uri="{FF2B5EF4-FFF2-40B4-BE49-F238E27FC236}">
                <a16:creationId xmlns:a16="http://schemas.microsoft.com/office/drawing/2014/main" id="{8ACD2B5A-794C-DCA9-B58C-64EFCF83AFEA}"/>
              </a:ext>
            </a:extLst>
          </p:cNvPr>
          <p:cNvSpPr/>
          <p:nvPr/>
        </p:nvSpPr>
        <p:spPr>
          <a:xfrm>
            <a:off x="8254142" y="2906200"/>
            <a:ext cx="3317055" cy="21105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23F6162-DBDA-0550-0601-F016F94EF5A2}"/>
              </a:ext>
            </a:extLst>
          </p:cNvPr>
          <p:cNvSpPr/>
          <p:nvPr/>
        </p:nvSpPr>
        <p:spPr>
          <a:xfrm>
            <a:off x="4420644" y="2906200"/>
            <a:ext cx="3317055" cy="21105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6315A91-CB0C-F7AC-99F2-4A30BA86246B}"/>
              </a:ext>
            </a:extLst>
          </p:cNvPr>
          <p:cNvSpPr/>
          <p:nvPr/>
        </p:nvSpPr>
        <p:spPr>
          <a:xfrm>
            <a:off x="532166" y="2906201"/>
            <a:ext cx="3317055" cy="21105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7C987BC3-04C5-4F1D-5096-51CB1E3D02FC}"/>
                  </a:ext>
                </a:extLst>
              </p:cNvPr>
              <p:cNvSpPr txBox="1"/>
              <p:nvPr/>
            </p:nvSpPr>
            <p:spPr>
              <a:xfrm>
                <a:off x="758755" y="1099225"/>
                <a:ext cx="3090465" cy="738472"/>
              </a:xfrm>
              <a:prstGeom prst="rect">
                <a:avLst/>
              </a:prstGeom>
              <a:noFill/>
            </p:spPr>
            <p:txBody>
              <a:bodyPr wrap="square" rtlCol="0">
                <a:spAutoFit/>
              </a:bodyPr>
              <a:lstStyle/>
              <a:p>
                <a:r>
                  <a:rPr lang="en-US" dirty="0"/>
                  <a:t>Replace </a:t>
                </a:r>
                <a14:m>
                  <m:oMath xmlns:m="http://schemas.openxmlformats.org/officeDocument/2006/math">
                    <m:r>
                      <a:rPr lang="en-US" i="1" dirty="0" smtClean="0">
                        <a:latin typeface="Cambria Math" panose="02040503050406030204" pitchFamily="18" charset="0"/>
                      </a:rPr>
                      <m:t>𝜃</m:t>
                    </m:r>
                  </m:oMath>
                </a14:m>
                <a:r>
                  <a:rPr lang="en-US" dirty="0"/>
                  <a:t> with  </a:t>
                </a:r>
                <a14:m>
                  <m:oMath xmlns:m="http://schemas.openxmlformats.org/officeDocument/2006/math">
                    <m:f>
                      <m:fPr>
                        <m:ctrlPr>
                          <a:rPr lang="en-US" i="1" dirty="0" smtClean="0">
                            <a:latin typeface="Cambria Math" panose="02040503050406030204" pitchFamily="18" charset="0"/>
                          </a:rPr>
                        </m:ctrlPr>
                      </m:fPr>
                      <m:num>
                        <m:r>
                          <a:rPr lang="en-US" i="1" dirty="0">
                            <a:latin typeface="Cambria Math" panose="02040503050406030204" pitchFamily="18" charset="0"/>
                          </a:rPr>
                          <m:t>𝛼</m:t>
                        </m:r>
                      </m:num>
                      <m:den>
                        <m:r>
                          <a:rPr lang="en-US" b="0" i="1" dirty="0" smtClean="0">
                            <a:latin typeface="Cambria Math" panose="02040503050406030204" pitchFamily="18" charset="0"/>
                          </a:rPr>
                          <m:t>2</m:t>
                        </m:r>
                      </m:den>
                    </m:f>
                  </m:oMath>
                </a14:m>
                <a:endParaRPr lang="en-US" dirty="0"/>
              </a:p>
              <a:p>
                <a:r>
                  <a:rPr lang="en-US" dirty="0"/>
                  <a:t> </a:t>
                </a:r>
              </a:p>
            </p:txBody>
          </p:sp>
        </mc:Choice>
        <mc:Fallback>
          <p:sp>
            <p:nvSpPr>
              <p:cNvPr id="16" name="TextBox 15">
                <a:extLst>
                  <a:ext uri="{FF2B5EF4-FFF2-40B4-BE49-F238E27FC236}">
                    <a16:creationId xmlns:a16="http://schemas.microsoft.com/office/drawing/2014/main" id="{7C987BC3-04C5-4F1D-5096-51CB1E3D02FC}"/>
                  </a:ext>
                </a:extLst>
              </p:cNvPr>
              <p:cNvSpPr txBox="1">
                <a:spLocks noRot="1" noChangeAspect="1" noMove="1" noResize="1" noEditPoints="1" noAdjustHandles="1" noChangeArrowheads="1" noChangeShapeType="1" noTextEdit="1"/>
              </p:cNvSpPr>
              <p:nvPr/>
            </p:nvSpPr>
            <p:spPr>
              <a:xfrm>
                <a:off x="758755" y="1099225"/>
                <a:ext cx="3090465" cy="738472"/>
              </a:xfrm>
              <a:prstGeom prst="rect">
                <a:avLst/>
              </a:prstGeom>
              <a:blipFill>
                <a:blip r:embed="rId6"/>
                <a:stretch>
                  <a:fillRect l="-1578"/>
                </a:stretch>
              </a:blipFill>
            </p:spPr>
            <p:txBody>
              <a:bodyPr/>
              <a:lstStyle/>
              <a:p>
                <a:r>
                  <a:rPr lang="en-US">
                    <a:noFill/>
                  </a:rPr>
                  <a:t> </a:t>
                </a:r>
              </a:p>
            </p:txBody>
          </p:sp>
        </mc:Fallback>
      </mc:AlternateContent>
    </p:spTree>
    <p:extLst>
      <p:ext uri="{BB962C8B-B14F-4D97-AF65-F5344CB8AC3E}">
        <p14:creationId xmlns:p14="http://schemas.microsoft.com/office/powerpoint/2010/main" val="1593093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7AFDF90-0765-EC46-1987-702856F993FD}"/>
              </a:ext>
            </a:extLst>
          </p:cNvPr>
          <p:cNvPicPr>
            <a:picLocks noChangeAspect="1"/>
          </p:cNvPicPr>
          <p:nvPr/>
        </p:nvPicPr>
        <p:blipFill>
          <a:blip r:embed="rId2"/>
          <a:stretch>
            <a:fillRect/>
          </a:stretch>
        </p:blipFill>
        <p:spPr>
          <a:xfrm>
            <a:off x="164052" y="136525"/>
            <a:ext cx="10696575" cy="222885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033DFC3-BEA9-01D6-E185-DCF72CB24A64}"/>
              </a:ext>
            </a:extLst>
          </p:cNvPr>
          <p:cNvPicPr>
            <a:picLocks noChangeAspect="1"/>
          </p:cNvPicPr>
          <p:nvPr/>
        </p:nvPicPr>
        <p:blipFill>
          <a:blip r:embed="rId2"/>
          <a:stretch>
            <a:fillRect/>
          </a:stretch>
        </p:blipFill>
        <p:spPr>
          <a:xfrm>
            <a:off x="643467" y="1656926"/>
            <a:ext cx="10905066" cy="3544146"/>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3638608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D84B32A0-C3C2-C9E6-CE5D-30041ACE9AA5}"/>
              </a:ext>
            </a:extLst>
          </p:cNvPr>
          <p:cNvPicPr>
            <a:picLocks noChangeAspect="1"/>
          </p:cNvPicPr>
          <p:nvPr/>
        </p:nvPicPr>
        <p:blipFill>
          <a:blip r:embed="rId2"/>
          <a:stretch>
            <a:fillRect/>
          </a:stretch>
        </p:blipFill>
        <p:spPr>
          <a:xfrm>
            <a:off x="253093" y="136525"/>
            <a:ext cx="10706100" cy="3314700"/>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F62BB162-44EA-6C19-D613-32D16E8F8CCC}"/>
              </a:ext>
            </a:extLst>
          </p:cNvPr>
          <p:cNvPicPr>
            <a:picLocks noChangeAspect="1"/>
          </p:cNvPicPr>
          <p:nvPr/>
        </p:nvPicPr>
        <p:blipFill>
          <a:blip r:embed="rId2"/>
          <a:stretch>
            <a:fillRect/>
          </a:stretch>
        </p:blipFill>
        <p:spPr>
          <a:xfrm>
            <a:off x="129268" y="136525"/>
            <a:ext cx="10801350" cy="1714500"/>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C01F79D8-130A-DFE8-B8DC-BDFD11BFFD07}"/>
              </a:ext>
            </a:extLst>
          </p:cNvPr>
          <p:cNvPicPr>
            <a:picLocks noChangeAspect="1"/>
          </p:cNvPicPr>
          <p:nvPr/>
        </p:nvPicPr>
        <p:blipFill>
          <a:blip r:embed="rId2"/>
          <a:stretch>
            <a:fillRect/>
          </a:stretch>
        </p:blipFill>
        <p:spPr>
          <a:xfrm>
            <a:off x="207508" y="136525"/>
            <a:ext cx="10753725" cy="2962275"/>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7832337" cy="31700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Use double-angle formulas to find exact values.</a:t>
            </a:r>
          </a:p>
          <a:p>
            <a:pPr marL="457200" indent="-457200">
              <a:buFont typeface="Arial" panose="020B0604020202020204" pitchFamily="34" charset="0"/>
              <a:buChar char="•"/>
            </a:pPr>
            <a:r>
              <a:rPr lang="en-US" sz="2800" dirty="0"/>
              <a:t>Use double-angle formulas to verify identities.</a:t>
            </a:r>
          </a:p>
          <a:p>
            <a:pPr marL="457200" indent="-457200">
              <a:buFont typeface="Arial" panose="020B0604020202020204" pitchFamily="34" charset="0"/>
              <a:buChar char="•"/>
            </a:pPr>
            <a:r>
              <a:rPr lang="en-US" sz="2800" dirty="0"/>
              <a:t>Use reduction formulas to simplify an expression.</a:t>
            </a:r>
          </a:p>
          <a:p>
            <a:pPr marL="457200" indent="-457200">
              <a:buFont typeface="Arial" panose="020B0604020202020204" pitchFamily="34" charset="0"/>
              <a:buChar char="•"/>
            </a:pPr>
            <a:r>
              <a:rPr lang="en-US" sz="2800" dirty="0"/>
              <a:t>Use half-angle formulas to find exact values.</a:t>
            </a: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3108543"/>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Use double-angle formulas to find exact values.</a:t>
            </a:r>
          </a:p>
          <a:p>
            <a:pPr marL="457200" indent="-457200">
              <a:buFont typeface="Arial" panose="020B0604020202020204" pitchFamily="34" charset="0"/>
              <a:buChar char="•"/>
            </a:pPr>
            <a:r>
              <a:rPr lang="en-US" sz="2800" dirty="0"/>
              <a:t>Use double-angle formulas to verify identities.</a:t>
            </a:r>
          </a:p>
          <a:p>
            <a:pPr marL="457200" indent="-457200">
              <a:buFont typeface="Arial" panose="020B0604020202020204" pitchFamily="34" charset="0"/>
              <a:buChar char="•"/>
            </a:pPr>
            <a:r>
              <a:rPr lang="en-US" sz="2800" dirty="0"/>
              <a:t>Use reduction formulas to simplify an expression.</a:t>
            </a:r>
          </a:p>
          <a:p>
            <a:pPr marL="457200" indent="-457200">
              <a:buFont typeface="Arial" panose="020B0604020202020204" pitchFamily="34" charset="0"/>
              <a:buChar char="•"/>
            </a:pPr>
            <a:r>
              <a:rPr lang="en-US" sz="2800" dirty="0"/>
              <a:t>Use half-angle formulas to find exact values.</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68B54C-4819-E4A4-3A62-CB5B860A79EA}"/>
              </a:ext>
            </a:extLst>
          </p:cNvPr>
          <p:cNvPicPr>
            <a:picLocks noChangeAspect="1"/>
          </p:cNvPicPr>
          <p:nvPr/>
        </p:nvPicPr>
        <p:blipFill>
          <a:blip r:embed="rId3"/>
          <a:stretch>
            <a:fillRect/>
          </a:stretch>
        </p:blipFill>
        <p:spPr>
          <a:xfrm>
            <a:off x="643467" y="798152"/>
            <a:ext cx="10905066" cy="5261695"/>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6" name="Picture 5">
            <a:extLst>
              <a:ext uri="{FF2B5EF4-FFF2-40B4-BE49-F238E27FC236}">
                <a16:creationId xmlns:a16="http://schemas.microsoft.com/office/drawing/2014/main" id="{07CA1BC0-5B4B-0F93-9DD9-B4331B980C78}"/>
              </a:ext>
            </a:extLst>
          </p:cNvPr>
          <p:cNvPicPr>
            <a:picLocks noChangeAspect="1"/>
          </p:cNvPicPr>
          <p:nvPr/>
        </p:nvPicPr>
        <p:blipFill>
          <a:blip r:embed="rId3"/>
          <a:stretch>
            <a:fillRect/>
          </a:stretch>
        </p:blipFill>
        <p:spPr>
          <a:xfrm>
            <a:off x="3124199" y="1197429"/>
            <a:ext cx="6196691" cy="751114"/>
          </a:xfrm>
          <a:prstGeom prst="rect">
            <a:avLst/>
          </a:prstGeom>
        </p:spPr>
      </p:pic>
      <p:pic>
        <p:nvPicPr>
          <p:cNvPr id="8" name="Picture 7">
            <a:extLst>
              <a:ext uri="{FF2B5EF4-FFF2-40B4-BE49-F238E27FC236}">
                <a16:creationId xmlns:a16="http://schemas.microsoft.com/office/drawing/2014/main" id="{D6FC06A2-2427-A23E-16DC-2DE77CA776C3}"/>
              </a:ext>
            </a:extLst>
          </p:cNvPr>
          <p:cNvPicPr>
            <a:picLocks noChangeAspect="1"/>
          </p:cNvPicPr>
          <p:nvPr/>
        </p:nvPicPr>
        <p:blipFill>
          <a:blip r:embed="rId4"/>
          <a:stretch>
            <a:fillRect/>
          </a:stretch>
        </p:blipFill>
        <p:spPr>
          <a:xfrm>
            <a:off x="3124199" y="2251075"/>
            <a:ext cx="4959317" cy="590096"/>
          </a:xfrm>
          <a:prstGeom prst="rect">
            <a:avLst/>
          </a:prstGeom>
        </p:spPr>
      </p:pic>
      <p:pic>
        <p:nvPicPr>
          <p:cNvPr id="10" name="Picture 9">
            <a:extLst>
              <a:ext uri="{FF2B5EF4-FFF2-40B4-BE49-F238E27FC236}">
                <a16:creationId xmlns:a16="http://schemas.microsoft.com/office/drawing/2014/main" id="{093658D4-908A-569E-B438-C7C59A7FADFF}"/>
              </a:ext>
            </a:extLst>
          </p:cNvPr>
          <p:cNvPicPr>
            <a:picLocks noChangeAspect="1"/>
          </p:cNvPicPr>
          <p:nvPr/>
        </p:nvPicPr>
        <p:blipFill>
          <a:blip r:embed="rId5"/>
          <a:stretch>
            <a:fillRect/>
          </a:stretch>
        </p:blipFill>
        <p:spPr>
          <a:xfrm>
            <a:off x="3219450" y="3132137"/>
            <a:ext cx="6011014" cy="1102406"/>
          </a:xfrm>
          <a:prstGeom prst="rect">
            <a:avLst/>
          </a:prstGeom>
        </p:spPr>
      </p:pic>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1084A46-4D48-BA18-B2DB-982458C50C4F}"/>
              </a:ext>
            </a:extLst>
          </p:cNvPr>
          <p:cNvPicPr>
            <a:picLocks noChangeAspect="1"/>
          </p:cNvPicPr>
          <p:nvPr/>
        </p:nvPicPr>
        <p:blipFill>
          <a:blip r:embed="rId3"/>
          <a:stretch>
            <a:fillRect/>
          </a:stretch>
        </p:blipFill>
        <p:spPr>
          <a:xfrm>
            <a:off x="1742442" y="1889159"/>
            <a:ext cx="6130102" cy="1418245"/>
          </a:xfrm>
          <a:prstGeom prst="rect">
            <a:avLst/>
          </a:prstGeom>
        </p:spPr>
      </p:pic>
      <p:pic>
        <p:nvPicPr>
          <p:cNvPr id="6" name="Picture 5">
            <a:extLst>
              <a:ext uri="{FF2B5EF4-FFF2-40B4-BE49-F238E27FC236}">
                <a16:creationId xmlns:a16="http://schemas.microsoft.com/office/drawing/2014/main" id="{97A41373-D6A0-3152-1AC4-280177E15479}"/>
              </a:ext>
            </a:extLst>
          </p:cNvPr>
          <p:cNvPicPr>
            <a:picLocks noChangeAspect="1"/>
          </p:cNvPicPr>
          <p:nvPr/>
        </p:nvPicPr>
        <p:blipFill>
          <a:blip r:embed="rId4"/>
          <a:stretch>
            <a:fillRect/>
          </a:stretch>
        </p:blipFill>
        <p:spPr>
          <a:xfrm>
            <a:off x="1742442" y="866468"/>
            <a:ext cx="6410958" cy="468143"/>
          </a:xfrm>
          <a:prstGeom prst="rect">
            <a:avLst/>
          </a:prstGeom>
        </p:spPr>
      </p:pic>
      <p:pic>
        <p:nvPicPr>
          <p:cNvPr id="7" name="Picture 6">
            <a:extLst>
              <a:ext uri="{FF2B5EF4-FFF2-40B4-BE49-F238E27FC236}">
                <a16:creationId xmlns:a16="http://schemas.microsoft.com/office/drawing/2014/main" id="{63B45E66-12E7-3500-397D-A6571D4B4A8F}"/>
              </a:ext>
            </a:extLst>
          </p:cNvPr>
          <p:cNvPicPr>
            <a:picLocks noChangeAspect="1"/>
          </p:cNvPicPr>
          <p:nvPr/>
        </p:nvPicPr>
        <p:blipFill>
          <a:blip r:embed="rId5"/>
          <a:stretch>
            <a:fillRect/>
          </a:stretch>
        </p:blipFill>
        <p:spPr>
          <a:xfrm>
            <a:off x="1742442" y="1461338"/>
            <a:ext cx="4962574" cy="591363"/>
          </a:xfrm>
          <a:prstGeom prst="rect">
            <a:avLst/>
          </a:prstGeom>
        </p:spPr>
      </p:pic>
      <p:pic>
        <p:nvPicPr>
          <p:cNvPr id="9" name="Picture 8">
            <a:extLst>
              <a:ext uri="{FF2B5EF4-FFF2-40B4-BE49-F238E27FC236}">
                <a16:creationId xmlns:a16="http://schemas.microsoft.com/office/drawing/2014/main" id="{8014B62D-AD1F-C452-EDEC-6CDB03F1F183}"/>
              </a:ext>
            </a:extLst>
          </p:cNvPr>
          <p:cNvPicPr>
            <a:picLocks noChangeAspect="1"/>
          </p:cNvPicPr>
          <p:nvPr/>
        </p:nvPicPr>
        <p:blipFill>
          <a:blip r:embed="rId6"/>
          <a:stretch>
            <a:fillRect/>
          </a:stretch>
        </p:blipFill>
        <p:spPr>
          <a:xfrm>
            <a:off x="966471" y="4006012"/>
            <a:ext cx="3981450" cy="1390650"/>
          </a:xfrm>
          <a:prstGeom prst="rect">
            <a:avLst/>
          </a:prstGeom>
        </p:spPr>
      </p:pic>
      <p:pic>
        <p:nvPicPr>
          <p:cNvPr id="11" name="Picture 10">
            <a:extLst>
              <a:ext uri="{FF2B5EF4-FFF2-40B4-BE49-F238E27FC236}">
                <a16:creationId xmlns:a16="http://schemas.microsoft.com/office/drawing/2014/main" id="{A6965369-020B-ABB6-29B5-E55B0F1F57DF}"/>
              </a:ext>
            </a:extLst>
          </p:cNvPr>
          <p:cNvPicPr>
            <a:picLocks noChangeAspect="1"/>
          </p:cNvPicPr>
          <p:nvPr/>
        </p:nvPicPr>
        <p:blipFill>
          <a:blip r:embed="rId7"/>
          <a:stretch>
            <a:fillRect/>
          </a:stretch>
        </p:blipFill>
        <p:spPr>
          <a:xfrm>
            <a:off x="6705016" y="4006012"/>
            <a:ext cx="4248150" cy="1409700"/>
          </a:xfrm>
          <a:prstGeom prst="rect">
            <a:avLst/>
          </a:prstGeom>
        </p:spPr>
      </p:pic>
    </p:spTree>
    <p:extLst>
      <p:ext uri="{BB962C8B-B14F-4D97-AF65-F5344CB8AC3E}">
        <p14:creationId xmlns:p14="http://schemas.microsoft.com/office/powerpoint/2010/main" val="429372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B61A5BC-EC65-3EDA-124D-852ED3ED402F}"/>
              </a:ext>
            </a:extLst>
          </p:cNvPr>
          <p:cNvPicPr>
            <a:picLocks noChangeAspect="1"/>
          </p:cNvPicPr>
          <p:nvPr/>
        </p:nvPicPr>
        <p:blipFill>
          <a:blip r:embed="rId2"/>
          <a:stretch>
            <a:fillRect/>
          </a:stretch>
        </p:blipFill>
        <p:spPr>
          <a:xfrm>
            <a:off x="643467" y="1697820"/>
            <a:ext cx="10905066" cy="346235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3DD3BC9-E198-C2D2-6713-5737B9B3A81D}"/>
              </a:ext>
            </a:extLst>
          </p:cNvPr>
          <p:cNvPicPr>
            <a:picLocks noChangeAspect="1"/>
          </p:cNvPicPr>
          <p:nvPr/>
        </p:nvPicPr>
        <p:blipFill>
          <a:blip r:embed="rId3"/>
          <a:stretch>
            <a:fillRect/>
          </a:stretch>
        </p:blipFill>
        <p:spPr>
          <a:xfrm>
            <a:off x="106136" y="136525"/>
            <a:ext cx="10782300" cy="354330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0109C69-6EE2-F309-7E86-BCE2A4D87039}"/>
              </a:ext>
            </a:extLst>
          </p:cNvPr>
          <p:cNvPicPr>
            <a:picLocks noChangeAspect="1"/>
          </p:cNvPicPr>
          <p:nvPr/>
        </p:nvPicPr>
        <p:blipFill>
          <a:blip r:embed="rId2"/>
          <a:stretch>
            <a:fillRect/>
          </a:stretch>
        </p:blipFill>
        <p:spPr>
          <a:xfrm>
            <a:off x="255814" y="136525"/>
            <a:ext cx="10744200" cy="1647825"/>
          </a:xfrm>
          <a:prstGeom prst="rect">
            <a:avLst/>
          </a:prstGeom>
        </p:spPr>
      </p:pic>
    </p:spTree>
    <p:extLst>
      <p:ext uri="{BB962C8B-B14F-4D97-AF65-F5344CB8AC3E}">
        <p14:creationId xmlns:p14="http://schemas.microsoft.com/office/powerpoint/2010/main" val="3881583470"/>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315</TotalTime>
  <Words>652</Words>
  <Application>Microsoft Office PowerPoint</Application>
  <PresentationFormat>Widescreen</PresentationFormat>
  <Paragraphs>69</Paragraphs>
  <Slides>28</Slides>
  <Notes>10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28</vt:i4>
      </vt:variant>
    </vt:vector>
  </HeadingPairs>
  <TitlesOfParts>
    <vt:vector size="39" baseType="lpstr">
      <vt:lpstr>Arial</vt:lpstr>
      <vt:lpstr>Calibri</vt:lpstr>
      <vt:lpstr>Calibri Light</vt:lpstr>
      <vt:lpstr>Cambria Math</vt:lpstr>
      <vt:lpstr>MathJax_Main</vt:lpstr>
      <vt:lpstr>MathJax_Math-italic</vt:lpstr>
      <vt:lpstr>Neue Helvetica W01</vt:lpstr>
      <vt:lpstr>Times New Roman</vt:lpstr>
      <vt:lpstr>Theme1</vt:lpstr>
      <vt:lpstr>1_Office Theme</vt:lpstr>
      <vt:lpstr>Office Theme</vt:lpstr>
      <vt:lpstr>Trigonometric Identities  and Equations</vt:lpstr>
      <vt:lpstr>9.3 Double-Angle, Half-Angle,  and Reduction Formulas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26</cp:revision>
  <dcterms:created xsi:type="dcterms:W3CDTF">2023-11-15T21:12:55Z</dcterms:created>
  <dcterms:modified xsi:type="dcterms:W3CDTF">2024-08-28T19:08:02Z</dcterms:modified>
</cp:coreProperties>
</file>