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744" r:id="rId3"/>
  </p:sldMasterIdLst>
  <p:notesMasterIdLst>
    <p:notesMasterId r:id="rId29"/>
  </p:notesMasterIdLst>
  <p:sldIdLst>
    <p:sldId id="257" r:id="rId4"/>
    <p:sldId id="370" r:id="rId5"/>
    <p:sldId id="281" r:id="rId6"/>
    <p:sldId id="371" r:id="rId7"/>
    <p:sldId id="344" r:id="rId8"/>
    <p:sldId id="333" r:id="rId9"/>
    <p:sldId id="336" r:id="rId10"/>
    <p:sldId id="372" r:id="rId11"/>
    <p:sldId id="332" r:id="rId12"/>
    <p:sldId id="334" r:id="rId13"/>
    <p:sldId id="335" r:id="rId14"/>
    <p:sldId id="337" r:id="rId15"/>
    <p:sldId id="338" r:id="rId16"/>
    <p:sldId id="340" r:id="rId17"/>
    <p:sldId id="341" r:id="rId18"/>
    <p:sldId id="342" r:id="rId19"/>
    <p:sldId id="343" r:id="rId20"/>
    <p:sldId id="346" r:id="rId21"/>
    <p:sldId id="350" r:id="rId22"/>
    <p:sldId id="348" r:id="rId23"/>
    <p:sldId id="351" r:id="rId24"/>
    <p:sldId id="354" r:id="rId25"/>
    <p:sldId id="356" r:id="rId26"/>
    <p:sldId id="271" r:id="rId27"/>
    <p:sldId id="329"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9069" autoAdjust="0"/>
  </p:normalViewPr>
  <p:slideViewPr>
    <p:cSldViewPr snapToGrid="0">
      <p:cViewPr varScale="1">
        <p:scale>
          <a:sx n="98" d="100"/>
          <a:sy n="98" d="100"/>
        </p:scale>
        <p:origin x="46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AA80E0-2187-467B-ADFB-D69A7F45F692}" type="datetimeFigureOut">
              <a:rPr lang="en-US" smtClean="0"/>
              <a:t>8/28/2024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28CB4D-4FCA-45CA-9E57-054ECA30A29D}" type="slidenum">
              <a:rPr lang="en-US" smtClean="0"/>
              <a:t>‹#›</a:t>
            </a:fld>
            <a:endParaRPr lang="en-US"/>
          </a:p>
        </p:txBody>
      </p:sp>
    </p:spTree>
    <p:extLst>
      <p:ext uri="{BB962C8B-B14F-4D97-AF65-F5344CB8AC3E}">
        <p14:creationId xmlns:p14="http://schemas.microsoft.com/office/powerpoint/2010/main" val="33032145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Images and notes within these slides are from the OpenStax textbook Algebra and Trigonometry 2e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41581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Images and notes within these slides are from the OpenStax textbook Algebra and Trigonometry 2e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98710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424242"/>
                </a:solidFill>
                <a:effectLst/>
                <a:highlight>
                  <a:srgbClr val="FFFFFF"/>
                </a:highlight>
                <a:latin typeface="Neue Helvetica W01"/>
              </a:rPr>
              <a:t>We have already used the </a:t>
            </a:r>
            <a:r>
              <a:rPr lang="en-US" b="1" i="0" dirty="0">
                <a:solidFill>
                  <a:srgbClr val="424242"/>
                </a:solidFill>
                <a:effectLst/>
                <a:highlight>
                  <a:srgbClr val="FFFFFF"/>
                </a:highlight>
                <a:latin typeface="Neue Helvetica W01"/>
              </a:rPr>
              <a:t>Pythagorean identities</a:t>
            </a:r>
            <a:r>
              <a:rPr lang="en-US" b="0" i="0" dirty="0">
                <a:solidFill>
                  <a:srgbClr val="424242"/>
                </a:solidFill>
                <a:effectLst/>
                <a:highlight>
                  <a:srgbClr val="FFFFFF"/>
                </a:highlight>
                <a:latin typeface="Neue Helvetica W01"/>
              </a:rPr>
              <a:t>, which are equations involving trigonometric functions based on the properties of a right triangle. For one way to prove these identities, watch the video by clicking the link. In the next two slides we will prove the second and third identities with a different technique, which is to show that the left side of the equation does indeed equal the right side of the equation. In this process we will use the first Pythagorean identity involving sine and cosine.</a:t>
            </a:r>
            <a:endParaRPr lang="en-US" dirty="0"/>
          </a:p>
          <a:p>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4</a:t>
            </a:fld>
            <a:endParaRPr lang="en-US"/>
          </a:p>
        </p:txBody>
      </p:sp>
    </p:spTree>
    <p:extLst>
      <p:ext uri="{BB962C8B-B14F-4D97-AF65-F5344CB8AC3E}">
        <p14:creationId xmlns:p14="http://schemas.microsoft.com/office/powerpoint/2010/main" val="10038056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6</a:t>
            </a:fld>
            <a:endParaRPr lang="en-US"/>
          </a:p>
        </p:txBody>
      </p:sp>
    </p:spTree>
    <p:extLst>
      <p:ext uri="{BB962C8B-B14F-4D97-AF65-F5344CB8AC3E}">
        <p14:creationId xmlns:p14="http://schemas.microsoft.com/office/powerpoint/2010/main" val="26027037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424242"/>
                </a:solidFill>
                <a:effectLst/>
                <a:highlight>
                  <a:srgbClr val="FFFFFF"/>
                </a:highlight>
                <a:latin typeface="Neue Helvetica W01"/>
              </a:rPr>
              <a:t>Recall that we already determined which trigonometric functions are odd and which are even. The even-odd identities relate the value of a trigonometric function at a given angle to the value of the function at the opposite angle.</a:t>
            </a:r>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7</a:t>
            </a:fld>
            <a:endParaRPr lang="en-US"/>
          </a:p>
        </p:txBody>
      </p:sp>
    </p:spTree>
    <p:extLst>
      <p:ext uri="{BB962C8B-B14F-4D97-AF65-F5344CB8AC3E}">
        <p14:creationId xmlns:p14="http://schemas.microsoft.com/office/powerpoint/2010/main" val="11048610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424242"/>
                </a:solidFill>
                <a:effectLst/>
                <a:highlight>
                  <a:srgbClr val="FFFFFF"/>
                </a:highlight>
                <a:latin typeface="Neue Helvetica W01"/>
              </a:rPr>
              <a:t>The reciprocal and quotient identities are derived from the definitions of the basic trigonometric functions.</a:t>
            </a:r>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8</a:t>
            </a:fld>
            <a:endParaRPr lang="en-US"/>
          </a:p>
        </p:txBody>
      </p:sp>
    </p:spTree>
    <p:extLst>
      <p:ext uri="{BB962C8B-B14F-4D97-AF65-F5344CB8AC3E}">
        <p14:creationId xmlns:p14="http://schemas.microsoft.com/office/powerpoint/2010/main" val="39655493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28CB4D-4FCA-45CA-9E57-054ECA30A29D}" type="slidenum">
              <a:rPr lang="en-US" smtClean="0"/>
              <a:t>9</a:t>
            </a:fld>
            <a:endParaRPr lang="en-US"/>
          </a:p>
        </p:txBody>
      </p:sp>
    </p:spTree>
    <p:extLst>
      <p:ext uri="{BB962C8B-B14F-4D97-AF65-F5344CB8AC3E}">
        <p14:creationId xmlns:p14="http://schemas.microsoft.com/office/powerpoint/2010/main" val="38575476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mc:Choice xmlns:a14="http://schemas.microsoft.com/office/drawing/2010/main" Requires="a14">
          <p:sp>
            <p:nvSpPr>
              <p:cNvPr id="3" name="Notes Placeholder 2"/>
              <p:cNvSpPr>
                <a:spLocks noGrp="1"/>
              </p:cNvSpPr>
              <p:nvPr>
                <p:ph type="body" idx="1"/>
              </p:nvPr>
            </p:nvSpPr>
            <p:spPr/>
            <p:txBody>
              <a:bodyPr/>
              <a:lstStyle/>
              <a:p>
                <a:r>
                  <a:rPr lang="en-US" dirty="0"/>
                  <a:t>Hint: Let </a:t>
                </a:r>
                <a14:m>
                  <m:oMath xmlns:m="http://schemas.openxmlformats.org/officeDocument/2006/math">
                    <m:r>
                      <a:rPr lang="en-US" i="1" dirty="0" smtClean="0">
                        <a:latin typeface="Cambria Math" panose="02040503050406030204" pitchFamily="18" charset="0"/>
                      </a:rPr>
                      <m:t>𝑥</m:t>
                    </m:r>
                    <m:r>
                      <a:rPr lang="en-US" i="1" dirty="0" smtClean="0">
                        <a:latin typeface="Cambria Math" panose="02040503050406030204" pitchFamily="18" charset="0"/>
                      </a:rPr>
                      <m:t> = </m:t>
                    </m:r>
                    <m:r>
                      <m:rPr>
                        <m:sty m:val="p"/>
                      </m:rPr>
                      <a:rPr lang="en-US" i="1" dirty="0" smtClean="0">
                        <a:latin typeface="Cambria Math" panose="02040503050406030204" pitchFamily="18" charset="0"/>
                      </a:rPr>
                      <m:t>cos</m:t>
                    </m:r>
                    <m:r>
                      <a:rPr lang="en-US" b="0" i="1" dirty="0" smtClean="0">
                        <a:latin typeface="Cambria Math" panose="02040503050406030204" pitchFamily="18" charset="0"/>
                      </a:rPr>
                      <m:t> </m:t>
                    </m:r>
                    <m:r>
                      <a:rPr lang="en-US" i="1" dirty="0" smtClean="0">
                        <a:latin typeface="Cambria Math" panose="02040503050406030204" pitchFamily="18" charset="0"/>
                        <a:ea typeface="Cambria Math" panose="02040503050406030204" pitchFamily="18" charset="0"/>
                      </a:rPr>
                      <m:t>𝜃</m:t>
                    </m:r>
                  </m:oMath>
                </a14:m>
                <a:r>
                  <a:rPr lang="en-US" dirty="0"/>
                  <a:t>.</a:t>
                </a:r>
              </a:p>
            </p:txBody>
          </p:sp>
        </mc:Choice>
        <mc:Fallback>
          <p:sp>
            <p:nvSpPr>
              <p:cNvPr id="3" name="Notes Placeholder 2"/>
              <p:cNvSpPr>
                <a:spLocks noGrp="1"/>
              </p:cNvSpPr>
              <p:nvPr>
                <p:ph type="body" idx="1"/>
              </p:nvPr>
            </p:nvSpPr>
            <p:spPr/>
            <p:txBody>
              <a:bodyPr/>
              <a:lstStyle/>
              <a:p>
                <a:r>
                  <a:rPr lang="en-US" dirty="0"/>
                  <a:t>Hint: Let </a:t>
                </a:r>
                <a:r>
                  <a:rPr lang="en-US" i="0" dirty="0">
                    <a:latin typeface="Cambria Math" panose="02040503050406030204" pitchFamily="18" charset="0"/>
                  </a:rPr>
                  <a:t>𝑥 = cos</a:t>
                </a:r>
                <a:r>
                  <a:rPr lang="en-US" b="0" i="0" dirty="0">
                    <a:latin typeface="Cambria Math" panose="02040503050406030204" pitchFamily="18" charset="0"/>
                  </a:rPr>
                  <a:t> </a:t>
                </a:r>
                <a:r>
                  <a:rPr lang="en-US" i="0" dirty="0">
                    <a:latin typeface="Cambria Math" panose="02040503050406030204" pitchFamily="18" charset="0"/>
                    <a:ea typeface="Cambria Math" panose="02040503050406030204" pitchFamily="18" charset="0"/>
                  </a:rPr>
                  <a:t>𝜃</a:t>
                </a:r>
                <a:r>
                  <a:rPr lang="en-US" dirty="0"/>
                  <a:t>.</a:t>
                </a:r>
              </a:p>
            </p:txBody>
          </p:sp>
        </mc:Fallback>
      </mc:AlternateContent>
      <p:sp>
        <p:nvSpPr>
          <p:cNvPr id="4" name="Slide Number Placeholder 3"/>
          <p:cNvSpPr>
            <a:spLocks noGrp="1"/>
          </p:cNvSpPr>
          <p:nvPr>
            <p:ph type="sldNum" sz="quarter" idx="5"/>
          </p:nvPr>
        </p:nvSpPr>
        <p:spPr/>
        <p:txBody>
          <a:bodyPr/>
          <a:lstStyle/>
          <a:p>
            <a:fld id="{0528CB4D-4FCA-45CA-9E57-054ECA30A29D}" type="slidenum">
              <a:rPr lang="en-US" smtClean="0"/>
              <a:t>20</a:t>
            </a:fld>
            <a:endParaRPr lang="en-US"/>
          </a:p>
        </p:txBody>
      </p:sp>
    </p:spTree>
    <p:extLst>
      <p:ext uri="{BB962C8B-B14F-4D97-AF65-F5344CB8AC3E}">
        <p14:creationId xmlns:p14="http://schemas.microsoft.com/office/powerpoint/2010/main" val="38394567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211890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BB75DA-20A7-4043-9498-8042D7FFDC4A}" type="datetime1">
              <a:rPr lang="en-US" smtClean="0"/>
              <a:t>8/28/2024</a:t>
            </a:fld>
            <a:endParaRPr lang="en-US" dirty="0"/>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
        <p:nvSpPr>
          <p:cNvPr id="7" name="Rectangle 6"/>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114</a:t>
            </a:r>
            <a:endParaRPr lang="en-US" altLang="en-US" sz="1600" dirty="0">
              <a:solidFill>
                <a:schemeClr val="bg1"/>
              </a:solidFill>
              <a:latin typeface="Arial" panose="020B0604020202020204" pitchFamily="34" charset="0"/>
            </a:endParaRPr>
          </a:p>
        </p:txBody>
      </p:sp>
      <p:sp>
        <p:nvSpPr>
          <p:cNvPr id="11" name="Rectangle 10"/>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81318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3E8973-9055-4952-981E-8812CBF4A708}" type="datetime1">
              <a:rPr lang="en-US" smtClean="0"/>
              <a:t>8/28/2024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806250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EC46BA-DC38-440B-A51C-788BCA3B32D3}" type="datetime1">
              <a:rPr lang="en-US" smtClean="0"/>
              <a:t>8/28/2024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807867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
        <p:nvSpPr>
          <p:cNvPr id="7" name="Rectangle 6">
            <a:extLst>
              <a:ext uri="{FF2B5EF4-FFF2-40B4-BE49-F238E27FC236}">
                <a16:creationId xmlns:a16="http://schemas.microsoft.com/office/drawing/2014/main" id="{8BCF62C1-A170-4751-8D1C-F5EC793D12DB}"/>
              </a:ext>
            </a:extLst>
          </p:cNvPr>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a:extLst>
              <a:ext uri="{FF2B5EF4-FFF2-40B4-BE49-F238E27FC236}">
                <a16:creationId xmlns:a16="http://schemas.microsoft.com/office/drawing/2014/main" id="{3FFC9545-8C13-47EC-8C48-576FE9662477}"/>
              </a:ext>
            </a:extLst>
          </p:cNvPr>
          <p:cNvPicPr preferRelativeResize="0">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a:extLst>
              <a:ext uri="{FF2B5EF4-FFF2-40B4-BE49-F238E27FC236}">
                <a16:creationId xmlns:a16="http://schemas.microsoft.com/office/drawing/2014/main" id="{F93F450E-3AD9-4347-B8C2-09AD77029984}"/>
              </a:ext>
            </a:extLst>
          </p:cNvPr>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a:extLst>
              <a:ext uri="{FF2B5EF4-FFF2-40B4-BE49-F238E27FC236}">
                <a16:creationId xmlns:a16="http://schemas.microsoft.com/office/drawing/2014/main" id="{ED6FC33F-42C6-4724-AECB-5BA932A53C48}"/>
              </a:ext>
            </a:extLst>
          </p:cNvPr>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103</a:t>
            </a:r>
            <a:endParaRPr lang="en-US" altLang="en-US" sz="1600" dirty="0">
              <a:solidFill>
                <a:schemeClr val="bg1"/>
              </a:solidFill>
              <a:latin typeface="Arial" panose="020B0604020202020204" pitchFamily="34" charset="0"/>
            </a:endParaRPr>
          </a:p>
        </p:txBody>
      </p:sp>
      <p:sp>
        <p:nvSpPr>
          <p:cNvPr id="11" name="Rectangle 10">
            <a:extLst>
              <a:ext uri="{FF2B5EF4-FFF2-40B4-BE49-F238E27FC236}">
                <a16:creationId xmlns:a16="http://schemas.microsoft.com/office/drawing/2014/main" id="{FAA0A9E8-2E83-46F0-962D-D668CD88A6DC}"/>
              </a:ext>
            </a:extLst>
          </p:cNvPr>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1903435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068830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8/28/2024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9667433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8/28/2024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034620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8/28/2024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66234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8/28/2024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7592344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8/28/2024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31738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8/28/2024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234106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61451A-CFA5-4FFC-B918-734CB1FED670}" type="datetime1">
              <a:rPr lang="en-US" smtClean="0"/>
              <a:t>8/28/2024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2113555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8/28/2024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1868456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782346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8/28/2024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657747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5BB75DA-20A7-4043-9498-8042D7FFDC4A}" type="datetime1">
              <a:rPr lang="en-US" smtClean="0"/>
              <a:t>8/28/2024</a:t>
            </a:fld>
            <a:endParaRPr lang="en-US" dirty="0"/>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6690848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61451A-CFA5-4FFC-B918-734CB1FED670}" type="datetime1">
              <a:rPr lang="en-US" smtClean="0"/>
              <a:t>8/28/2024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914505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6825CF-EF9B-4DE4-A234-A10023EC1A3E}" type="datetime1">
              <a:rPr lang="en-US" smtClean="0"/>
              <a:t>8/28/2024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2933264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41208D-B44C-4233-841D-9E8CFA5F70A0}" type="datetime1">
              <a:rPr lang="en-US" smtClean="0"/>
              <a:t>8/28/2024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45786890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E6C495-331A-4221-870F-E220793F001F}" type="datetime1">
              <a:rPr lang="en-US" smtClean="0"/>
              <a:t>8/28/2024</a:t>
            </a:fld>
            <a:endParaRPr lang="en-US"/>
          </a:p>
        </p:txBody>
      </p:sp>
      <p:sp>
        <p:nvSpPr>
          <p:cNvPr id="8" name="Footer Placeholder 7"/>
          <p:cNvSpPr>
            <a:spLocks noGrp="1"/>
          </p:cNvSpPr>
          <p:nvPr>
            <p:ph type="ftr" sz="quarter" idx="11"/>
          </p:nvPr>
        </p:nvSpPr>
        <p:spPr/>
        <p:txBody>
          <a:bodyPr/>
          <a:lstStyle/>
          <a:p>
            <a:r>
              <a:rPr lang="en-US"/>
              <a:t>https://openstax.org/details/books/algebra-and-trigonometry-2e</a:t>
            </a:r>
          </a:p>
        </p:txBody>
      </p:sp>
      <p:sp>
        <p:nvSpPr>
          <p:cNvPr id="9" name="Slide Number Placeholder 8"/>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2899751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B5E82D-A968-4F91-830C-263177116E66}" type="datetime1">
              <a:rPr lang="en-US" smtClean="0"/>
              <a:t>8/28/2024</a:t>
            </a:fld>
            <a:endParaRPr lang="en-US"/>
          </a:p>
        </p:txBody>
      </p:sp>
      <p:sp>
        <p:nvSpPr>
          <p:cNvPr id="4" name="Footer Placeholder 3"/>
          <p:cNvSpPr>
            <a:spLocks noGrp="1"/>
          </p:cNvSpPr>
          <p:nvPr>
            <p:ph type="ftr" sz="quarter" idx="11"/>
          </p:nvPr>
        </p:nvSpPr>
        <p:spPr/>
        <p:txBody>
          <a:bodyPr/>
          <a:lstStyle/>
          <a:p>
            <a:r>
              <a:rPr lang="en-US"/>
              <a:t>https://openstax.org/details/books/algebra-and-trigonometry-2e</a:t>
            </a:r>
          </a:p>
        </p:txBody>
      </p:sp>
      <p:sp>
        <p:nvSpPr>
          <p:cNvPr id="5" name="Slide Number Placeholder 4"/>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0518238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6FBB8-2C26-48E5-ACBF-3D35893C729F}" type="datetime1">
              <a:rPr lang="en-US" smtClean="0"/>
              <a:t>8/28/2024</a:t>
            </a:fld>
            <a:endParaRPr lang="en-US"/>
          </a:p>
        </p:txBody>
      </p:sp>
      <p:sp>
        <p:nvSpPr>
          <p:cNvPr id="3" name="Footer Placeholder 2"/>
          <p:cNvSpPr>
            <a:spLocks noGrp="1"/>
          </p:cNvSpPr>
          <p:nvPr>
            <p:ph type="ftr" sz="quarter" idx="11"/>
          </p:nvPr>
        </p:nvSpPr>
        <p:spPr/>
        <p:txBody>
          <a:bodyPr/>
          <a:lstStyle/>
          <a:p>
            <a:r>
              <a:rPr lang="en-US"/>
              <a:t>https://openstax.org/details/books/algebra-and-trigonometry-2e</a:t>
            </a:r>
          </a:p>
        </p:txBody>
      </p:sp>
      <p:sp>
        <p:nvSpPr>
          <p:cNvPr id="4" name="Slide Number Placeholder 3"/>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52004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6825CF-EF9B-4DE4-A234-A10023EC1A3E}" type="datetime1">
              <a:rPr lang="en-US" smtClean="0"/>
              <a:t>8/28/2024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14469704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C98E87-6C6E-49A5-AEDA-8F9EEACAC649}" type="datetime1">
              <a:rPr lang="en-US" smtClean="0"/>
              <a:t>8/28/2024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0822586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B15F85-0F88-4E52-8E05-40819EDF5115}" type="datetime1">
              <a:rPr lang="en-US" smtClean="0"/>
              <a:t>8/28/2024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842313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3E8973-9055-4952-981E-8812CBF4A708}" type="datetime1">
              <a:rPr lang="en-US" smtClean="0"/>
              <a:t>8/28/2024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5190817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EC46BA-DC38-440B-A51C-788BCA3B32D3}" type="datetime1">
              <a:rPr lang="en-US" smtClean="0"/>
              <a:t>8/28/2024</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745839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41208D-B44C-4233-841D-9E8CFA5F70A0}" type="datetime1">
              <a:rPr lang="en-US" smtClean="0"/>
              <a:t>8/28/2024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777297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E6C495-331A-4221-870F-E220793F001F}" type="datetime1">
              <a:rPr lang="en-US" smtClean="0"/>
              <a:t>8/28/2024</a:t>
            </a:fld>
            <a:endParaRPr lang="en-US"/>
          </a:p>
        </p:txBody>
      </p:sp>
      <p:sp>
        <p:nvSpPr>
          <p:cNvPr id="8" name="Footer Placeholder 7"/>
          <p:cNvSpPr>
            <a:spLocks noGrp="1"/>
          </p:cNvSpPr>
          <p:nvPr>
            <p:ph type="ftr" sz="quarter" idx="11"/>
          </p:nvPr>
        </p:nvSpPr>
        <p:spPr/>
        <p:txBody>
          <a:bodyPr/>
          <a:lstStyle/>
          <a:p>
            <a:r>
              <a:rPr lang="en-US"/>
              <a:t>https://openstax.org/details/books/algebra-and-trigonometry-2e</a:t>
            </a:r>
          </a:p>
        </p:txBody>
      </p:sp>
      <p:sp>
        <p:nvSpPr>
          <p:cNvPr id="9" name="Slide Number Placeholder 8"/>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8734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B5E82D-A968-4F91-830C-263177116E66}" type="datetime1">
              <a:rPr lang="en-US" smtClean="0"/>
              <a:t>8/28/2024</a:t>
            </a:fld>
            <a:endParaRPr lang="en-US"/>
          </a:p>
        </p:txBody>
      </p:sp>
      <p:sp>
        <p:nvSpPr>
          <p:cNvPr id="4" name="Footer Placeholder 3"/>
          <p:cNvSpPr>
            <a:spLocks noGrp="1"/>
          </p:cNvSpPr>
          <p:nvPr>
            <p:ph type="ftr" sz="quarter" idx="11"/>
          </p:nvPr>
        </p:nvSpPr>
        <p:spPr/>
        <p:txBody>
          <a:bodyPr/>
          <a:lstStyle/>
          <a:p>
            <a:r>
              <a:rPr lang="en-US"/>
              <a:t>https://openstax.org/details/books/algebra-and-trigonometry-2e</a:t>
            </a:r>
          </a:p>
        </p:txBody>
      </p:sp>
      <p:sp>
        <p:nvSpPr>
          <p:cNvPr id="5" name="Slide Number Placeholder 4"/>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32559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6FBB8-2C26-48E5-ACBF-3D35893C729F}" type="datetime1">
              <a:rPr lang="en-US" smtClean="0"/>
              <a:t>8/28/2024</a:t>
            </a:fld>
            <a:endParaRPr lang="en-US"/>
          </a:p>
        </p:txBody>
      </p:sp>
      <p:sp>
        <p:nvSpPr>
          <p:cNvPr id="3" name="Footer Placeholder 2"/>
          <p:cNvSpPr>
            <a:spLocks noGrp="1"/>
          </p:cNvSpPr>
          <p:nvPr>
            <p:ph type="ftr" sz="quarter" idx="11"/>
          </p:nvPr>
        </p:nvSpPr>
        <p:spPr/>
        <p:txBody>
          <a:bodyPr/>
          <a:lstStyle/>
          <a:p>
            <a:r>
              <a:rPr lang="en-US"/>
              <a:t>https://openstax.org/details/books/algebra-and-trigonometry-2e</a:t>
            </a:r>
          </a:p>
        </p:txBody>
      </p:sp>
      <p:sp>
        <p:nvSpPr>
          <p:cNvPr id="4" name="Slide Number Placeholder 3"/>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46174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C98E87-6C6E-49A5-AEDA-8F9EEACAC649}" type="datetime1">
              <a:rPr lang="en-US" smtClean="0"/>
              <a:t>8/28/2024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1706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B15F85-0F88-4E52-8E05-40819EDF5115}" type="datetime1">
              <a:rPr lang="en-US" smtClean="0"/>
              <a:t>8/28/2024</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90001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B89A0-E26E-4328-838E-AB32FC45EAF9}" type="datetime1">
              <a:rPr lang="en-US" smtClean="0"/>
              <a:t>8/28/2024</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https://openstax.org/details/books/algebra-and-trigonometry-2e</a:t>
            </a: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850FF-6169-4056-8077-06FFA93A5366}" type="slidenum">
              <a:rPr lang="en-US" smtClean="0"/>
              <a:pPr/>
              <a:t>‹#›</a:t>
            </a:fld>
            <a:endParaRPr lang="en-US"/>
          </a:p>
        </p:txBody>
      </p:sp>
      <p:sp>
        <p:nvSpPr>
          <p:cNvPr id="7" name="Rectangle 6"/>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p:cNvPicPr preferRelativeResize="0">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114</a:t>
            </a:r>
            <a:endParaRPr lang="en-US" altLang="en-US" sz="1600" dirty="0">
              <a:solidFill>
                <a:schemeClr val="bg1"/>
              </a:solidFill>
              <a:latin typeface="Arial" panose="020B0604020202020204" pitchFamily="34" charset="0"/>
            </a:endParaRPr>
          </a:p>
        </p:txBody>
      </p:sp>
      <p:sp>
        <p:nvSpPr>
          <p:cNvPr id="11" name="Rectangle 10"/>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6901152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8/28/2024</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
        <p:nvSpPr>
          <p:cNvPr id="7" name="Rectangle 6">
            <a:extLst>
              <a:ext uri="{FF2B5EF4-FFF2-40B4-BE49-F238E27FC236}">
                <a16:creationId xmlns:a16="http://schemas.microsoft.com/office/drawing/2014/main" id="{A57B0538-6345-4355-B5D9-EBC7E6DAE309}"/>
              </a:ext>
            </a:extLst>
          </p:cNvPr>
          <p:cNvSpPr>
            <a:spLocks noChangeArrowheads="1"/>
          </p:cNvSpPr>
          <p:nvPr/>
        </p:nvSpPr>
        <p:spPr bwMode="gray">
          <a:xfrm>
            <a:off x="0" y="6172200"/>
            <a:ext cx="12192000" cy="688256"/>
          </a:xfrm>
          <a:prstGeom prst="rect">
            <a:avLst/>
          </a:prstGeom>
          <a:solidFill>
            <a:schemeClr val="tx2">
              <a:lumMod val="75000"/>
            </a:schemeClr>
          </a:solidFill>
          <a:ln>
            <a:noFill/>
          </a:ln>
        </p:spPr>
        <p:txBody>
          <a:bodyPr wrap="none" lIns="0" tIns="0" rIns="0" bIns="0" anchor="ct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sz="2400" dirty="0"/>
          </a:p>
        </p:txBody>
      </p:sp>
      <p:pic>
        <p:nvPicPr>
          <p:cNvPr id="8" name="Shape 40">
            <a:extLst>
              <a:ext uri="{FF2B5EF4-FFF2-40B4-BE49-F238E27FC236}">
                <a16:creationId xmlns:a16="http://schemas.microsoft.com/office/drawing/2014/main" id="{B50AA53F-14B5-4F69-86DE-1A25A479B484}"/>
              </a:ext>
            </a:extLst>
          </p:cNvPr>
          <p:cNvPicPr preferRelativeResize="0">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77285" y="6474694"/>
            <a:ext cx="1443567"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20">
            <a:extLst>
              <a:ext uri="{FF2B5EF4-FFF2-40B4-BE49-F238E27FC236}">
                <a16:creationId xmlns:a16="http://schemas.microsoft.com/office/drawing/2014/main" id="{F1833F29-278E-40C2-B5BF-5F1CFDBC0000}"/>
              </a:ext>
            </a:extLst>
          </p:cNvPr>
          <p:cNvSpPr txBox="1">
            <a:spLocks noChangeArrowheads="1"/>
          </p:cNvSpPr>
          <p:nvPr/>
        </p:nvSpPr>
        <p:spPr bwMode="auto">
          <a:xfrm>
            <a:off x="3657601" y="6530257"/>
            <a:ext cx="4857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defRPr/>
            </a:pPr>
            <a:r>
              <a:rPr lang="en-US" altLang="en-US" sz="1000" dirty="0">
                <a:solidFill>
                  <a:srgbClr val="D9D9D9"/>
                </a:solidFill>
                <a:latin typeface="Times New Roman" panose="02020603050405020304" pitchFamily="18" charset="0"/>
                <a:cs typeface="Times New Roman" panose="02020603050405020304" pitchFamily="18" charset="0"/>
              </a:rPr>
              <a:t>Copyright © 2018, 2014, 2010 Pearson Education Inc.  </a:t>
            </a:r>
          </a:p>
        </p:txBody>
      </p:sp>
      <p:sp>
        <p:nvSpPr>
          <p:cNvPr id="10" name="Rectangle 22">
            <a:extLst>
              <a:ext uri="{FF2B5EF4-FFF2-40B4-BE49-F238E27FC236}">
                <a16:creationId xmlns:a16="http://schemas.microsoft.com/office/drawing/2014/main" id="{B524B414-2CE4-4650-8189-7EAC2D1FD162}"/>
              </a:ext>
            </a:extLst>
          </p:cNvPr>
          <p:cNvSpPr>
            <a:spLocks noChangeArrowheads="1"/>
          </p:cNvSpPr>
          <p:nvPr/>
        </p:nvSpPr>
        <p:spPr bwMode="auto">
          <a:xfrm>
            <a:off x="9550400" y="6469624"/>
            <a:ext cx="26416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500">
                <a:solidFill>
                  <a:srgbClr val="FFFFFF"/>
                </a:solidFill>
                <a:latin typeface="Times New Roman" panose="02020603050405020304" pitchFamily="18" charset="0"/>
              </a:defRPr>
            </a:lvl1pPr>
            <a:lvl2pPr marL="742950" indent="-285750">
              <a:defRPr sz="3500">
                <a:solidFill>
                  <a:srgbClr val="FFFFFF"/>
                </a:solidFill>
                <a:latin typeface="Times New Roman" panose="02020603050405020304" pitchFamily="18" charset="0"/>
              </a:defRPr>
            </a:lvl2pPr>
            <a:lvl3pPr marL="1143000" indent="-228600">
              <a:defRPr sz="3500">
                <a:solidFill>
                  <a:srgbClr val="FFFFFF"/>
                </a:solidFill>
                <a:latin typeface="Times New Roman" panose="02020603050405020304" pitchFamily="18" charset="0"/>
              </a:defRPr>
            </a:lvl3pPr>
            <a:lvl4pPr marL="1600200" indent="-228600">
              <a:defRPr sz="3500">
                <a:solidFill>
                  <a:srgbClr val="FFFFFF"/>
                </a:solidFill>
                <a:latin typeface="Times New Roman" panose="02020603050405020304" pitchFamily="18" charset="0"/>
              </a:defRPr>
            </a:lvl4pPr>
            <a:lvl5pPr marL="2057400" indent="-228600">
              <a:defRPr sz="3500">
                <a:solidFill>
                  <a:srgbClr val="FFFFFF"/>
                </a:solidFill>
                <a:latin typeface="Times New Roman" panose="02020603050405020304" pitchFamily="18" charset="0"/>
              </a:defRPr>
            </a:lvl5pPr>
            <a:lvl6pPr marL="2514600" indent="-228600" eaLnBrk="0" fontAlgn="base" hangingPunct="0">
              <a:spcBef>
                <a:spcPct val="0"/>
              </a:spcBef>
              <a:spcAft>
                <a:spcPct val="0"/>
              </a:spcAft>
              <a:defRPr sz="3500">
                <a:solidFill>
                  <a:srgbClr val="FFFFFF"/>
                </a:solidFill>
                <a:latin typeface="Times New Roman" panose="02020603050405020304" pitchFamily="18" charset="0"/>
              </a:defRPr>
            </a:lvl6pPr>
            <a:lvl7pPr marL="2971800" indent="-228600" eaLnBrk="0" fontAlgn="base" hangingPunct="0">
              <a:spcBef>
                <a:spcPct val="0"/>
              </a:spcBef>
              <a:spcAft>
                <a:spcPct val="0"/>
              </a:spcAft>
              <a:defRPr sz="3500">
                <a:solidFill>
                  <a:srgbClr val="FFFFFF"/>
                </a:solidFill>
                <a:latin typeface="Times New Roman" panose="02020603050405020304" pitchFamily="18" charset="0"/>
              </a:defRPr>
            </a:lvl7pPr>
            <a:lvl8pPr marL="3429000" indent="-228600" eaLnBrk="0" fontAlgn="base" hangingPunct="0">
              <a:spcBef>
                <a:spcPct val="0"/>
              </a:spcBef>
              <a:spcAft>
                <a:spcPct val="0"/>
              </a:spcAft>
              <a:defRPr sz="3500">
                <a:solidFill>
                  <a:srgbClr val="FFFFFF"/>
                </a:solidFill>
                <a:latin typeface="Times New Roman" panose="02020603050405020304" pitchFamily="18" charset="0"/>
              </a:defRPr>
            </a:lvl8pPr>
            <a:lvl9pPr marL="3886200" indent="-228600" eaLnBrk="0" fontAlgn="base" hangingPunct="0">
              <a:spcBef>
                <a:spcPct val="0"/>
              </a:spcBef>
              <a:spcAft>
                <a:spcPct val="0"/>
              </a:spcAft>
              <a:defRPr sz="3500">
                <a:solidFill>
                  <a:srgbClr val="FFFFFF"/>
                </a:solidFill>
                <a:latin typeface="Times New Roman" panose="02020603050405020304" pitchFamily="18" charset="0"/>
              </a:defRPr>
            </a:lvl9pPr>
          </a:lstStyle>
          <a:p>
            <a:pPr eaLnBrk="1" hangingPunct="1"/>
            <a:r>
              <a:rPr lang="en-US" altLang="en-US" sz="1600" dirty="0">
                <a:solidFill>
                  <a:schemeClr val="bg1"/>
                </a:solidFill>
                <a:latin typeface="Arial" panose="020B0604020202020204" pitchFamily="34" charset="0"/>
              </a:rPr>
              <a:t>   Slide</a:t>
            </a:r>
            <a:r>
              <a:rPr lang="en-US" altLang="en-US" sz="1600" baseline="0" dirty="0">
                <a:solidFill>
                  <a:schemeClr val="bg1"/>
                </a:solidFill>
                <a:latin typeface="Arial" panose="020B0604020202020204" pitchFamily="34" charset="0"/>
              </a:rPr>
              <a:t> </a:t>
            </a:r>
            <a:fld id="{0796E1C8-B3F6-4DC3-B9D2-277750A59B12}" type="slidenum">
              <a:rPr lang="en-US" altLang="en-US" sz="1600" smtClean="0">
                <a:solidFill>
                  <a:schemeClr val="bg1"/>
                </a:solidFill>
                <a:latin typeface="Arial" panose="020B0604020202020204" pitchFamily="34" charset="0"/>
              </a:rPr>
              <a:pPr eaLnBrk="1" hangingPunct="1"/>
              <a:t>‹#›</a:t>
            </a:fld>
            <a:r>
              <a:rPr lang="en-US" altLang="en-US" sz="1600" baseline="0" dirty="0">
                <a:solidFill>
                  <a:schemeClr val="bg1"/>
                </a:solidFill>
                <a:latin typeface="Arial" panose="020B0604020202020204" pitchFamily="34" charset="0"/>
              </a:rPr>
              <a:t> </a:t>
            </a:r>
            <a:r>
              <a:rPr lang="en-US" altLang="en-US" sz="1600" dirty="0">
                <a:solidFill>
                  <a:schemeClr val="bg1"/>
                </a:solidFill>
                <a:latin typeface="Arial" panose="020B0604020202020204" pitchFamily="34" charset="0"/>
              </a:rPr>
              <a:t>of</a:t>
            </a:r>
            <a:r>
              <a:rPr lang="en-US" altLang="en-US" sz="1600" baseline="0" dirty="0">
                <a:solidFill>
                  <a:schemeClr val="bg1"/>
                </a:solidFill>
                <a:latin typeface="Arial" panose="020B0604020202020204" pitchFamily="34" charset="0"/>
              </a:rPr>
              <a:t> 103</a:t>
            </a:r>
            <a:endParaRPr lang="en-US" altLang="en-US" sz="1600" dirty="0">
              <a:solidFill>
                <a:schemeClr val="bg1"/>
              </a:solidFill>
              <a:latin typeface="Arial" panose="020B0604020202020204" pitchFamily="34" charset="0"/>
            </a:endParaRPr>
          </a:p>
        </p:txBody>
      </p:sp>
      <p:sp>
        <p:nvSpPr>
          <p:cNvPr id="11" name="Rectangle 10">
            <a:extLst>
              <a:ext uri="{FF2B5EF4-FFF2-40B4-BE49-F238E27FC236}">
                <a16:creationId xmlns:a16="http://schemas.microsoft.com/office/drawing/2014/main" id="{6758B69F-709F-4A28-879C-1FB9C7F01604}"/>
              </a:ext>
            </a:extLst>
          </p:cNvPr>
          <p:cNvSpPr/>
          <p:nvPr/>
        </p:nvSpPr>
        <p:spPr>
          <a:xfrm>
            <a:off x="2795637" y="6202919"/>
            <a:ext cx="6604000" cy="307777"/>
          </a:xfrm>
          <a:prstGeom prst="rect">
            <a:avLst/>
          </a:prstGeom>
        </p:spPr>
        <p:txBody>
          <a:bodyPr wrap="square">
            <a:spAutoFit/>
          </a:bodyPr>
          <a:lstStyle/>
          <a:p>
            <a:pPr marL="0" marR="0" algn="ctr">
              <a:spcBef>
                <a:spcPts val="0"/>
              </a:spcBef>
              <a:spcAft>
                <a:spcPts val="0"/>
              </a:spcAft>
            </a:pPr>
            <a:r>
              <a:rPr lang="en-US" sz="1400" dirty="0">
                <a:effectLst/>
                <a:latin typeface="Arial" panose="020B0604020202020204" pitchFamily="34" charset="0"/>
                <a:ea typeface="Calibri" panose="020F0502020204030204" pitchFamily="34" charset="0"/>
              </a:rPr>
              <a:t>Thomas' Calculus: Early Transcendentals, 14e</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94454640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B89A0-E26E-4328-838E-AB32FC45EAF9}" type="datetime1">
              <a:rPr lang="en-US" smtClean="0"/>
              <a:t>8/28/2024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https://openstax.org/details/books/algebra-and-trigonometry-2e</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22955910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8.xml"/><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9.xml"/></Relationships>
</file>

<file path=ppt/slides/_rels/slide2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3" Type="http://schemas.openxmlformats.org/officeDocument/2006/relationships/hyperlink" Target="https://youtu.be/91Jxfu4FntM?si=c_XU7pFvrdfEj8EP" TargetMode="External"/><Relationship Id="rId2" Type="http://schemas.openxmlformats.org/officeDocument/2006/relationships/notesSlide" Target="../notesSlides/notesSlide3.xml"/><Relationship Id="rId1" Type="http://schemas.openxmlformats.org/officeDocument/2006/relationships/slideLayout" Target="../slideLayouts/slideLayout29.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9.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Triangular abstract background">
            <a:extLst>
              <a:ext uri="{FF2B5EF4-FFF2-40B4-BE49-F238E27FC236}">
                <a16:creationId xmlns:a16="http://schemas.microsoft.com/office/drawing/2014/main" id="{D0536DEF-2C1E-4BAD-3214-7C75E0E4FE64}"/>
              </a:ext>
            </a:extLst>
          </p:cNvPr>
          <p:cNvPicPr>
            <a:picLocks noChangeAspect="1"/>
          </p:cNvPicPr>
          <p:nvPr/>
        </p:nvPicPr>
        <p:blipFill rotWithShape="1">
          <a:blip r:embed="rId3">
            <a:alphaModFix amt="70000"/>
          </a:blip>
          <a:srcRect t="15726" r="-1" b="-1"/>
          <a:stretch/>
        </p:blipFill>
        <p:spPr>
          <a:xfrm>
            <a:off x="-37352" y="0"/>
            <a:ext cx="12188932" cy="6856614"/>
          </a:xfrm>
          <a:prstGeom prst="rect">
            <a:avLst/>
          </a:prstGeom>
        </p:spPr>
      </p:pic>
      <p:sp>
        <p:nvSpPr>
          <p:cNvPr id="2" name="Title 1">
            <a:extLst>
              <a:ext uri="{FF2B5EF4-FFF2-40B4-BE49-F238E27FC236}">
                <a16:creationId xmlns:a16="http://schemas.microsoft.com/office/drawing/2014/main" id="{676CFEAC-E3F0-C336-C550-FD9314806E2B}"/>
              </a:ext>
            </a:extLst>
          </p:cNvPr>
          <p:cNvSpPr>
            <a:spLocks noGrp="1"/>
          </p:cNvSpPr>
          <p:nvPr>
            <p:ph type="ctrTitle"/>
          </p:nvPr>
        </p:nvSpPr>
        <p:spPr>
          <a:xfrm>
            <a:off x="996275" y="744909"/>
            <a:ext cx="10190071" cy="2301739"/>
          </a:xfrm>
        </p:spPr>
        <p:txBody>
          <a:bodyPr anchor="b">
            <a:normAutofit/>
          </a:bodyPr>
          <a:lstStyle/>
          <a:p>
            <a:r>
              <a:rPr lang="en-US" sz="5400" dirty="0"/>
              <a:t>Trigonometric Identities </a:t>
            </a:r>
            <a:br>
              <a:rPr lang="en-US" sz="5400" dirty="0"/>
            </a:br>
            <a:r>
              <a:rPr lang="en-US" sz="5400" dirty="0"/>
              <a:t>and Equations</a:t>
            </a:r>
          </a:p>
        </p:txBody>
      </p:sp>
      <p:sp>
        <p:nvSpPr>
          <p:cNvPr id="3" name="Subtitle 2">
            <a:extLst>
              <a:ext uri="{FF2B5EF4-FFF2-40B4-BE49-F238E27FC236}">
                <a16:creationId xmlns:a16="http://schemas.microsoft.com/office/drawing/2014/main" id="{DD247231-577D-2B6C-0F9F-6521236FCF0B}"/>
              </a:ext>
            </a:extLst>
          </p:cNvPr>
          <p:cNvSpPr>
            <a:spLocks noGrp="1"/>
          </p:cNvSpPr>
          <p:nvPr>
            <p:ph type="subTitle" idx="1"/>
          </p:nvPr>
        </p:nvSpPr>
        <p:spPr>
          <a:xfrm>
            <a:off x="1200646" y="3075976"/>
            <a:ext cx="9781327" cy="3037115"/>
          </a:xfrm>
        </p:spPr>
        <p:txBody>
          <a:bodyPr anchor="t">
            <a:normAutofit lnSpcReduction="10000"/>
          </a:bodyPr>
          <a:lstStyle/>
          <a:p>
            <a:r>
              <a:rPr lang="en-US" sz="3600" dirty="0"/>
              <a:t>Chapter 9</a:t>
            </a:r>
          </a:p>
          <a:p>
            <a:endParaRPr lang="en-US" sz="2800" dirty="0"/>
          </a:p>
          <a:p>
            <a:endParaRPr lang="en-US" sz="2800" dirty="0"/>
          </a:p>
          <a:p>
            <a:endParaRPr lang="en-US" sz="2800" dirty="0"/>
          </a:p>
          <a:p>
            <a:endParaRPr lang="en-US" sz="2800" dirty="0">
              <a:solidFill>
                <a:schemeClr val="bg1"/>
              </a:solidFill>
            </a:endParaRPr>
          </a:p>
          <a:p>
            <a:r>
              <a:rPr lang="en-US" sz="2200" dirty="0">
                <a:solidFill>
                  <a:schemeClr val="bg1"/>
                </a:solidFill>
              </a:rPr>
              <a:t>Algebra and Trigonometry 2e, OpenStax, Jay Abramson</a:t>
            </a:r>
          </a:p>
        </p:txBody>
      </p:sp>
      <p:sp>
        <p:nvSpPr>
          <p:cNvPr id="5" name="Footer Placeholder 4">
            <a:extLst>
              <a:ext uri="{FF2B5EF4-FFF2-40B4-BE49-F238E27FC236}">
                <a16:creationId xmlns:a16="http://schemas.microsoft.com/office/drawing/2014/main" id="{6F700BAE-5B10-EA54-1338-4AD038116E25}"/>
              </a:ext>
            </a:extLst>
          </p:cNvPr>
          <p:cNvSpPr>
            <a:spLocks noGrp="1"/>
          </p:cNvSpPr>
          <p:nvPr>
            <p:ph type="ftr" sz="quarter" idx="11"/>
          </p:nvPr>
        </p:nvSpPr>
        <p:spPr>
          <a:xfrm>
            <a:off x="40420" y="5861447"/>
            <a:ext cx="11896842" cy="46180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all" spc="200" normalizeH="0" baseline="0" noProof="0">
                <a:ln>
                  <a:noFill/>
                </a:ln>
                <a:solidFill>
                  <a:srgbClr val="FFFFFF"/>
                </a:solidFill>
                <a:effectLst/>
                <a:uLnTx/>
                <a:uFillTx/>
                <a:latin typeface="Arial"/>
                <a:ea typeface="+mn-ea"/>
                <a:cs typeface="Segoe UI Semilight" panose="020B0402040204020203" pitchFamily="34" charset="0"/>
              </a:rPr>
              <a:t>https://openstax.org/details/books/algebra-and-trigonometry-2e</a:t>
            </a:r>
            <a:endParaRPr kumimoji="0" lang="en-US" sz="1800" b="0" i="0" u="none" strike="noStrike" kern="1200" cap="all" spc="200" normalizeH="0" baseline="0" noProof="0" dirty="0">
              <a:ln>
                <a:noFill/>
              </a:ln>
              <a:solidFill>
                <a:srgbClr val="FFFFFF"/>
              </a:solidFill>
              <a:effectLst/>
              <a:uLnTx/>
              <a:uFillTx/>
              <a:latin typeface="Arial"/>
              <a:ea typeface="+mn-ea"/>
              <a:cs typeface="Segoe UI Semilight" panose="020B0402040204020203" pitchFamily="34" charset="0"/>
            </a:endParaRPr>
          </a:p>
        </p:txBody>
      </p:sp>
    </p:spTree>
    <p:extLst>
      <p:ext uri="{BB962C8B-B14F-4D97-AF65-F5344CB8AC3E}">
        <p14:creationId xmlns:p14="http://schemas.microsoft.com/office/powerpoint/2010/main" val="4119155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2530272-48FF-BCD3-DAF5-868FD699AF2F}"/>
              </a:ext>
            </a:extLst>
          </p:cNvPr>
          <p:cNvPicPr>
            <a:picLocks noChangeAspect="1"/>
          </p:cNvPicPr>
          <p:nvPr/>
        </p:nvPicPr>
        <p:blipFill>
          <a:blip r:embed="rId2"/>
          <a:stretch>
            <a:fillRect/>
          </a:stretch>
        </p:blipFill>
        <p:spPr>
          <a:xfrm>
            <a:off x="643467" y="1534244"/>
            <a:ext cx="10905066" cy="3789510"/>
          </a:xfrm>
          <a:prstGeom prst="rect">
            <a:avLst/>
          </a:prstGeom>
        </p:spPr>
      </p:pic>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3881583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448B3A4D-A272-54C5-0489-38D1D090B3EC}"/>
              </a:ext>
            </a:extLst>
          </p:cNvPr>
          <p:cNvPicPr>
            <a:picLocks noChangeAspect="1"/>
          </p:cNvPicPr>
          <p:nvPr/>
        </p:nvPicPr>
        <p:blipFill>
          <a:blip r:embed="rId2"/>
          <a:stretch>
            <a:fillRect/>
          </a:stretch>
        </p:blipFill>
        <p:spPr>
          <a:xfrm>
            <a:off x="312964" y="136525"/>
            <a:ext cx="10782300" cy="1981200"/>
          </a:xfrm>
          <a:prstGeom prst="rect">
            <a:avLst/>
          </a:prstGeom>
        </p:spPr>
      </p:pic>
    </p:spTree>
    <p:extLst>
      <p:ext uri="{BB962C8B-B14F-4D97-AF65-F5344CB8AC3E}">
        <p14:creationId xmlns:p14="http://schemas.microsoft.com/office/powerpoint/2010/main" val="37324816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2E5C1E22-7B0A-3732-514A-FA2FDE490EFA}"/>
              </a:ext>
            </a:extLst>
          </p:cNvPr>
          <p:cNvPicPr>
            <a:picLocks noChangeAspect="1"/>
          </p:cNvPicPr>
          <p:nvPr/>
        </p:nvPicPr>
        <p:blipFill>
          <a:blip r:embed="rId2"/>
          <a:stretch>
            <a:fillRect/>
          </a:stretch>
        </p:blipFill>
        <p:spPr>
          <a:xfrm>
            <a:off x="412976" y="136525"/>
            <a:ext cx="10582275" cy="1562100"/>
          </a:xfrm>
          <a:prstGeom prst="rect">
            <a:avLst/>
          </a:prstGeom>
        </p:spPr>
      </p:pic>
    </p:spTree>
    <p:extLst>
      <p:ext uri="{BB962C8B-B14F-4D97-AF65-F5344CB8AC3E}">
        <p14:creationId xmlns:p14="http://schemas.microsoft.com/office/powerpoint/2010/main" val="42870128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4B9C08D1-7FC2-43DE-F878-022E4C627679}"/>
              </a:ext>
            </a:extLst>
          </p:cNvPr>
          <p:cNvPicPr>
            <a:picLocks noChangeAspect="1"/>
          </p:cNvPicPr>
          <p:nvPr/>
        </p:nvPicPr>
        <p:blipFill>
          <a:blip r:embed="rId2"/>
          <a:stretch>
            <a:fillRect/>
          </a:stretch>
        </p:blipFill>
        <p:spPr>
          <a:xfrm>
            <a:off x="145596" y="136525"/>
            <a:ext cx="10725150" cy="2543175"/>
          </a:xfrm>
          <a:prstGeom prst="rect">
            <a:avLst/>
          </a:prstGeom>
        </p:spPr>
      </p:pic>
    </p:spTree>
    <p:extLst>
      <p:ext uri="{BB962C8B-B14F-4D97-AF65-F5344CB8AC3E}">
        <p14:creationId xmlns:p14="http://schemas.microsoft.com/office/powerpoint/2010/main" val="26637738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6A71427A-0DF7-4FF6-BF98-388152E0EB1F}"/>
              </a:ext>
            </a:extLst>
          </p:cNvPr>
          <p:cNvPicPr>
            <a:picLocks noChangeAspect="1"/>
          </p:cNvPicPr>
          <p:nvPr/>
        </p:nvPicPr>
        <p:blipFill>
          <a:blip r:embed="rId2"/>
          <a:stretch>
            <a:fillRect/>
          </a:stretch>
        </p:blipFill>
        <p:spPr>
          <a:xfrm>
            <a:off x="363600" y="136525"/>
            <a:ext cx="10687050" cy="2066925"/>
          </a:xfrm>
          <a:prstGeom prst="rect">
            <a:avLst/>
          </a:prstGeom>
        </p:spPr>
      </p:pic>
    </p:spTree>
    <p:extLst>
      <p:ext uri="{BB962C8B-B14F-4D97-AF65-F5344CB8AC3E}">
        <p14:creationId xmlns:p14="http://schemas.microsoft.com/office/powerpoint/2010/main" val="1490427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72B4C9C4-6013-E10E-5F59-CDBDDD79ACC1}"/>
              </a:ext>
            </a:extLst>
          </p:cNvPr>
          <p:cNvPicPr>
            <a:picLocks noChangeAspect="1"/>
          </p:cNvPicPr>
          <p:nvPr/>
        </p:nvPicPr>
        <p:blipFill>
          <a:blip r:embed="rId2"/>
          <a:stretch>
            <a:fillRect/>
          </a:stretch>
        </p:blipFill>
        <p:spPr>
          <a:xfrm>
            <a:off x="197984" y="136525"/>
            <a:ext cx="10772775" cy="1657350"/>
          </a:xfrm>
          <a:prstGeom prst="rect">
            <a:avLst/>
          </a:prstGeom>
        </p:spPr>
      </p:pic>
    </p:spTree>
    <p:extLst>
      <p:ext uri="{BB962C8B-B14F-4D97-AF65-F5344CB8AC3E}">
        <p14:creationId xmlns:p14="http://schemas.microsoft.com/office/powerpoint/2010/main" val="36411036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87FF3A3F-655E-6F05-FD96-9D935BE1EA12}"/>
              </a:ext>
            </a:extLst>
          </p:cNvPr>
          <p:cNvPicPr>
            <a:picLocks noChangeAspect="1"/>
          </p:cNvPicPr>
          <p:nvPr/>
        </p:nvPicPr>
        <p:blipFill>
          <a:blip r:embed="rId2"/>
          <a:stretch>
            <a:fillRect/>
          </a:stretch>
        </p:blipFill>
        <p:spPr>
          <a:xfrm>
            <a:off x="260953" y="136525"/>
            <a:ext cx="10791825" cy="1933575"/>
          </a:xfrm>
          <a:prstGeom prst="rect">
            <a:avLst/>
          </a:prstGeom>
        </p:spPr>
      </p:pic>
    </p:spTree>
    <p:extLst>
      <p:ext uri="{BB962C8B-B14F-4D97-AF65-F5344CB8AC3E}">
        <p14:creationId xmlns:p14="http://schemas.microsoft.com/office/powerpoint/2010/main" val="34860961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E1878E4C-8D4D-5E8C-B824-CD3D119DEC8A}"/>
              </a:ext>
            </a:extLst>
          </p:cNvPr>
          <p:cNvPicPr>
            <a:picLocks noChangeAspect="1"/>
          </p:cNvPicPr>
          <p:nvPr/>
        </p:nvPicPr>
        <p:blipFill>
          <a:blip r:embed="rId2"/>
          <a:stretch>
            <a:fillRect/>
          </a:stretch>
        </p:blipFill>
        <p:spPr>
          <a:xfrm>
            <a:off x="306840" y="136525"/>
            <a:ext cx="10772775" cy="3000375"/>
          </a:xfrm>
          <a:prstGeom prst="rect">
            <a:avLst/>
          </a:prstGeom>
        </p:spPr>
      </p:pic>
    </p:spTree>
    <p:extLst>
      <p:ext uri="{BB962C8B-B14F-4D97-AF65-F5344CB8AC3E}">
        <p14:creationId xmlns:p14="http://schemas.microsoft.com/office/powerpoint/2010/main" val="33819569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B1D262A2-19C2-74A4-6DC2-A75ED71232BB}"/>
              </a:ext>
            </a:extLst>
          </p:cNvPr>
          <p:cNvPicPr>
            <a:picLocks noChangeAspect="1"/>
          </p:cNvPicPr>
          <p:nvPr/>
        </p:nvPicPr>
        <p:blipFill>
          <a:blip r:embed="rId2"/>
          <a:stretch>
            <a:fillRect/>
          </a:stretch>
        </p:blipFill>
        <p:spPr>
          <a:xfrm>
            <a:off x="400730" y="136525"/>
            <a:ext cx="10715625" cy="1752600"/>
          </a:xfrm>
          <a:prstGeom prst="rect">
            <a:avLst/>
          </a:prstGeom>
        </p:spPr>
      </p:pic>
    </p:spTree>
    <p:extLst>
      <p:ext uri="{BB962C8B-B14F-4D97-AF65-F5344CB8AC3E}">
        <p14:creationId xmlns:p14="http://schemas.microsoft.com/office/powerpoint/2010/main" val="14373522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2833EE55-358C-4FFA-7CF5-1281E7B9D662}"/>
              </a:ext>
            </a:extLst>
          </p:cNvPr>
          <p:cNvPicPr>
            <a:picLocks noChangeAspect="1"/>
          </p:cNvPicPr>
          <p:nvPr/>
        </p:nvPicPr>
        <p:blipFill>
          <a:blip r:embed="rId2"/>
          <a:stretch>
            <a:fillRect/>
          </a:stretch>
        </p:blipFill>
        <p:spPr>
          <a:xfrm>
            <a:off x="239486" y="136525"/>
            <a:ext cx="10820400" cy="1962150"/>
          </a:xfrm>
          <a:prstGeom prst="rect">
            <a:avLst/>
          </a:prstGeom>
        </p:spPr>
      </p:pic>
    </p:spTree>
    <p:extLst>
      <p:ext uri="{BB962C8B-B14F-4D97-AF65-F5344CB8AC3E}">
        <p14:creationId xmlns:p14="http://schemas.microsoft.com/office/powerpoint/2010/main" val="1677728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75" name="Rectangle 74">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Triangular abstract background">
            <a:extLst>
              <a:ext uri="{FF2B5EF4-FFF2-40B4-BE49-F238E27FC236}">
                <a16:creationId xmlns:a16="http://schemas.microsoft.com/office/drawing/2014/main" id="{D0536DEF-2C1E-4BAD-3214-7C75E0E4FE64}"/>
              </a:ext>
            </a:extLst>
          </p:cNvPr>
          <p:cNvPicPr>
            <a:picLocks noChangeAspect="1"/>
          </p:cNvPicPr>
          <p:nvPr/>
        </p:nvPicPr>
        <p:blipFill rotWithShape="1">
          <a:blip r:embed="rId3">
            <a:alphaModFix amt="50000"/>
          </a:blip>
          <a:srcRect t="15730"/>
          <a:stretch/>
        </p:blipFill>
        <p:spPr>
          <a:xfrm>
            <a:off x="20" y="1"/>
            <a:ext cx="12191980" cy="6857999"/>
          </a:xfrm>
          <a:prstGeom prst="rect">
            <a:avLst/>
          </a:prstGeom>
        </p:spPr>
      </p:pic>
      <p:sp>
        <p:nvSpPr>
          <p:cNvPr id="2" name="Title 1">
            <a:extLst>
              <a:ext uri="{FF2B5EF4-FFF2-40B4-BE49-F238E27FC236}">
                <a16:creationId xmlns:a16="http://schemas.microsoft.com/office/drawing/2014/main" id="{676CFEAC-E3F0-C336-C550-FD9314806E2B}"/>
              </a:ext>
            </a:extLst>
          </p:cNvPr>
          <p:cNvSpPr>
            <a:spLocks noGrp="1"/>
          </p:cNvSpPr>
          <p:nvPr>
            <p:ph type="ctrTitle"/>
          </p:nvPr>
        </p:nvSpPr>
        <p:spPr>
          <a:xfrm>
            <a:off x="1524000" y="1122362"/>
            <a:ext cx="9144000" cy="2900518"/>
          </a:xfrm>
        </p:spPr>
        <p:txBody>
          <a:bodyPr vert="horz" lIns="91440" tIns="45720" rIns="91440" bIns="45720" rtlCol="0">
            <a:normAutofit/>
          </a:bodyPr>
          <a:lstStyle/>
          <a:p>
            <a:r>
              <a:rPr lang="en-US" sz="4700" dirty="0">
                <a:solidFill>
                  <a:srgbClr val="FFFFFF"/>
                </a:solidFill>
              </a:rPr>
              <a:t>9.1 Verifying Trigonometric Identities and Using Trigonometric Identities to Simplify Trigonometric Expressions</a:t>
            </a:r>
            <a:br>
              <a:rPr lang="en-US" sz="4700" dirty="0">
                <a:solidFill>
                  <a:srgbClr val="FFFFFF"/>
                </a:solidFill>
              </a:rPr>
            </a:br>
            <a:endParaRPr lang="en-US" sz="4700" dirty="0">
              <a:solidFill>
                <a:srgbClr val="FFFFFF"/>
              </a:solidFill>
            </a:endParaRPr>
          </a:p>
        </p:txBody>
      </p:sp>
      <p:sp>
        <p:nvSpPr>
          <p:cNvPr id="5" name="Footer Placeholder 4">
            <a:extLst>
              <a:ext uri="{FF2B5EF4-FFF2-40B4-BE49-F238E27FC236}">
                <a16:creationId xmlns:a16="http://schemas.microsoft.com/office/drawing/2014/main" id="{6F700BAE-5B10-EA54-1338-4AD038116E25}"/>
              </a:ext>
            </a:extLst>
          </p:cNvPr>
          <p:cNvSpPr>
            <a:spLocks noGrp="1"/>
          </p:cNvSpPr>
          <p:nvPr>
            <p:ph type="ftr" sz="quarter" idx="11"/>
          </p:nvPr>
        </p:nvSpPr>
        <p:spPr>
          <a:xfrm>
            <a:off x="4038600" y="6356350"/>
            <a:ext cx="4114800" cy="365125"/>
          </a:xfrm>
        </p:spPr>
        <p:txBody>
          <a:bodyPr vert="horz" lIns="91440" tIns="45720" rIns="91440" bIns="45720" rtlCol="0">
            <a:normAutofit/>
          </a:bodyPr>
          <a:lstStyle/>
          <a:p>
            <a:pPr marL="0" marR="0" lvl="0" indent="0" defTabSz="4572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solidFill>
                  <a:srgbClr val="FFFFFF"/>
                </a:solidFill>
                <a:effectLst/>
                <a:uLnTx/>
                <a:uFillTx/>
                <a:latin typeface="Calibri" panose="020F0502020204030204"/>
                <a:ea typeface="+mn-ea"/>
                <a:cs typeface="+mn-cs"/>
              </a:rPr>
              <a:t>https://openstax.org/details/books/algebra-and-trigonometry-2e</a:t>
            </a:r>
          </a:p>
        </p:txBody>
      </p:sp>
    </p:spTree>
    <p:extLst>
      <p:ext uri="{BB962C8B-B14F-4D97-AF65-F5344CB8AC3E}">
        <p14:creationId xmlns:p14="http://schemas.microsoft.com/office/powerpoint/2010/main" val="256371178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6201853D-F303-9D1A-DACE-9F56C5596360}"/>
              </a:ext>
            </a:extLst>
          </p:cNvPr>
          <p:cNvPicPr>
            <a:picLocks noChangeAspect="1"/>
          </p:cNvPicPr>
          <p:nvPr/>
        </p:nvPicPr>
        <p:blipFill>
          <a:blip r:embed="rId3"/>
          <a:stretch>
            <a:fillRect/>
          </a:stretch>
        </p:blipFill>
        <p:spPr>
          <a:xfrm>
            <a:off x="259215" y="136525"/>
            <a:ext cx="10715625" cy="2276475"/>
          </a:xfrm>
          <a:prstGeom prst="rect">
            <a:avLst/>
          </a:prstGeom>
        </p:spPr>
      </p:pic>
    </p:spTree>
    <p:extLst>
      <p:ext uri="{BB962C8B-B14F-4D97-AF65-F5344CB8AC3E}">
        <p14:creationId xmlns:p14="http://schemas.microsoft.com/office/powerpoint/2010/main" val="7070310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F9566D1C-4D39-CFA4-7366-8F5AC3134E38}"/>
              </a:ext>
            </a:extLst>
          </p:cNvPr>
          <p:cNvPicPr>
            <a:picLocks noChangeAspect="1"/>
          </p:cNvPicPr>
          <p:nvPr/>
        </p:nvPicPr>
        <p:blipFill>
          <a:blip r:embed="rId2"/>
          <a:stretch>
            <a:fillRect/>
          </a:stretch>
        </p:blipFill>
        <p:spPr>
          <a:xfrm>
            <a:off x="295131" y="136525"/>
            <a:ext cx="10782300" cy="2238375"/>
          </a:xfrm>
          <a:prstGeom prst="rect">
            <a:avLst/>
          </a:prstGeom>
        </p:spPr>
      </p:pic>
    </p:spTree>
    <p:extLst>
      <p:ext uri="{BB962C8B-B14F-4D97-AF65-F5344CB8AC3E}">
        <p14:creationId xmlns:p14="http://schemas.microsoft.com/office/powerpoint/2010/main" val="35101735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9CFA1211-A9AB-99C8-229E-BBFAFDDECF47}"/>
              </a:ext>
            </a:extLst>
          </p:cNvPr>
          <p:cNvPicPr>
            <a:picLocks noChangeAspect="1"/>
          </p:cNvPicPr>
          <p:nvPr/>
        </p:nvPicPr>
        <p:blipFill>
          <a:blip r:embed="rId2"/>
          <a:stretch>
            <a:fillRect/>
          </a:stretch>
        </p:blipFill>
        <p:spPr>
          <a:xfrm>
            <a:off x="393927" y="136525"/>
            <a:ext cx="10772775" cy="2628900"/>
          </a:xfrm>
          <a:prstGeom prst="rect">
            <a:avLst/>
          </a:prstGeom>
        </p:spPr>
      </p:pic>
    </p:spTree>
    <p:extLst>
      <p:ext uri="{BB962C8B-B14F-4D97-AF65-F5344CB8AC3E}">
        <p14:creationId xmlns:p14="http://schemas.microsoft.com/office/powerpoint/2010/main" val="24328218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2619381-2DE4-56DE-EDEF-AAE2FFD3C5DF}"/>
              </a:ext>
            </a:extLst>
          </p:cNvPr>
          <p:cNvSpPr>
            <a:spLocks noGrp="1"/>
          </p:cNvSpPr>
          <p:nvPr>
            <p:ph type="ftr" sz="quarter" idx="11"/>
          </p:nvPr>
        </p:nvSpPr>
        <p:spPr/>
        <p:txBody>
          <a:bodyPr/>
          <a:lstStyle/>
          <a:p>
            <a:r>
              <a:rPr lang="en-US"/>
              <a:t>https://openstax.org/details/books/algebra-and-trigonometry-2e</a:t>
            </a:r>
          </a:p>
        </p:txBody>
      </p:sp>
      <p:pic>
        <p:nvPicPr>
          <p:cNvPr id="4" name="Picture 3">
            <a:extLst>
              <a:ext uri="{FF2B5EF4-FFF2-40B4-BE49-F238E27FC236}">
                <a16:creationId xmlns:a16="http://schemas.microsoft.com/office/drawing/2014/main" id="{8C4C90F4-A540-865F-9704-0902C79E0BE1}"/>
              </a:ext>
            </a:extLst>
          </p:cNvPr>
          <p:cNvPicPr>
            <a:picLocks noChangeAspect="1"/>
          </p:cNvPicPr>
          <p:nvPr/>
        </p:nvPicPr>
        <p:blipFill>
          <a:blip r:embed="rId2"/>
          <a:stretch>
            <a:fillRect/>
          </a:stretch>
        </p:blipFill>
        <p:spPr>
          <a:xfrm>
            <a:off x="268061" y="136525"/>
            <a:ext cx="10763250" cy="2219325"/>
          </a:xfrm>
          <a:prstGeom prst="rect">
            <a:avLst/>
          </a:prstGeom>
        </p:spPr>
      </p:pic>
    </p:spTree>
    <p:extLst>
      <p:ext uri="{BB962C8B-B14F-4D97-AF65-F5344CB8AC3E}">
        <p14:creationId xmlns:p14="http://schemas.microsoft.com/office/powerpoint/2010/main" val="36984689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1B5233B4-B6B7-5F70-7EA0-B1E262ADEA8A}"/>
              </a:ext>
            </a:extLst>
          </p:cNvPr>
          <p:cNvSpPr txBox="1"/>
          <p:nvPr/>
        </p:nvSpPr>
        <p:spPr>
          <a:xfrm>
            <a:off x="1726461" y="1561859"/>
            <a:ext cx="8739077" cy="273921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Arial"/>
                <a:ea typeface="+mn-ea"/>
                <a:cs typeface="+mn-cs"/>
              </a:rPr>
              <a:t>What did you learn in this section?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a:p>
            <a:pPr marL="457200" indent="-457200">
              <a:buFont typeface="Arial" panose="020B0604020202020204" pitchFamily="34" charset="0"/>
              <a:buChar char="•"/>
            </a:pPr>
            <a:r>
              <a:rPr lang="en-US" sz="2800" dirty="0"/>
              <a:t>Verify the fundamental trigonometric identities.</a:t>
            </a:r>
          </a:p>
          <a:p>
            <a:pPr marL="457200" indent="-457200">
              <a:buFont typeface="Arial" panose="020B0604020202020204" pitchFamily="34" charset="0"/>
              <a:buChar char="•"/>
            </a:pPr>
            <a:r>
              <a:rPr lang="en-US" sz="2800" dirty="0"/>
              <a:t>Simplify trigonometric expressions using algebra and the identities.</a:t>
            </a:r>
          </a:p>
          <a:p>
            <a:pPr algn="l">
              <a:buFont typeface="Arial" panose="020B0604020202020204" pitchFamily="34" charset="0"/>
              <a:buChar cha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30380735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8E756EE-FD19-51CA-039D-58E2DA631F85}"/>
              </a:ext>
            </a:extLst>
          </p:cNvPr>
          <p:cNvSpPr>
            <a:spLocks noGrp="1"/>
          </p:cNvSpPr>
          <p:nvPr>
            <p:ph type="ftr" sz="quarter" idx="11"/>
          </p:nvPr>
        </p:nvSpPr>
        <p:spPr/>
        <p:txBody>
          <a:bodyPr/>
          <a:lstStyle/>
          <a:p>
            <a:r>
              <a:rPr lang="en-US" sz="1200"/>
              <a:t>https://openstax.org/details/books/algebra-and-trigonometry-2e</a:t>
            </a:r>
          </a:p>
        </p:txBody>
      </p:sp>
      <p:sp>
        <p:nvSpPr>
          <p:cNvPr id="3" name="TextBox 2">
            <a:extLst>
              <a:ext uri="{FF2B5EF4-FFF2-40B4-BE49-F238E27FC236}">
                <a16:creationId xmlns:a16="http://schemas.microsoft.com/office/drawing/2014/main" id="{25A47092-0CAF-6ECD-73EB-47AC66032CA5}"/>
              </a:ext>
            </a:extLst>
          </p:cNvPr>
          <p:cNvSpPr txBox="1"/>
          <p:nvPr/>
        </p:nvSpPr>
        <p:spPr>
          <a:xfrm>
            <a:off x="2631440" y="1747520"/>
            <a:ext cx="5923280" cy="2031325"/>
          </a:xfrm>
          <a:prstGeom prst="rect">
            <a:avLst/>
          </a:prstGeom>
          <a:noFill/>
        </p:spPr>
        <p:txBody>
          <a:bodyPr wrap="square" rtlCol="0">
            <a:spAutoFit/>
          </a:bodyPr>
          <a:lstStyle/>
          <a:p>
            <a:pPr algn="ctr"/>
            <a:r>
              <a:rPr lang="en-US" dirty="0">
                <a:solidFill>
                  <a:prstClr val="black"/>
                </a:solidFill>
                <a:latin typeface="Calibri" panose="020F0502020204030204"/>
              </a:rPr>
              <a:t>This resource is an adaptation of the OpenStax </a:t>
            </a:r>
            <a:r>
              <a:rPr lang="en-US" i="1" dirty="0">
                <a:solidFill>
                  <a:prstClr val="black"/>
                </a:solidFill>
                <a:latin typeface="Calibri" panose="020F0502020204030204"/>
              </a:rPr>
              <a:t>Algebra and Trigonometry 2e</a:t>
            </a:r>
            <a:r>
              <a:rPr lang="en-US" dirty="0">
                <a:solidFill>
                  <a:prstClr val="black"/>
                </a:solidFill>
                <a:latin typeface="Calibri" panose="020F0502020204030204"/>
              </a:rPr>
              <a:t> open textbook and is © Susan Aydelotte under a CC BY-NC-SA 4.0 International license; it may be reproduced or modified for noncommercial purposes only but must be attributed to OpenStax, Rice University and any changes must be noted. Any adaptation must be shared under the same type of license.</a:t>
            </a:r>
          </a:p>
        </p:txBody>
      </p:sp>
    </p:spTree>
    <p:extLst>
      <p:ext uri="{BB962C8B-B14F-4D97-AF65-F5344CB8AC3E}">
        <p14:creationId xmlns:p14="http://schemas.microsoft.com/office/powerpoint/2010/main" val="2351770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4" name="TextBox 3">
            <a:extLst>
              <a:ext uri="{FF2B5EF4-FFF2-40B4-BE49-F238E27FC236}">
                <a16:creationId xmlns:a16="http://schemas.microsoft.com/office/drawing/2014/main" id="{4F4F4C16-4219-DB71-772E-1A032417EE9C}"/>
              </a:ext>
            </a:extLst>
          </p:cNvPr>
          <p:cNvSpPr txBox="1"/>
          <p:nvPr/>
        </p:nvSpPr>
        <p:spPr>
          <a:xfrm>
            <a:off x="1496291" y="1230708"/>
            <a:ext cx="8692738" cy="2677656"/>
          </a:xfrm>
          <a:prstGeom prst="rect">
            <a:avLst/>
          </a:prstGeom>
          <a:noFill/>
        </p:spPr>
        <p:txBody>
          <a:bodyPr wrap="square">
            <a:spAutoFit/>
          </a:bodyPr>
          <a:lstStyle/>
          <a:p>
            <a:r>
              <a:rPr lang="en-US" sz="3200" dirty="0"/>
              <a:t>What are the learning objectives for this section?</a:t>
            </a:r>
          </a:p>
          <a:p>
            <a:endParaRPr lang="en-US" sz="2800" dirty="0"/>
          </a:p>
          <a:p>
            <a:pPr marL="457200" indent="-457200">
              <a:buFont typeface="Arial" panose="020B0604020202020204" pitchFamily="34" charset="0"/>
              <a:buChar char="•"/>
            </a:pPr>
            <a:r>
              <a:rPr lang="en-US" sz="2800" dirty="0"/>
              <a:t>Verify the fundamental trigonometric identities.</a:t>
            </a:r>
          </a:p>
          <a:p>
            <a:pPr marL="457200" indent="-457200">
              <a:buFont typeface="Arial" panose="020B0604020202020204" pitchFamily="34" charset="0"/>
              <a:buChar char="•"/>
            </a:pPr>
            <a:r>
              <a:rPr lang="en-US" sz="2800" dirty="0"/>
              <a:t>Simplify trigonometric expressions using algebra and the identities.</a:t>
            </a:r>
          </a:p>
          <a:p>
            <a:r>
              <a:rPr lang="en-US" sz="2400" dirty="0"/>
              <a:t>  </a:t>
            </a:r>
          </a:p>
        </p:txBody>
      </p:sp>
    </p:spTree>
    <p:extLst>
      <p:ext uri="{BB962C8B-B14F-4D97-AF65-F5344CB8AC3E}">
        <p14:creationId xmlns:p14="http://schemas.microsoft.com/office/powerpoint/2010/main" val="1450522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45B88A6-C9A4-4600-F7B4-AA99DE9604C8}"/>
              </a:ext>
            </a:extLst>
          </p:cNvPr>
          <p:cNvSpPr>
            <a:spLocks noGrp="1"/>
          </p:cNvSpPr>
          <p:nvPr>
            <p:ph type="ftr" sz="quarter" idx="11"/>
          </p:nvPr>
        </p:nvSpPr>
        <p:spPr/>
        <p:txBody>
          <a:bodyPr/>
          <a:lstStyle/>
          <a:p>
            <a:r>
              <a:rPr lang="en-US"/>
              <a:t>https://openstax.org/details/books/algebra-and-trigonometry-2e</a:t>
            </a:r>
          </a:p>
        </p:txBody>
      </p:sp>
      <p:sp>
        <p:nvSpPr>
          <p:cNvPr id="4" name="TextBox 3">
            <a:extLst>
              <a:ext uri="{FF2B5EF4-FFF2-40B4-BE49-F238E27FC236}">
                <a16:creationId xmlns:a16="http://schemas.microsoft.com/office/drawing/2014/main" id="{8B1F8BDB-6EAE-8575-F620-2766C5A1C7DB}"/>
              </a:ext>
            </a:extLst>
          </p:cNvPr>
          <p:cNvSpPr txBox="1"/>
          <p:nvPr/>
        </p:nvSpPr>
        <p:spPr>
          <a:xfrm>
            <a:off x="2872091" y="4684028"/>
            <a:ext cx="6094378" cy="369332"/>
          </a:xfrm>
          <a:prstGeom prst="rect">
            <a:avLst/>
          </a:prstGeom>
          <a:noFill/>
        </p:spPr>
        <p:txBody>
          <a:bodyPr wrap="square">
            <a:spAutoFit/>
          </a:bodyPr>
          <a:lstStyle/>
          <a:p>
            <a:r>
              <a:rPr lang="en-US" dirty="0">
                <a:hlinkClick r:id="rId3"/>
              </a:rPr>
              <a:t>https://youtu.be/91Jxfu4FntM?si=c_XU7pFvrdfEj8EP</a:t>
            </a:r>
            <a:endParaRPr lang="en-US" dirty="0"/>
          </a:p>
        </p:txBody>
      </p:sp>
      <p:sp>
        <p:nvSpPr>
          <p:cNvPr id="5" name="TextBox 4">
            <a:extLst>
              <a:ext uri="{FF2B5EF4-FFF2-40B4-BE49-F238E27FC236}">
                <a16:creationId xmlns:a16="http://schemas.microsoft.com/office/drawing/2014/main" id="{E494FA25-AABE-D4B5-EA3B-31CB7876455A}"/>
              </a:ext>
            </a:extLst>
          </p:cNvPr>
          <p:cNvSpPr txBox="1"/>
          <p:nvPr/>
        </p:nvSpPr>
        <p:spPr>
          <a:xfrm>
            <a:off x="612843" y="880098"/>
            <a:ext cx="6702357" cy="584775"/>
          </a:xfrm>
          <a:prstGeom prst="rect">
            <a:avLst/>
          </a:prstGeom>
          <a:noFill/>
        </p:spPr>
        <p:txBody>
          <a:bodyPr wrap="square" rtlCol="0">
            <a:spAutoFit/>
          </a:bodyPr>
          <a:lstStyle/>
          <a:p>
            <a:r>
              <a:rPr lang="en-US" sz="3200" dirty="0"/>
              <a:t>Review</a:t>
            </a:r>
          </a:p>
        </p:txBody>
      </p:sp>
      <p:pic>
        <p:nvPicPr>
          <p:cNvPr id="6" name="Picture 5">
            <a:extLst>
              <a:ext uri="{FF2B5EF4-FFF2-40B4-BE49-F238E27FC236}">
                <a16:creationId xmlns:a16="http://schemas.microsoft.com/office/drawing/2014/main" id="{78F89B15-B8CA-CEE4-F41A-14713B9D6E0C}"/>
              </a:ext>
            </a:extLst>
          </p:cNvPr>
          <p:cNvPicPr>
            <a:picLocks noChangeAspect="1"/>
          </p:cNvPicPr>
          <p:nvPr/>
        </p:nvPicPr>
        <p:blipFill>
          <a:blip r:embed="rId4"/>
          <a:stretch>
            <a:fillRect/>
          </a:stretch>
        </p:blipFill>
        <p:spPr>
          <a:xfrm>
            <a:off x="447675" y="2242457"/>
            <a:ext cx="11296650" cy="1371600"/>
          </a:xfrm>
          <a:prstGeom prst="rect">
            <a:avLst/>
          </a:prstGeom>
        </p:spPr>
      </p:pic>
    </p:spTree>
    <p:extLst>
      <p:ext uri="{BB962C8B-B14F-4D97-AF65-F5344CB8AC3E}">
        <p14:creationId xmlns:p14="http://schemas.microsoft.com/office/powerpoint/2010/main" val="4176663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241B324-3F33-25D9-E851-53B8C4D1A0A0}"/>
              </a:ext>
            </a:extLst>
          </p:cNvPr>
          <p:cNvPicPr>
            <a:picLocks noChangeAspect="1"/>
          </p:cNvPicPr>
          <p:nvPr/>
        </p:nvPicPr>
        <p:blipFill>
          <a:blip r:embed="rId2"/>
          <a:stretch>
            <a:fillRect/>
          </a:stretch>
        </p:blipFill>
        <p:spPr>
          <a:xfrm>
            <a:off x="643467" y="1875027"/>
            <a:ext cx="10905066" cy="3107944"/>
          </a:xfrm>
          <a:prstGeom prst="rect">
            <a:avLst/>
          </a:prstGeom>
        </p:spPr>
      </p:pic>
      <p:sp>
        <p:nvSpPr>
          <p:cNvPr id="2" name="Footer Placeholder 1">
            <a:extLst>
              <a:ext uri="{FF2B5EF4-FFF2-40B4-BE49-F238E27FC236}">
                <a16:creationId xmlns:a16="http://schemas.microsoft.com/office/drawing/2014/main" id="{DB68F76E-A473-1E16-ED54-AD135BEEA92C}"/>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sz="1100"/>
              <a:t>https://openstax.org/details/books/algebra-and-trigonometry-2e</a:t>
            </a:r>
          </a:p>
        </p:txBody>
      </p:sp>
    </p:spTree>
    <p:extLst>
      <p:ext uri="{BB962C8B-B14F-4D97-AF65-F5344CB8AC3E}">
        <p14:creationId xmlns:p14="http://schemas.microsoft.com/office/powerpoint/2010/main" val="2952749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2597AE9-3469-D95D-671A-7E441E05DB60}"/>
              </a:ext>
            </a:extLst>
          </p:cNvPr>
          <p:cNvPicPr>
            <a:picLocks noChangeAspect="1"/>
          </p:cNvPicPr>
          <p:nvPr/>
        </p:nvPicPr>
        <p:blipFill>
          <a:blip r:embed="rId3"/>
          <a:stretch>
            <a:fillRect/>
          </a:stretch>
        </p:blipFill>
        <p:spPr>
          <a:xfrm>
            <a:off x="643467" y="2134023"/>
            <a:ext cx="10905066" cy="2589952"/>
          </a:xfrm>
          <a:prstGeom prst="rect">
            <a:avLst/>
          </a:prstGeom>
        </p:spPr>
      </p:pic>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4293722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3F29798-D584-4792-9B62-3F5F5C36D6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F9CB5A00-38B6-ABC1-BD78-45094A10A4EA}"/>
              </a:ext>
            </a:extLst>
          </p:cNvPr>
          <p:cNvSpPr txBox="1"/>
          <p:nvPr/>
        </p:nvSpPr>
        <p:spPr>
          <a:xfrm>
            <a:off x="838200" y="184805"/>
            <a:ext cx="10515600" cy="1505883"/>
          </a:xfrm>
          <a:prstGeom prst="rect">
            <a:avLst/>
          </a:prstGeom>
        </p:spPr>
        <p:txBody>
          <a:bodyPr vert="horz" lIns="91440" tIns="45720" rIns="91440" bIns="45720" rtlCol="0" anchor="ctr">
            <a:normAutofit/>
          </a:bodyPr>
          <a:lstStyle/>
          <a:p>
            <a:pPr defTabSz="914400">
              <a:lnSpc>
                <a:spcPct val="90000"/>
              </a:lnSpc>
              <a:spcBef>
                <a:spcPct val="0"/>
              </a:spcBef>
              <a:spcAft>
                <a:spcPts val="600"/>
              </a:spcAft>
            </a:pPr>
            <a:r>
              <a:rPr lang="en-US" sz="5200" kern="1200" dirty="0">
                <a:solidFill>
                  <a:schemeClr val="tx1"/>
                </a:solidFill>
                <a:latin typeface="+mj-lt"/>
                <a:ea typeface="+mj-ea"/>
                <a:cs typeface="+mj-cs"/>
              </a:rPr>
              <a:t>Review</a:t>
            </a:r>
          </a:p>
        </p:txBody>
      </p:sp>
      <p:pic>
        <p:nvPicPr>
          <p:cNvPr id="6" name="Picture 5">
            <a:extLst>
              <a:ext uri="{FF2B5EF4-FFF2-40B4-BE49-F238E27FC236}">
                <a16:creationId xmlns:a16="http://schemas.microsoft.com/office/drawing/2014/main" id="{3A4C2F5D-B0B0-B85C-F261-EAAA02DAA01A}"/>
              </a:ext>
            </a:extLst>
          </p:cNvPr>
          <p:cNvPicPr>
            <a:picLocks noChangeAspect="1"/>
          </p:cNvPicPr>
          <p:nvPr/>
        </p:nvPicPr>
        <p:blipFill>
          <a:blip r:embed="rId3"/>
          <a:stretch>
            <a:fillRect/>
          </a:stretch>
        </p:blipFill>
        <p:spPr>
          <a:xfrm>
            <a:off x="838200" y="2165029"/>
            <a:ext cx="10512547" cy="1655726"/>
          </a:xfrm>
          <a:prstGeom prst="rect">
            <a:avLst/>
          </a:prstGeom>
        </p:spPr>
      </p:pic>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R="0" lvl="0" indent="0" defTabSz="914400" fontAlgn="auto">
              <a:lnSpc>
                <a:spcPct val="90000"/>
              </a:lnSpc>
              <a:spcBef>
                <a:spcPts val="0"/>
              </a:spcBef>
              <a:spcAft>
                <a:spcPts val="600"/>
              </a:spcAft>
              <a:buClrTx/>
              <a:buSzTx/>
              <a:buFontTx/>
              <a:buNone/>
              <a:tabLst/>
              <a:defRPr/>
            </a:pPr>
            <a:r>
              <a:rPr kumimoji="0" lang="en-US" sz="900" b="0" i="0" u="none" strike="noStrike" kern="1200" cap="all" spc="200" normalizeH="0" baseline="0" noProof="0">
                <a:ln>
                  <a:noFill/>
                </a:ln>
                <a:solidFill>
                  <a:schemeClr val="tx1">
                    <a:tint val="75000"/>
                  </a:schemeClr>
                </a:solidFill>
                <a:effectLst/>
                <a:uLnTx/>
                <a:uFillTx/>
                <a:latin typeface="+mn-lt"/>
                <a:ea typeface="+mn-ea"/>
                <a:cs typeface="+mn-cs"/>
              </a:rPr>
              <a:t>https://openstax.org/details/books/algebra-and-trigonometry-2e</a:t>
            </a:r>
          </a:p>
        </p:txBody>
      </p:sp>
    </p:spTree>
    <p:extLst>
      <p:ext uri="{BB962C8B-B14F-4D97-AF65-F5344CB8AC3E}">
        <p14:creationId xmlns:p14="http://schemas.microsoft.com/office/powerpoint/2010/main" val="773606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EAFCA5A-E5C1-FBC2-5C7B-5CC49741DE1A}"/>
              </a:ext>
            </a:extLst>
          </p:cNvPr>
          <p:cNvPicPr>
            <a:picLocks noChangeAspect="1"/>
          </p:cNvPicPr>
          <p:nvPr/>
        </p:nvPicPr>
        <p:blipFill>
          <a:blip r:embed="rId3"/>
          <a:stretch>
            <a:fillRect/>
          </a:stretch>
        </p:blipFill>
        <p:spPr>
          <a:xfrm>
            <a:off x="643467" y="1445575"/>
            <a:ext cx="10905066" cy="2508164"/>
          </a:xfrm>
          <a:prstGeom prst="rect">
            <a:avLst/>
          </a:prstGeom>
        </p:spPr>
      </p:pic>
      <p:sp>
        <p:nvSpPr>
          <p:cNvPr id="2" name="Footer Placeholder 1">
            <a:extLst>
              <a:ext uri="{FF2B5EF4-FFF2-40B4-BE49-F238E27FC236}">
                <a16:creationId xmlns:a16="http://schemas.microsoft.com/office/drawing/2014/main" id="{0859E3C4-B617-132F-B398-ECCA67767A92}"/>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sz="1100"/>
              <a:t>https://openstax.org/details/books/algebra-and-trigonometry-2e</a:t>
            </a:r>
          </a:p>
        </p:txBody>
      </p:sp>
      <p:sp>
        <p:nvSpPr>
          <p:cNvPr id="5" name="TextBox 4">
            <a:extLst>
              <a:ext uri="{FF2B5EF4-FFF2-40B4-BE49-F238E27FC236}">
                <a16:creationId xmlns:a16="http://schemas.microsoft.com/office/drawing/2014/main" id="{4DAE8D5B-E30D-3EDB-4CC1-432114FDA658}"/>
              </a:ext>
            </a:extLst>
          </p:cNvPr>
          <p:cNvSpPr txBox="1"/>
          <p:nvPr/>
        </p:nvSpPr>
        <p:spPr>
          <a:xfrm>
            <a:off x="838200" y="184805"/>
            <a:ext cx="10515600" cy="1505883"/>
          </a:xfrm>
          <a:prstGeom prst="rect">
            <a:avLst/>
          </a:prstGeom>
        </p:spPr>
        <p:txBody>
          <a:bodyPr vert="horz" lIns="91440" tIns="45720" rIns="91440" bIns="45720" rtlCol="0" anchor="ctr">
            <a:normAutofit/>
          </a:bodyPr>
          <a:lstStyle/>
          <a:p>
            <a:pPr defTabSz="914400">
              <a:lnSpc>
                <a:spcPct val="90000"/>
              </a:lnSpc>
              <a:spcBef>
                <a:spcPct val="0"/>
              </a:spcBef>
              <a:spcAft>
                <a:spcPts val="600"/>
              </a:spcAft>
            </a:pPr>
            <a:r>
              <a:rPr lang="en-US" sz="5200" kern="1200" dirty="0">
                <a:solidFill>
                  <a:schemeClr val="tx1"/>
                </a:solidFill>
                <a:latin typeface="+mj-lt"/>
                <a:ea typeface="+mj-ea"/>
                <a:cs typeface="+mj-cs"/>
              </a:rPr>
              <a:t>Review</a:t>
            </a:r>
          </a:p>
        </p:txBody>
      </p:sp>
      <p:pic>
        <p:nvPicPr>
          <p:cNvPr id="7" name="Picture 6">
            <a:extLst>
              <a:ext uri="{FF2B5EF4-FFF2-40B4-BE49-F238E27FC236}">
                <a16:creationId xmlns:a16="http://schemas.microsoft.com/office/drawing/2014/main" id="{D3E99270-BDDC-FA87-A26D-12D4D067F710}"/>
              </a:ext>
            </a:extLst>
          </p:cNvPr>
          <p:cNvPicPr>
            <a:picLocks noChangeAspect="1"/>
          </p:cNvPicPr>
          <p:nvPr/>
        </p:nvPicPr>
        <p:blipFill>
          <a:blip r:embed="rId4"/>
          <a:stretch>
            <a:fillRect/>
          </a:stretch>
        </p:blipFill>
        <p:spPr>
          <a:xfrm>
            <a:off x="643467" y="4045341"/>
            <a:ext cx="10710333" cy="1367084"/>
          </a:xfrm>
          <a:prstGeom prst="rect">
            <a:avLst/>
          </a:prstGeom>
        </p:spPr>
      </p:pic>
    </p:spTree>
    <p:extLst>
      <p:ext uri="{BB962C8B-B14F-4D97-AF65-F5344CB8AC3E}">
        <p14:creationId xmlns:p14="http://schemas.microsoft.com/office/powerpoint/2010/main" val="1508463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6" name="Picture 5">
            <a:extLst>
              <a:ext uri="{FF2B5EF4-FFF2-40B4-BE49-F238E27FC236}">
                <a16:creationId xmlns:a16="http://schemas.microsoft.com/office/drawing/2014/main" id="{5C0E3F12-AD46-B08D-1ACE-3576D5E553EF}"/>
              </a:ext>
            </a:extLst>
          </p:cNvPr>
          <p:cNvPicPr>
            <a:picLocks noChangeAspect="1"/>
          </p:cNvPicPr>
          <p:nvPr/>
        </p:nvPicPr>
        <p:blipFill>
          <a:blip r:embed="rId3"/>
          <a:stretch>
            <a:fillRect/>
          </a:stretch>
        </p:blipFill>
        <p:spPr>
          <a:xfrm>
            <a:off x="251398" y="136525"/>
            <a:ext cx="10677525" cy="2343150"/>
          </a:xfrm>
          <a:prstGeom prst="rect">
            <a:avLst/>
          </a:prstGeom>
        </p:spPr>
      </p:pic>
    </p:spTree>
    <p:extLst>
      <p:ext uri="{BB962C8B-B14F-4D97-AF65-F5344CB8AC3E}">
        <p14:creationId xmlns:p14="http://schemas.microsoft.com/office/powerpoint/2010/main" val="2232977129"/>
      </p:ext>
    </p:extLst>
  </p:cSld>
  <p:clrMapOvr>
    <a:masterClrMapping/>
  </p:clrMapOvr>
</p:sld>
</file>

<file path=ppt/theme/theme1.xml><?xml version="1.0" encoding="utf-8"?>
<a:theme xmlns:a="http://schemas.openxmlformats.org/drawingml/2006/main" name="Theme1">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4FE45A68-4A21-4808-ABD7-9537C0317F24}" vid="{E754BD4C-C4D4-41DA-95E6-DE98A38083AC}"/>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293</TotalTime>
  <Words>635</Words>
  <Application>Microsoft Office PowerPoint</Application>
  <PresentationFormat>Widescreen</PresentationFormat>
  <Paragraphs>63</Paragraphs>
  <Slides>25</Slides>
  <Notes>9</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25</vt:i4>
      </vt:variant>
    </vt:vector>
  </HeadingPairs>
  <TitlesOfParts>
    <vt:vector size="34" baseType="lpstr">
      <vt:lpstr>Arial</vt:lpstr>
      <vt:lpstr>Calibri</vt:lpstr>
      <vt:lpstr>Calibri Light</vt:lpstr>
      <vt:lpstr>Cambria Math</vt:lpstr>
      <vt:lpstr>Neue Helvetica W01</vt:lpstr>
      <vt:lpstr>Times New Roman</vt:lpstr>
      <vt:lpstr>Theme1</vt:lpstr>
      <vt:lpstr>1_Office Theme</vt:lpstr>
      <vt:lpstr>Office Theme</vt:lpstr>
      <vt:lpstr>Trigonometric Identities  and Equations</vt:lpstr>
      <vt:lpstr>9.1 Verifying Trigonometric Identities and Using Trigonometric Identities to Simplify Trigonometric Expressions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Equations and Inequalities</dc:title>
  <dc:creator>Susan Aydelotte</dc:creator>
  <cp:lastModifiedBy>Susan Aydelotte</cp:lastModifiedBy>
  <cp:revision>25</cp:revision>
  <dcterms:created xsi:type="dcterms:W3CDTF">2023-11-15T21:12:55Z</dcterms:created>
  <dcterms:modified xsi:type="dcterms:W3CDTF">2024-08-28T17:41:49Z</dcterms:modified>
</cp:coreProperties>
</file>