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8"/>
  </p:notesMasterIdLst>
  <p:sldIdLst>
    <p:sldId id="257" r:id="rId4"/>
    <p:sldId id="370" r:id="rId5"/>
    <p:sldId id="281" r:id="rId6"/>
    <p:sldId id="282" r:id="rId7"/>
    <p:sldId id="344" r:id="rId8"/>
    <p:sldId id="333" r:id="rId9"/>
    <p:sldId id="332" r:id="rId10"/>
    <p:sldId id="336" r:id="rId11"/>
    <p:sldId id="334" r:id="rId12"/>
    <p:sldId id="335" r:id="rId13"/>
    <p:sldId id="337" r:id="rId14"/>
    <p:sldId id="338" r:id="rId15"/>
    <p:sldId id="340" r:id="rId16"/>
    <p:sldId id="341" r:id="rId17"/>
    <p:sldId id="342" r:id="rId18"/>
    <p:sldId id="339" r:id="rId19"/>
    <p:sldId id="343" r:id="rId20"/>
    <p:sldId id="346" r:id="rId21"/>
    <p:sldId id="347" r:id="rId22"/>
    <p:sldId id="350" r:id="rId23"/>
    <p:sldId id="349" r:id="rId24"/>
    <p:sldId id="348" r:id="rId25"/>
    <p:sldId id="351" r:id="rId26"/>
    <p:sldId id="345" r:id="rId27"/>
    <p:sldId id="353" r:id="rId28"/>
    <p:sldId id="354" r:id="rId29"/>
    <p:sldId id="356" r:id="rId30"/>
    <p:sldId id="355" r:id="rId31"/>
    <p:sldId id="357" r:id="rId32"/>
    <p:sldId id="358" r:id="rId33"/>
    <p:sldId id="363" r:id="rId34"/>
    <p:sldId id="362" r:id="rId35"/>
    <p:sldId id="271" r:id="rId36"/>
    <p:sldId id="32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9" d="100"/>
          <a:sy n="89"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In order to use inverse trigonometric functions, we need to understand that an inverse trigonometric function “undoes” what the original trigonometric function “does,” as is the case with any other function and its inverse. In other words, the domain of the inverse function is the range of the original function, and vice versa. Bear in mind that the sine, cosine, and tangent functions are not one-to-one functions. The graph of each function would fail the horizontal line test. In fact, no periodic </a:t>
            </a:r>
            <a:r>
              <a:rPr lang="en-US" b="0" i="0" dirty="0">
                <a:solidFill>
                  <a:srgbClr val="424242"/>
                </a:solidFill>
                <a:effectLst/>
                <a:highlight>
                  <a:srgbClr val="FFFF00"/>
                </a:highlight>
                <a:latin typeface="Neue Helvetica W01"/>
              </a:rPr>
              <a:t>function can be one-to-one </a:t>
            </a:r>
            <a:r>
              <a:rPr lang="en-US" b="0" i="0" dirty="0">
                <a:solidFill>
                  <a:srgbClr val="424242"/>
                </a:solidFill>
                <a:effectLst/>
                <a:highlight>
                  <a:srgbClr val="FFFFFF"/>
                </a:highlight>
                <a:latin typeface="Neue Helvetica W01"/>
              </a:rPr>
              <a:t>because each output in its range corresponds to at least one input in every period, and there are an infinite number of periods. As with other functions that are not one-to-one, we will need to </a:t>
            </a:r>
            <a:r>
              <a:rPr lang="en-US" b="0" i="0" dirty="0">
                <a:solidFill>
                  <a:srgbClr val="424242"/>
                </a:solidFill>
                <a:effectLst/>
                <a:latin typeface="Neue Helvetica W01"/>
              </a:rPr>
              <a:t>restrict the domain </a:t>
            </a:r>
            <a:r>
              <a:rPr lang="en-US" b="0" i="0" dirty="0">
                <a:solidFill>
                  <a:srgbClr val="424242"/>
                </a:solidFill>
                <a:effectLst/>
                <a:highlight>
                  <a:srgbClr val="FFFFFF"/>
                </a:highlight>
                <a:latin typeface="Neue Helvetica W01"/>
              </a:rPr>
              <a:t>of each function to yield a new function that is one-to-one.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graph is sin x; what is the restricted domain for sin x? What is the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graph is cos x; what is the restricted domain for cos x? What is the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graph is tan x; what is the restricted domain for tan x? What is the 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72555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inverse sine is also notated with </a:t>
            </a:r>
            <a:r>
              <a:rPr lang="en-US" dirty="0" err="1"/>
              <a:t>arcsin</a:t>
            </a:r>
            <a:r>
              <a:rPr lang="en-US" dirty="0"/>
              <a:t> x.</a:t>
            </a:r>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Can you think of an example where this statement is true? And an example where the equation is not true?</a:t>
                </a:r>
              </a:p>
              <a:p>
                <a:r>
                  <a:rPr lang="en-US" b="0" i="1" dirty="0">
                    <a:solidFill>
                      <a:srgbClr val="424242"/>
                    </a:solidFill>
                    <a:effectLst/>
                    <a:highlight>
                      <a:srgbClr val="EDEDED"/>
                    </a:highlight>
                    <a:latin typeface="Neue Helvetica W01"/>
                  </a:rPr>
                  <a:t>No. This equation is correct if </a:t>
                </a:r>
                <a:r>
                  <a:rPr lang="en-US" b="0" i="0" u="none" strike="noStrike" dirty="0">
                    <a:solidFill>
                      <a:srgbClr val="424242"/>
                    </a:solidFill>
                    <a:effectLst/>
                    <a:highlight>
                      <a:srgbClr val="EDEDED"/>
                    </a:highlight>
                    <a:latin typeface="MathJax_Math-italic"/>
                  </a:rPr>
                  <a:t>x</a:t>
                </a:r>
                <a:r>
                  <a:rPr lang="en-US" b="0" i="1" dirty="0">
                    <a:solidFill>
                      <a:srgbClr val="424242"/>
                    </a:solidFill>
                    <a:effectLst/>
                    <a:highlight>
                      <a:srgbClr val="EDEDED"/>
                    </a:highlight>
                    <a:latin typeface="Neue Helvetica W01"/>
                  </a:rPr>
                  <a:t> belongs to the restricted domain </a:t>
                </a:r>
                <a:r>
                  <a:rPr lang="en-US" b="0" i="0" u="none" strike="noStrike" dirty="0">
                    <a:solidFill>
                      <a:srgbClr val="424242"/>
                    </a:solidFill>
                    <a:effectLst/>
                    <a:highlight>
                      <a:srgbClr val="EDEDED"/>
                    </a:highlight>
                    <a:latin typeface="MathJax_Size1"/>
                  </a:rPr>
                  <a:t>[</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Size1"/>
                  </a:rPr>
                  <a:t>]</a:t>
                </a:r>
                <a:r>
                  <a:rPr lang="en-US" b="0" i="0" u="none" strike="noStrike" dirty="0">
                    <a:solidFill>
                      <a:srgbClr val="424242"/>
                    </a:solidFill>
                    <a:effectLst/>
                    <a:highlight>
                      <a:srgbClr val="EDEDED"/>
                    </a:highlight>
                    <a:latin typeface="MathJax_Main"/>
                  </a:rPr>
                  <a:t>,</a:t>
                </a:r>
                <a:r>
                  <a:rPr lang="en-US" b="0" i="1" dirty="0">
                    <a:solidFill>
                      <a:srgbClr val="424242"/>
                    </a:solidFill>
                    <a:effectLst/>
                    <a:highlight>
                      <a:srgbClr val="EDEDED"/>
                    </a:highlight>
                    <a:latin typeface="Neue Helvetica W01"/>
                  </a:rPr>
                  <a:t> but sine is defined for all real input values, and for </a:t>
                </a:r>
                <a:r>
                  <a:rPr lang="en-US" b="0" i="0" u="none" strike="noStrike" dirty="0">
                    <a:solidFill>
                      <a:srgbClr val="424242"/>
                    </a:solidFill>
                    <a:effectLst/>
                    <a:highlight>
                      <a:srgbClr val="EDEDED"/>
                    </a:highlight>
                    <a:latin typeface="Neue Helvetica W01"/>
                  </a:rPr>
                  <a:t>x</a:t>
                </a:r>
                <a:r>
                  <a:rPr lang="en-US" b="0" i="1" dirty="0">
                    <a:solidFill>
                      <a:srgbClr val="424242"/>
                    </a:solidFill>
                    <a:effectLst/>
                    <a:highlight>
                      <a:srgbClr val="EDEDED"/>
                    </a:highlight>
                    <a:latin typeface="Neue Helvetica W01"/>
                  </a:rPr>
                  <a:t> outside the restricted interval, the equation is not correct because its inverse always returns a value in </a:t>
                </a:r>
                <a:r>
                  <a:rPr lang="en-US" b="0" i="0" u="none" strike="noStrike" dirty="0">
                    <a:solidFill>
                      <a:srgbClr val="424242"/>
                    </a:solidFill>
                    <a:effectLst/>
                    <a:highlight>
                      <a:srgbClr val="EDEDED"/>
                    </a:highlight>
                    <a:latin typeface="MathJax_Size1"/>
                  </a:rPr>
                  <a:t>[</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Neue Helvetica W01"/>
                  </a:rPr>
                  <a:t>].</a:t>
                </a:r>
                <a:r>
                  <a:rPr lang="en-US" b="0" i="1" dirty="0">
                    <a:solidFill>
                      <a:srgbClr val="424242"/>
                    </a:solidFill>
                    <a:effectLst/>
                    <a:highlight>
                      <a:srgbClr val="EDEDED"/>
                    </a:highlight>
                    <a:latin typeface="Neue Helvetica W01"/>
                  </a:rPr>
                  <a:t> The situation is similar for cosine and tangent and their inverses. For example, </a:t>
                </a:r>
                <a14:m>
                  <m:oMath xmlns:m="http://schemas.openxmlformats.org/officeDocument/2006/math">
                    <m:r>
                      <a:rPr lang="en-US" b="0" i="1" u="none" strike="noStrike" dirty="0" smtClean="0">
                        <a:solidFill>
                          <a:srgbClr val="424242"/>
                        </a:solidFill>
                        <a:effectLst/>
                        <a:highlight>
                          <a:srgbClr val="EDEDED"/>
                        </a:highlight>
                        <a:latin typeface="Cambria Math" panose="02040503050406030204" pitchFamily="18" charset="0"/>
                      </a:rPr>
                      <m:t> (</m:t>
                    </m:r>
                    <m:sSup>
                      <m:sSupPr>
                        <m:ctrlPr>
                          <a:rPr lang="en-US" b="0" i="1" u="none" strike="noStrike" dirty="0" smtClean="0">
                            <a:solidFill>
                              <a:srgbClr val="424242"/>
                            </a:solidFill>
                            <a:effectLst/>
                            <a:highlight>
                              <a:srgbClr val="EDEDED"/>
                            </a:highlight>
                            <a:latin typeface="Cambria Math" panose="02040503050406030204" pitchFamily="18" charset="0"/>
                          </a:rPr>
                        </m:ctrlPr>
                      </m:sSupPr>
                      <m:e>
                        <m:r>
                          <a:rPr lang="en-US" b="0" i="1" u="none" strike="noStrike" dirty="0" smtClean="0">
                            <a:solidFill>
                              <a:srgbClr val="424242"/>
                            </a:solidFill>
                            <a:effectLst/>
                            <a:highlight>
                              <a:srgbClr val="EDEDED"/>
                            </a:highlight>
                            <a:latin typeface="Cambria Math" panose="02040503050406030204" pitchFamily="18" charset="0"/>
                          </a:rPr>
                          <m:t>𝑠𝑖𝑛</m:t>
                        </m:r>
                      </m:e>
                      <m:sup>
                        <m:r>
                          <a:rPr lang="en-US" b="0" i="1" u="none" strike="noStrike" dirty="0" smtClean="0">
                            <a:solidFill>
                              <a:srgbClr val="424242"/>
                            </a:solidFill>
                            <a:effectLst/>
                            <a:highlight>
                              <a:srgbClr val="EDEDED"/>
                            </a:highlight>
                            <a:latin typeface="Cambria Math" panose="02040503050406030204" pitchFamily="18" charset="0"/>
                          </a:rPr>
                          <m:t>−1</m:t>
                        </m:r>
                      </m:sup>
                    </m:sSup>
                    <m:r>
                      <a:rPr lang="en-US" b="0" i="1" u="none" strike="noStrike" dirty="0" smtClean="0">
                        <a:solidFill>
                          <a:srgbClr val="424242"/>
                        </a:solidFill>
                        <a:effectLst/>
                        <a:highlight>
                          <a:srgbClr val="EDEDED"/>
                        </a:highlight>
                        <a:latin typeface="Cambria Math" panose="02040503050406030204" pitchFamily="18" charset="0"/>
                      </a:rPr>
                      <m:t> (3</m:t>
                    </m:r>
                    <m:r>
                      <a:rPr lang="en-US" b="0" i="1" u="none" strike="noStrike" dirty="0" smtClean="0">
                        <a:solidFill>
                          <a:srgbClr val="424242"/>
                        </a:solidFill>
                        <a:effectLst/>
                        <a:highlight>
                          <a:srgbClr val="EDEDED"/>
                        </a:highlight>
                        <a:latin typeface="Cambria Math" panose="02040503050406030204" pitchFamily="18" charset="0"/>
                      </a:rPr>
                      <m:t>𝜋</m:t>
                    </m:r>
                    <m:r>
                      <a:rPr lang="en-US" b="0" i="1" u="none" strike="noStrike" dirty="0" smtClean="0">
                        <a:solidFill>
                          <a:srgbClr val="424242"/>
                        </a:solidFill>
                        <a:effectLst/>
                        <a:highlight>
                          <a:srgbClr val="EDEDED"/>
                        </a:highlight>
                        <a:latin typeface="Cambria Math" panose="02040503050406030204" pitchFamily="18" charset="0"/>
                      </a:rPr>
                      <m:t>/4))=</m:t>
                    </m:r>
                    <m:r>
                      <a:rPr lang="en-US" b="0" i="1" u="none" strike="noStrike" dirty="0" smtClean="0">
                        <a:solidFill>
                          <a:srgbClr val="424242"/>
                        </a:solidFill>
                        <a:effectLst/>
                        <a:highlight>
                          <a:srgbClr val="EDEDED"/>
                        </a:highlight>
                        <a:latin typeface="Cambria Math" panose="02040503050406030204" pitchFamily="18" charset="0"/>
                      </a:rPr>
                      <m:t>𝜋</m:t>
                    </m:r>
                    <m:r>
                      <a:rPr lang="en-US" b="0" i="1" u="none" strike="noStrike" dirty="0" smtClean="0">
                        <a:solidFill>
                          <a:srgbClr val="424242"/>
                        </a:solidFill>
                        <a:effectLst/>
                        <a:highlight>
                          <a:srgbClr val="EDEDED"/>
                        </a:highlight>
                        <a:latin typeface="Cambria Math" panose="02040503050406030204" pitchFamily="18" charset="0"/>
                      </a:rPr>
                      <m:t>/4</m:t>
                    </m:r>
                  </m:oMath>
                </a14:m>
                <a:r>
                  <a:rPr lang="en-US" b="0" i="0" u="none" strike="noStrike" dirty="0">
                    <a:solidFill>
                      <a:srgbClr val="424242"/>
                    </a:solidFill>
                    <a:effectLst/>
                    <a:highlight>
                      <a:srgbClr val="EDEDED"/>
                    </a:highlight>
                    <a:latin typeface="MathJax_Main"/>
                  </a:rPr>
                  <a:t>.</a:t>
                </a:r>
                <a:br>
                  <a:rPr lang="en-US" dirty="0"/>
                </a:br>
                <a:endParaRPr lang="en-US" dirty="0"/>
              </a:p>
            </p:txBody>
          </p:sp>
        </mc:Choice>
        <mc:Fallback>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Can you think of an example where this statement is true? And an example where the equation is not true?</a:t>
                </a:r>
              </a:p>
              <a:p>
                <a:r>
                  <a:rPr lang="en-US" b="0" i="1" dirty="0">
                    <a:solidFill>
                      <a:srgbClr val="424242"/>
                    </a:solidFill>
                    <a:effectLst/>
                    <a:highlight>
                      <a:srgbClr val="EDEDED"/>
                    </a:highlight>
                    <a:latin typeface="Neue Helvetica W01"/>
                  </a:rPr>
                  <a:t>No. This equation is correct if </a:t>
                </a:r>
                <a:r>
                  <a:rPr lang="en-US" b="0" i="0" u="none" strike="noStrike" dirty="0">
                    <a:solidFill>
                      <a:srgbClr val="424242"/>
                    </a:solidFill>
                    <a:effectLst/>
                    <a:highlight>
                      <a:srgbClr val="EDEDED"/>
                    </a:highlight>
                    <a:latin typeface="MathJax_Math-italic"/>
                  </a:rPr>
                  <a:t>x</a:t>
                </a:r>
                <a:r>
                  <a:rPr lang="en-US" b="0" i="1" dirty="0">
                    <a:solidFill>
                      <a:srgbClr val="424242"/>
                    </a:solidFill>
                    <a:effectLst/>
                    <a:highlight>
                      <a:srgbClr val="EDEDED"/>
                    </a:highlight>
                    <a:latin typeface="Neue Helvetica W01"/>
                  </a:rPr>
                  <a:t> belongs to the restricted domain </a:t>
                </a:r>
                <a:r>
                  <a:rPr lang="en-US" b="0" i="0" u="none" strike="noStrike" dirty="0">
                    <a:solidFill>
                      <a:srgbClr val="424242"/>
                    </a:solidFill>
                    <a:effectLst/>
                    <a:highlight>
                      <a:srgbClr val="EDEDED"/>
                    </a:highlight>
                    <a:latin typeface="MathJax_Size1"/>
                  </a:rPr>
                  <a:t>[</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Size1"/>
                  </a:rPr>
                  <a:t>]</a:t>
                </a:r>
                <a:r>
                  <a:rPr lang="en-US" b="0" i="0" u="none" strike="noStrike" dirty="0">
                    <a:solidFill>
                      <a:srgbClr val="424242"/>
                    </a:solidFill>
                    <a:effectLst/>
                    <a:highlight>
                      <a:srgbClr val="EDEDED"/>
                    </a:highlight>
                    <a:latin typeface="MathJax_Main"/>
                  </a:rPr>
                  <a:t>,</a:t>
                </a:r>
                <a:r>
                  <a:rPr lang="en-US" b="0" i="1" dirty="0">
                    <a:solidFill>
                      <a:srgbClr val="424242"/>
                    </a:solidFill>
                    <a:effectLst/>
                    <a:highlight>
                      <a:srgbClr val="EDEDED"/>
                    </a:highlight>
                    <a:latin typeface="Neue Helvetica W01"/>
                  </a:rPr>
                  <a:t> but sine is defined for all real input values, and for </a:t>
                </a:r>
                <a:r>
                  <a:rPr lang="en-US" b="0" i="0" u="none" strike="noStrike" dirty="0">
                    <a:solidFill>
                      <a:srgbClr val="424242"/>
                    </a:solidFill>
                    <a:effectLst/>
                    <a:highlight>
                      <a:srgbClr val="EDEDED"/>
                    </a:highlight>
                    <a:latin typeface="Neue Helvetica W01"/>
                  </a:rPr>
                  <a:t>x</a:t>
                </a:r>
                <a:r>
                  <a:rPr lang="en-US" b="0" i="1" dirty="0">
                    <a:solidFill>
                      <a:srgbClr val="424242"/>
                    </a:solidFill>
                    <a:effectLst/>
                    <a:highlight>
                      <a:srgbClr val="EDEDED"/>
                    </a:highlight>
                    <a:latin typeface="Neue Helvetica W01"/>
                  </a:rPr>
                  <a:t> outside the restricted interval, the equation is not correct because its inverse always returns a value in </a:t>
                </a:r>
                <a:r>
                  <a:rPr lang="en-US" b="0" i="0" u="none" strike="noStrike" dirty="0">
                    <a:solidFill>
                      <a:srgbClr val="424242"/>
                    </a:solidFill>
                    <a:effectLst/>
                    <a:highlight>
                      <a:srgbClr val="EDEDED"/>
                    </a:highlight>
                    <a:latin typeface="MathJax_Size1"/>
                  </a:rPr>
                  <a:t>[</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in"/>
                  </a:rPr>
                  <a:t>2</a:t>
                </a:r>
                <a:r>
                  <a:rPr lang="en-US" b="0" i="0" u="none" strike="noStrike" dirty="0">
                    <a:solidFill>
                      <a:srgbClr val="424242"/>
                    </a:solidFill>
                    <a:effectLst/>
                    <a:highlight>
                      <a:srgbClr val="EDEDED"/>
                    </a:highlight>
                    <a:latin typeface="Neue Helvetica W01"/>
                  </a:rPr>
                  <a:t>].</a:t>
                </a:r>
                <a:r>
                  <a:rPr lang="en-US" b="0" i="1" dirty="0">
                    <a:solidFill>
                      <a:srgbClr val="424242"/>
                    </a:solidFill>
                    <a:effectLst/>
                    <a:highlight>
                      <a:srgbClr val="EDEDED"/>
                    </a:highlight>
                    <a:latin typeface="Neue Helvetica W01"/>
                  </a:rPr>
                  <a:t> The situation is similar for cosine and tangent and their inverses. For example, </a:t>
                </a:r>
                <a:r>
                  <a:rPr lang="en-US" b="0" i="0" u="none" strike="noStrike" dirty="0">
                    <a:solidFill>
                      <a:srgbClr val="424242"/>
                    </a:solidFill>
                    <a:effectLst/>
                    <a:highlight>
                      <a:srgbClr val="EDEDED"/>
                    </a:highlight>
                    <a:latin typeface="Cambria Math" panose="02040503050406030204" pitchFamily="18" charset="0"/>
                  </a:rPr>
                  <a:t> (〖𝑠𝑖𝑛〗^(−1)  (3𝜋/4))=𝜋/4</a:t>
                </a:r>
                <a:r>
                  <a:rPr lang="en-US" b="0" i="0" u="none" strike="noStrike" dirty="0">
                    <a:solidFill>
                      <a:srgbClr val="424242"/>
                    </a:solidFill>
                    <a:effectLst/>
                    <a:highlight>
                      <a:srgbClr val="EDEDED"/>
                    </a:highlight>
                    <a:latin typeface="MathJax_Main"/>
                  </a:rPr>
                  <a:t>.</a:t>
                </a:r>
                <a:br>
                  <a:rPr lang="en-US" dirty="0"/>
                </a:br>
                <a:endParaRPr lang="en-US" dirty="0"/>
              </a:p>
            </p:txBody>
          </p:sp>
        </mc:Fallback>
      </mc:AlternateContent>
      <p:sp>
        <p:nvSpPr>
          <p:cNvPr id="4" name="Slide Number Placeholder 3"/>
          <p:cNvSpPr>
            <a:spLocks noGrp="1"/>
          </p:cNvSpPr>
          <p:nvPr>
            <p:ph type="sldNum" sz="quarter" idx="5"/>
          </p:nvPr>
        </p:nvSpPr>
        <p:spPr/>
        <p:txBody>
          <a:bodyPr/>
          <a:lstStyle/>
          <a:p>
            <a:fld id="{0528CB4D-4FCA-45CA-9E57-054ECA30A29D}" type="slidenum">
              <a:rPr lang="en-US" smtClean="0"/>
              <a:t>20</a:t>
            </a:fld>
            <a:endParaRPr lang="en-US"/>
          </a:p>
        </p:txBody>
      </p:sp>
    </p:spTree>
    <p:extLst>
      <p:ext uri="{BB962C8B-B14F-4D97-AF65-F5344CB8AC3E}">
        <p14:creationId xmlns:p14="http://schemas.microsoft.com/office/powerpoint/2010/main" val="178319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Periodic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8</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F5276E0-7C4D-F290-83F5-5189903A878F}"/>
              </a:ext>
            </a:extLst>
          </p:cNvPr>
          <p:cNvPicPr>
            <a:picLocks noChangeAspect="1"/>
          </p:cNvPicPr>
          <p:nvPr/>
        </p:nvPicPr>
        <p:blipFill>
          <a:blip r:embed="rId2"/>
          <a:stretch>
            <a:fillRect/>
          </a:stretch>
        </p:blipFill>
        <p:spPr>
          <a:xfrm>
            <a:off x="419780" y="136525"/>
            <a:ext cx="10067925" cy="142875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E332AD-3547-A5BC-2E70-923F3D326986}"/>
              </a:ext>
            </a:extLst>
          </p:cNvPr>
          <p:cNvPicPr>
            <a:picLocks noChangeAspect="1"/>
          </p:cNvPicPr>
          <p:nvPr/>
        </p:nvPicPr>
        <p:blipFill>
          <a:blip r:embed="rId2"/>
          <a:stretch>
            <a:fillRect/>
          </a:stretch>
        </p:blipFill>
        <p:spPr>
          <a:xfrm>
            <a:off x="643467" y="1452940"/>
            <a:ext cx="10905066" cy="340783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34F3A47-8B0A-081E-7D72-E44859B38CFB}"/>
              </a:ext>
            </a:extLst>
          </p:cNvPr>
          <p:cNvPicPr>
            <a:picLocks noChangeAspect="1"/>
          </p:cNvPicPr>
          <p:nvPr/>
        </p:nvPicPr>
        <p:blipFill>
          <a:blip r:embed="rId2"/>
          <a:stretch>
            <a:fillRect/>
          </a:stretch>
        </p:blipFill>
        <p:spPr>
          <a:xfrm>
            <a:off x="128587" y="136525"/>
            <a:ext cx="10887756" cy="427916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D9C45A4-69ED-8EBA-FA52-56BF24E082C2}"/>
              </a:ext>
            </a:extLst>
          </p:cNvPr>
          <p:cNvPicPr>
            <a:picLocks noChangeAspect="1"/>
          </p:cNvPicPr>
          <p:nvPr/>
        </p:nvPicPr>
        <p:blipFill>
          <a:blip r:embed="rId2"/>
          <a:stretch>
            <a:fillRect/>
          </a:stretch>
        </p:blipFill>
        <p:spPr>
          <a:xfrm>
            <a:off x="341582" y="136525"/>
            <a:ext cx="10914247" cy="3167312"/>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623E130-B526-FD58-CB66-F2AB46AFA15E}"/>
              </a:ext>
            </a:extLst>
          </p:cNvPr>
          <p:cNvPicPr>
            <a:picLocks noChangeAspect="1"/>
          </p:cNvPicPr>
          <p:nvPr/>
        </p:nvPicPr>
        <p:blipFill>
          <a:blip r:embed="rId2"/>
          <a:stretch>
            <a:fillRect/>
          </a:stretch>
        </p:blipFill>
        <p:spPr>
          <a:xfrm>
            <a:off x="396387" y="136525"/>
            <a:ext cx="10677525" cy="19812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E95AC0B-0C30-C682-A854-A38E5F6A6000}"/>
              </a:ext>
            </a:extLst>
          </p:cNvPr>
          <p:cNvPicPr>
            <a:picLocks noChangeAspect="1"/>
          </p:cNvPicPr>
          <p:nvPr/>
        </p:nvPicPr>
        <p:blipFill>
          <a:blip r:embed="rId2"/>
          <a:stretch>
            <a:fillRect/>
          </a:stretch>
        </p:blipFill>
        <p:spPr>
          <a:xfrm>
            <a:off x="408214" y="136525"/>
            <a:ext cx="10744200" cy="16478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404B6943-884E-BC73-30D5-563501B223C3}"/>
              </a:ext>
            </a:extLst>
          </p:cNvPr>
          <p:cNvPicPr>
            <a:picLocks noChangeAspect="1"/>
          </p:cNvPicPr>
          <p:nvPr/>
        </p:nvPicPr>
        <p:blipFill>
          <a:blip r:embed="rId2"/>
          <a:stretch>
            <a:fillRect/>
          </a:stretch>
        </p:blipFill>
        <p:spPr>
          <a:xfrm>
            <a:off x="936341" y="573009"/>
            <a:ext cx="10319318" cy="1255790"/>
          </a:xfrm>
          <a:prstGeom prst="rect">
            <a:avLst/>
          </a:prstGeom>
        </p:spPr>
      </p:pic>
      <p:pic>
        <p:nvPicPr>
          <p:cNvPr id="8" name="Picture 7">
            <a:extLst>
              <a:ext uri="{FF2B5EF4-FFF2-40B4-BE49-F238E27FC236}">
                <a16:creationId xmlns:a16="http://schemas.microsoft.com/office/drawing/2014/main" id="{941AE2BA-19D3-54DD-FBC7-A7F34A36AA56}"/>
              </a:ext>
            </a:extLst>
          </p:cNvPr>
          <p:cNvPicPr>
            <a:picLocks noChangeAspect="1"/>
          </p:cNvPicPr>
          <p:nvPr/>
        </p:nvPicPr>
        <p:blipFill>
          <a:blip r:embed="rId3"/>
          <a:stretch>
            <a:fillRect/>
          </a:stretch>
        </p:blipFill>
        <p:spPr>
          <a:xfrm>
            <a:off x="2518679" y="1690687"/>
            <a:ext cx="5787119" cy="2275762"/>
          </a:xfrm>
          <a:prstGeom prst="rect">
            <a:avLst/>
          </a:prstGeom>
        </p:spPr>
      </p:pic>
      <p:pic>
        <p:nvPicPr>
          <p:cNvPr id="10" name="Picture 9">
            <a:extLst>
              <a:ext uri="{FF2B5EF4-FFF2-40B4-BE49-F238E27FC236}">
                <a16:creationId xmlns:a16="http://schemas.microsoft.com/office/drawing/2014/main" id="{8A049C4A-7128-51F4-60E4-E4118F7F8263}"/>
              </a:ext>
            </a:extLst>
          </p:cNvPr>
          <p:cNvPicPr>
            <a:picLocks noChangeAspect="1"/>
          </p:cNvPicPr>
          <p:nvPr/>
        </p:nvPicPr>
        <p:blipFill>
          <a:blip r:embed="rId4"/>
          <a:stretch>
            <a:fillRect/>
          </a:stretch>
        </p:blipFill>
        <p:spPr>
          <a:xfrm>
            <a:off x="739512" y="4011519"/>
            <a:ext cx="10712976" cy="2122382"/>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3DFFD3A-5C49-C3CD-3794-545CEA23EBB2}"/>
              </a:ext>
            </a:extLst>
          </p:cNvPr>
          <p:cNvPicPr>
            <a:picLocks noChangeAspect="1"/>
          </p:cNvPicPr>
          <p:nvPr/>
        </p:nvPicPr>
        <p:blipFill>
          <a:blip r:embed="rId2"/>
          <a:stretch>
            <a:fillRect/>
          </a:stretch>
        </p:blipFill>
        <p:spPr>
          <a:xfrm>
            <a:off x="387526" y="228423"/>
            <a:ext cx="9001125" cy="47529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D7D9BE9-97F9-291D-C260-38EBA62BF397}"/>
              </a:ext>
            </a:extLst>
          </p:cNvPr>
          <p:cNvPicPr>
            <a:picLocks noChangeAspect="1"/>
          </p:cNvPicPr>
          <p:nvPr/>
        </p:nvPicPr>
        <p:blipFill>
          <a:blip r:embed="rId2"/>
          <a:stretch>
            <a:fillRect/>
          </a:stretch>
        </p:blipFill>
        <p:spPr>
          <a:xfrm>
            <a:off x="469723" y="356659"/>
            <a:ext cx="8791575" cy="36385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FDB9A-CF4B-ECA4-B818-22D20F87E960}"/>
              </a:ext>
            </a:extLst>
          </p:cNvPr>
          <p:cNvPicPr>
            <a:picLocks noChangeAspect="1"/>
          </p:cNvPicPr>
          <p:nvPr/>
        </p:nvPicPr>
        <p:blipFill>
          <a:blip r:embed="rId2"/>
          <a:stretch>
            <a:fillRect/>
          </a:stretch>
        </p:blipFill>
        <p:spPr>
          <a:xfrm>
            <a:off x="643467" y="1002622"/>
            <a:ext cx="10905066" cy="4852755"/>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l="1" r="5881" b="-1"/>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7935402" y="743447"/>
            <a:ext cx="3671588" cy="3468630"/>
          </a:xfrm>
          <a:noFill/>
        </p:spPr>
        <p:txBody>
          <a:bodyPr vert="horz" lIns="91440" tIns="45720" rIns="91440" bIns="45720" rtlCol="0">
            <a:normAutofit/>
          </a:bodyPr>
          <a:lstStyle/>
          <a:p>
            <a:pPr algn="l"/>
            <a:r>
              <a:rPr lang="en-US" sz="4800" dirty="0"/>
              <a:t>8.3  Inverse Trigonometric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3187673" y="6356350"/>
            <a:ext cx="3615866" cy="365125"/>
          </a:xfrm>
        </p:spPr>
        <p:txBody>
          <a:bodyPr vert="horz" lIns="91440" tIns="45720" rIns="91440" bIns="45720" rtlCol="0">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2821B1E-01AA-64DD-E4C0-09CD3CB973D9}"/>
              </a:ext>
            </a:extLst>
          </p:cNvPr>
          <p:cNvPicPr>
            <a:picLocks noChangeAspect="1"/>
          </p:cNvPicPr>
          <p:nvPr/>
        </p:nvPicPr>
        <p:blipFill>
          <a:blip r:embed="rId3"/>
          <a:stretch>
            <a:fillRect/>
          </a:stretch>
        </p:blipFill>
        <p:spPr>
          <a:xfrm>
            <a:off x="676275" y="2037467"/>
            <a:ext cx="10839450" cy="124777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0718A-1154-6604-6BC9-88404CF5322D}"/>
              </a:ext>
            </a:extLst>
          </p:cNvPr>
          <p:cNvPicPr>
            <a:picLocks noChangeAspect="1"/>
          </p:cNvPicPr>
          <p:nvPr/>
        </p:nvPicPr>
        <p:blipFill>
          <a:blip r:embed="rId2"/>
          <a:stretch>
            <a:fillRect/>
          </a:stretch>
        </p:blipFill>
        <p:spPr>
          <a:xfrm>
            <a:off x="643467" y="1997709"/>
            <a:ext cx="10905066" cy="286258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49921C7-DD94-B5F4-E651-FD1F94A2E3E0}"/>
              </a:ext>
            </a:extLst>
          </p:cNvPr>
          <p:cNvPicPr>
            <a:picLocks noChangeAspect="1"/>
          </p:cNvPicPr>
          <p:nvPr/>
        </p:nvPicPr>
        <p:blipFill>
          <a:blip r:embed="rId2"/>
          <a:stretch>
            <a:fillRect/>
          </a:stretch>
        </p:blipFill>
        <p:spPr>
          <a:xfrm>
            <a:off x="227189" y="225953"/>
            <a:ext cx="10744200" cy="362902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677E5F6-18B1-EDAD-336A-C8B497E120F6}"/>
              </a:ext>
            </a:extLst>
          </p:cNvPr>
          <p:cNvPicPr>
            <a:picLocks noChangeAspect="1"/>
          </p:cNvPicPr>
          <p:nvPr/>
        </p:nvPicPr>
        <p:blipFill>
          <a:blip r:embed="rId2"/>
          <a:stretch>
            <a:fillRect/>
          </a:stretch>
        </p:blipFill>
        <p:spPr>
          <a:xfrm>
            <a:off x="133879" y="136525"/>
            <a:ext cx="10772775" cy="167640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9F192B-929D-6FD4-ABF1-B0DA53CAA0FC}"/>
              </a:ext>
            </a:extLst>
          </p:cNvPr>
          <p:cNvPicPr>
            <a:picLocks noChangeAspect="1"/>
          </p:cNvPicPr>
          <p:nvPr/>
        </p:nvPicPr>
        <p:blipFill>
          <a:blip r:embed="rId2"/>
          <a:stretch>
            <a:fillRect/>
          </a:stretch>
        </p:blipFill>
        <p:spPr>
          <a:xfrm>
            <a:off x="643467" y="879940"/>
            <a:ext cx="10905066" cy="5098119"/>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D3C1A73-D39E-2824-620A-416FECA4B5E2}"/>
              </a:ext>
            </a:extLst>
          </p:cNvPr>
          <p:cNvPicPr>
            <a:picLocks noChangeAspect="1"/>
          </p:cNvPicPr>
          <p:nvPr/>
        </p:nvPicPr>
        <p:blipFill>
          <a:blip r:embed="rId2"/>
          <a:stretch>
            <a:fillRect/>
          </a:stretch>
        </p:blipFill>
        <p:spPr>
          <a:xfrm>
            <a:off x="275872" y="136525"/>
            <a:ext cx="10782300" cy="295275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62E0F21-CE33-DF85-6B8D-34229508981A}"/>
              </a:ext>
            </a:extLst>
          </p:cNvPr>
          <p:cNvPicPr>
            <a:picLocks noChangeAspect="1"/>
          </p:cNvPicPr>
          <p:nvPr/>
        </p:nvPicPr>
        <p:blipFill>
          <a:blip r:embed="rId2"/>
          <a:stretch>
            <a:fillRect/>
          </a:stretch>
        </p:blipFill>
        <p:spPr>
          <a:xfrm>
            <a:off x="324026" y="136525"/>
            <a:ext cx="10753725" cy="165735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14A8760-ABB4-0A54-0969-6E7091CAFD38}"/>
              </a:ext>
            </a:extLst>
          </p:cNvPr>
          <p:cNvPicPr>
            <a:picLocks noChangeAspect="1"/>
          </p:cNvPicPr>
          <p:nvPr/>
        </p:nvPicPr>
        <p:blipFill>
          <a:blip r:embed="rId2"/>
          <a:stretch>
            <a:fillRect/>
          </a:stretch>
        </p:blipFill>
        <p:spPr>
          <a:xfrm>
            <a:off x="351896" y="136525"/>
            <a:ext cx="10810875" cy="21050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B768B15-55D1-B69B-2964-54E3BB939D31}"/>
              </a:ext>
            </a:extLst>
          </p:cNvPr>
          <p:cNvPicPr>
            <a:picLocks noChangeAspect="1"/>
          </p:cNvPicPr>
          <p:nvPr/>
        </p:nvPicPr>
        <p:blipFill>
          <a:blip r:embed="rId2"/>
          <a:stretch>
            <a:fillRect/>
          </a:stretch>
        </p:blipFill>
        <p:spPr>
          <a:xfrm>
            <a:off x="333551" y="136525"/>
            <a:ext cx="10734675" cy="166687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0520446-ED7B-1CC3-FB64-23E4C3E41660}"/>
              </a:ext>
            </a:extLst>
          </p:cNvPr>
          <p:cNvPicPr>
            <a:picLocks noChangeAspect="1"/>
          </p:cNvPicPr>
          <p:nvPr/>
        </p:nvPicPr>
        <p:blipFill>
          <a:blip r:embed="rId2"/>
          <a:stretch>
            <a:fillRect/>
          </a:stretch>
        </p:blipFill>
        <p:spPr>
          <a:xfrm>
            <a:off x="199848" y="136525"/>
            <a:ext cx="10753725" cy="20859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000180" y="1123704"/>
            <a:ext cx="10585463" cy="3600986"/>
          </a:xfrm>
          <a:prstGeom prst="rect">
            <a:avLst/>
          </a:prstGeom>
          <a:noFill/>
        </p:spPr>
        <p:txBody>
          <a:bodyPr wrap="square">
            <a:spAutoFit/>
          </a:bodyPr>
          <a:lstStyle/>
          <a:p>
            <a:r>
              <a:rPr lang="en-US" sz="3200" dirty="0"/>
              <a:t>What are the learning objectives for this section?</a:t>
            </a:r>
          </a:p>
          <a:p>
            <a:endParaRPr lang="en-US" sz="2800" dirty="0"/>
          </a:p>
          <a:p>
            <a:pPr marL="342900" indent="-342900">
              <a:buFont typeface="Arial" panose="020B0604020202020204" pitchFamily="34" charset="0"/>
              <a:buChar char="•"/>
            </a:pPr>
            <a:r>
              <a:rPr lang="en-US" sz="2800" dirty="0"/>
              <a:t>Understand and use the inverse sine, cosine, and tangent functions.</a:t>
            </a:r>
          </a:p>
          <a:p>
            <a:pPr marL="342900" indent="-342900">
              <a:buFont typeface="Arial" panose="020B0604020202020204" pitchFamily="34" charset="0"/>
              <a:buChar char="•"/>
            </a:pPr>
            <a:r>
              <a:rPr lang="en-US" sz="2800" dirty="0"/>
              <a:t>Find the exact value of expressions involving the inverse sine, cosine, and tangent functions.</a:t>
            </a:r>
          </a:p>
          <a:p>
            <a:pPr marL="342900" indent="-342900">
              <a:buFont typeface="Arial" panose="020B0604020202020204" pitchFamily="34" charset="0"/>
              <a:buChar char="•"/>
            </a:pPr>
            <a:r>
              <a:rPr lang="en-US" sz="2800" dirty="0"/>
              <a:t>Use a calculator to evaluate inverse trigonometric functions.</a:t>
            </a:r>
          </a:p>
          <a:p>
            <a:pPr marL="342900" indent="-342900">
              <a:buFont typeface="Arial" panose="020B0604020202020204" pitchFamily="34" charset="0"/>
              <a:buChar char="•"/>
            </a:pPr>
            <a:r>
              <a:rPr lang="en-US" sz="2800" dirty="0"/>
              <a:t>Find exact values of composite functions with inverse trigonometric functions.</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A1C623C-46C5-13A8-604C-82BFE1E545AE}"/>
              </a:ext>
            </a:extLst>
          </p:cNvPr>
          <p:cNvPicPr>
            <a:picLocks noChangeAspect="1"/>
          </p:cNvPicPr>
          <p:nvPr/>
        </p:nvPicPr>
        <p:blipFill>
          <a:blip r:embed="rId2"/>
          <a:stretch>
            <a:fillRect/>
          </a:stretch>
        </p:blipFill>
        <p:spPr>
          <a:xfrm>
            <a:off x="391477" y="136525"/>
            <a:ext cx="10677525" cy="1733550"/>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45B7C59-CEAA-1EA0-9297-607103447121}"/>
              </a:ext>
            </a:extLst>
          </p:cNvPr>
          <p:cNvPicPr>
            <a:picLocks noChangeAspect="1"/>
          </p:cNvPicPr>
          <p:nvPr/>
        </p:nvPicPr>
        <p:blipFill>
          <a:blip r:embed="rId2"/>
          <a:stretch>
            <a:fillRect/>
          </a:stretch>
        </p:blipFill>
        <p:spPr>
          <a:xfrm>
            <a:off x="295545" y="136525"/>
            <a:ext cx="10858500" cy="2447925"/>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B771C98-E37A-E12C-B7E9-FA8E54BB2F5D}"/>
              </a:ext>
            </a:extLst>
          </p:cNvPr>
          <p:cNvPicPr>
            <a:picLocks noChangeAspect="1"/>
          </p:cNvPicPr>
          <p:nvPr/>
        </p:nvPicPr>
        <p:blipFill>
          <a:blip r:embed="rId2"/>
          <a:stretch>
            <a:fillRect/>
          </a:stretch>
        </p:blipFill>
        <p:spPr>
          <a:xfrm>
            <a:off x="281340" y="216076"/>
            <a:ext cx="10658475" cy="1571625"/>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033981" y="1304906"/>
            <a:ext cx="1050897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800" dirty="0"/>
              <a:t>Understand and use the inverse sine, cosine, and tangent functions.</a:t>
            </a:r>
          </a:p>
          <a:p>
            <a:pPr marL="342900" indent="-342900">
              <a:buFont typeface="Arial" panose="020B0604020202020204" pitchFamily="34" charset="0"/>
              <a:buChar char="•"/>
            </a:pPr>
            <a:r>
              <a:rPr lang="en-US" sz="2800" dirty="0"/>
              <a:t>Find the exact value of expressions involving the inverse sine, cosine, and tangent functions.</a:t>
            </a:r>
          </a:p>
          <a:p>
            <a:pPr marL="342900" indent="-342900">
              <a:buFont typeface="Arial" panose="020B0604020202020204" pitchFamily="34" charset="0"/>
              <a:buChar char="•"/>
            </a:pPr>
            <a:r>
              <a:rPr lang="en-US" sz="2800" dirty="0"/>
              <a:t>Use a calculator to evaluate inverse trigonometric functions.</a:t>
            </a:r>
          </a:p>
          <a:p>
            <a:pPr marL="342900" indent="-342900">
              <a:buFont typeface="Arial" panose="020B0604020202020204" pitchFamily="34" charset="0"/>
              <a:buChar char="•"/>
            </a:pPr>
            <a:r>
              <a:rPr lang="en-US" sz="2800" dirty="0"/>
              <a:t>Find exact values of composite functions with inverse trigonometric functions.</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412C5D3-B04E-B92F-7860-C881E2DBFBE5}"/>
              </a:ext>
            </a:extLst>
          </p:cNvPr>
          <p:cNvPicPr>
            <a:picLocks noChangeAspect="1"/>
          </p:cNvPicPr>
          <p:nvPr/>
        </p:nvPicPr>
        <p:blipFill>
          <a:blip r:embed="rId3"/>
          <a:stretch>
            <a:fillRect/>
          </a:stretch>
        </p:blipFill>
        <p:spPr>
          <a:xfrm>
            <a:off x="1263578" y="2470072"/>
            <a:ext cx="9664846" cy="173967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795528" y="6382512"/>
            <a:ext cx="6757416" cy="320040"/>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7" name="Picture 6">
            <a:extLst>
              <a:ext uri="{FF2B5EF4-FFF2-40B4-BE49-F238E27FC236}">
                <a16:creationId xmlns:a16="http://schemas.microsoft.com/office/drawing/2014/main" id="{1D7B6BBA-E3C9-F704-188B-174D782FDBD0}"/>
              </a:ext>
            </a:extLst>
          </p:cNvPr>
          <p:cNvPicPr>
            <a:picLocks noChangeAspect="1"/>
          </p:cNvPicPr>
          <p:nvPr/>
        </p:nvPicPr>
        <p:blipFill>
          <a:blip r:embed="rId3"/>
          <a:stretch>
            <a:fillRect/>
          </a:stretch>
        </p:blipFill>
        <p:spPr>
          <a:xfrm>
            <a:off x="7572375" y="636133"/>
            <a:ext cx="3419475" cy="5162550"/>
          </a:xfrm>
          <a:prstGeom prst="rect">
            <a:avLst/>
          </a:prstGeom>
        </p:spPr>
      </p:pic>
      <p:pic>
        <p:nvPicPr>
          <p:cNvPr id="9" name="Picture 8">
            <a:extLst>
              <a:ext uri="{FF2B5EF4-FFF2-40B4-BE49-F238E27FC236}">
                <a16:creationId xmlns:a16="http://schemas.microsoft.com/office/drawing/2014/main" id="{AAC690E0-F27A-77AF-9CC6-840D2A4F30AB}"/>
              </a:ext>
            </a:extLst>
          </p:cNvPr>
          <p:cNvPicPr>
            <a:picLocks noChangeAspect="1"/>
          </p:cNvPicPr>
          <p:nvPr/>
        </p:nvPicPr>
        <p:blipFill>
          <a:blip r:embed="rId4"/>
          <a:stretch>
            <a:fillRect/>
          </a:stretch>
        </p:blipFill>
        <p:spPr>
          <a:xfrm>
            <a:off x="925285" y="1755321"/>
            <a:ext cx="2819400" cy="2781300"/>
          </a:xfrm>
          <a:prstGeom prst="rect">
            <a:avLst/>
          </a:prstGeom>
        </p:spPr>
      </p:pic>
      <p:pic>
        <p:nvPicPr>
          <p:cNvPr id="11" name="Picture 10">
            <a:extLst>
              <a:ext uri="{FF2B5EF4-FFF2-40B4-BE49-F238E27FC236}">
                <a16:creationId xmlns:a16="http://schemas.microsoft.com/office/drawing/2014/main" id="{EF01D170-804B-631E-90DB-A79FC5E8963C}"/>
              </a:ext>
            </a:extLst>
          </p:cNvPr>
          <p:cNvPicPr>
            <a:picLocks noChangeAspect="1"/>
          </p:cNvPicPr>
          <p:nvPr/>
        </p:nvPicPr>
        <p:blipFill>
          <a:blip r:embed="rId5"/>
          <a:stretch>
            <a:fillRect/>
          </a:stretch>
        </p:blipFill>
        <p:spPr>
          <a:xfrm>
            <a:off x="4619625" y="1755321"/>
            <a:ext cx="2952750" cy="2924175"/>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38B3B9-3E88-0D24-86CF-A8B1567EE958}"/>
              </a:ext>
            </a:extLst>
          </p:cNvPr>
          <p:cNvPicPr>
            <a:picLocks noChangeAspect="1"/>
          </p:cNvPicPr>
          <p:nvPr/>
        </p:nvPicPr>
        <p:blipFill>
          <a:blip r:embed="rId3"/>
          <a:stretch>
            <a:fillRect/>
          </a:stretch>
        </p:blipFill>
        <p:spPr>
          <a:xfrm>
            <a:off x="643467" y="1152567"/>
            <a:ext cx="10905066" cy="455286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CF2D4-FCF3-532C-E3AE-2A86650D6DC1}"/>
              </a:ext>
            </a:extLst>
          </p:cNvPr>
          <p:cNvPicPr>
            <a:picLocks noChangeAspect="1"/>
          </p:cNvPicPr>
          <p:nvPr/>
        </p:nvPicPr>
        <p:blipFill>
          <a:blip r:embed="rId3"/>
          <a:stretch>
            <a:fillRect/>
          </a:stretch>
        </p:blipFill>
        <p:spPr>
          <a:xfrm>
            <a:off x="-77975" y="1464733"/>
            <a:ext cx="4608251" cy="392853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A7817471-2D86-E19B-E8AC-F50F14E35AD8}"/>
              </a:ext>
            </a:extLst>
          </p:cNvPr>
          <p:cNvPicPr>
            <a:picLocks noChangeAspect="1"/>
          </p:cNvPicPr>
          <p:nvPr/>
        </p:nvPicPr>
        <p:blipFill>
          <a:blip r:embed="rId4"/>
          <a:stretch>
            <a:fillRect/>
          </a:stretch>
        </p:blipFill>
        <p:spPr>
          <a:xfrm>
            <a:off x="4038600" y="1773934"/>
            <a:ext cx="4434038" cy="3505638"/>
          </a:xfrm>
          <a:prstGeom prst="rect">
            <a:avLst/>
          </a:prstGeom>
        </p:spPr>
      </p:pic>
      <p:pic>
        <p:nvPicPr>
          <p:cNvPr id="8" name="Picture 7">
            <a:extLst>
              <a:ext uri="{FF2B5EF4-FFF2-40B4-BE49-F238E27FC236}">
                <a16:creationId xmlns:a16="http://schemas.microsoft.com/office/drawing/2014/main" id="{3E530468-EC9F-9788-08E8-694C7591FB6F}"/>
              </a:ext>
            </a:extLst>
          </p:cNvPr>
          <p:cNvPicPr>
            <a:picLocks noChangeAspect="1"/>
          </p:cNvPicPr>
          <p:nvPr/>
        </p:nvPicPr>
        <p:blipFill>
          <a:blip r:embed="rId5"/>
          <a:stretch>
            <a:fillRect/>
          </a:stretch>
        </p:blipFill>
        <p:spPr>
          <a:xfrm>
            <a:off x="7875814" y="1773934"/>
            <a:ext cx="3739586" cy="3384776"/>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593E09-E3DA-653E-A89D-C5F248FB565F}"/>
              </a:ext>
            </a:extLst>
          </p:cNvPr>
          <p:cNvPicPr>
            <a:picLocks noChangeAspect="1"/>
          </p:cNvPicPr>
          <p:nvPr/>
        </p:nvPicPr>
        <p:blipFill>
          <a:blip r:embed="rId2"/>
          <a:stretch>
            <a:fillRect/>
          </a:stretch>
        </p:blipFill>
        <p:spPr>
          <a:xfrm>
            <a:off x="643467" y="2079497"/>
            <a:ext cx="10905066" cy="269900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924B244-544D-C533-9716-C95A3A0A8DC5}"/>
              </a:ext>
            </a:extLst>
          </p:cNvPr>
          <p:cNvPicPr>
            <a:picLocks noChangeAspect="1"/>
          </p:cNvPicPr>
          <p:nvPr/>
        </p:nvPicPr>
        <p:blipFill>
          <a:blip r:embed="rId2"/>
          <a:stretch>
            <a:fillRect/>
          </a:stretch>
        </p:blipFill>
        <p:spPr>
          <a:xfrm>
            <a:off x="346982" y="180068"/>
            <a:ext cx="10039350" cy="1838325"/>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286</TotalTime>
  <Words>959</Words>
  <Application>Microsoft Office PowerPoint</Application>
  <PresentationFormat>Widescreen</PresentationFormat>
  <Paragraphs>73</Paragraphs>
  <Slides>34</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Calibri Light</vt:lpstr>
      <vt:lpstr>Cambria Math</vt:lpstr>
      <vt:lpstr>MathJax_Main</vt:lpstr>
      <vt:lpstr>MathJax_Math-italic</vt:lpstr>
      <vt:lpstr>MathJax_Size1</vt:lpstr>
      <vt:lpstr>Neue Helvetica W01</vt:lpstr>
      <vt:lpstr>Times New Roman</vt:lpstr>
      <vt:lpstr>Theme1</vt:lpstr>
      <vt:lpstr>1_Office Theme</vt:lpstr>
      <vt:lpstr>Office Theme</vt:lpstr>
      <vt:lpstr>Periodic Functions</vt:lpstr>
      <vt:lpstr>8.3  Inverse Trigonometric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24</cp:revision>
  <dcterms:created xsi:type="dcterms:W3CDTF">2023-11-15T21:12:55Z</dcterms:created>
  <dcterms:modified xsi:type="dcterms:W3CDTF">2024-08-27T21:31:22Z</dcterms:modified>
</cp:coreProperties>
</file>