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8"/>
  </p:notesMasterIdLst>
  <p:sldIdLst>
    <p:sldId id="257" r:id="rId4"/>
    <p:sldId id="370" r:id="rId5"/>
    <p:sldId id="281" r:id="rId6"/>
    <p:sldId id="282" r:id="rId7"/>
    <p:sldId id="333" r:id="rId8"/>
    <p:sldId id="332" r:id="rId9"/>
    <p:sldId id="334" r:id="rId10"/>
    <p:sldId id="335" r:id="rId11"/>
    <p:sldId id="344" r:id="rId12"/>
    <p:sldId id="336" r:id="rId13"/>
    <p:sldId id="339" r:id="rId14"/>
    <p:sldId id="337" r:id="rId15"/>
    <p:sldId id="338" r:id="rId16"/>
    <p:sldId id="340" r:id="rId17"/>
    <p:sldId id="341" r:id="rId18"/>
    <p:sldId id="342" r:id="rId19"/>
    <p:sldId id="347" r:id="rId20"/>
    <p:sldId id="343" r:id="rId21"/>
    <p:sldId id="346" r:id="rId22"/>
    <p:sldId id="350" r:id="rId23"/>
    <p:sldId id="348" r:id="rId24"/>
    <p:sldId id="349" r:id="rId25"/>
    <p:sldId id="351" r:id="rId26"/>
    <p:sldId id="353" r:id="rId27"/>
    <p:sldId id="345" r:id="rId28"/>
    <p:sldId id="354" r:id="rId29"/>
    <p:sldId id="356" r:id="rId30"/>
    <p:sldId id="355" r:id="rId31"/>
    <p:sldId id="357" r:id="rId32"/>
    <p:sldId id="359" r:id="rId33"/>
    <p:sldId id="358" r:id="rId34"/>
    <p:sldId id="362" r:id="rId35"/>
    <p:sldId id="271" r:id="rId36"/>
    <p:sldId id="32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19:57:22.56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1,'2118'0,"-1935"15,-3 1,-2-1,8 0,720-16,-879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19:57:28.510"/>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1 1,'5111'0,"-5085"0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Because we know the sine and cosine values for the common first-quadrant angles, we can find the other function values for those angles as well by setting </a:t>
            </a:r>
            <a:r>
              <a:rPr lang="en-US" b="0" i="0" u="none" strike="noStrike" dirty="0">
                <a:solidFill>
                  <a:srgbClr val="424242"/>
                </a:solidFill>
                <a:effectLst/>
                <a:highlight>
                  <a:srgbClr val="FFFFFF"/>
                </a:highlight>
                <a:latin typeface="Neue Helvetica W01"/>
              </a:rPr>
              <a:t>x</a:t>
            </a:r>
            <a:r>
              <a:rPr lang="en-US" b="0" i="0" dirty="0">
                <a:solidFill>
                  <a:srgbClr val="424242"/>
                </a:solidFill>
                <a:effectLst/>
                <a:highlight>
                  <a:srgbClr val="FFFFFF"/>
                </a:highlight>
                <a:latin typeface="Neue Helvetica W01"/>
              </a:rPr>
              <a:t> equal to the cosine and </a:t>
            </a:r>
            <a:r>
              <a:rPr lang="en-US" b="0" i="0" u="none" strike="noStrike" dirty="0">
                <a:solidFill>
                  <a:srgbClr val="424242"/>
                </a:solidFill>
                <a:effectLst/>
                <a:highlight>
                  <a:srgbClr val="FFFFFF"/>
                </a:highlight>
                <a:latin typeface="MathJax_Math-italic"/>
              </a:rPr>
              <a:t>y</a:t>
            </a:r>
            <a:r>
              <a:rPr lang="en-US" b="0" i="0" dirty="0">
                <a:solidFill>
                  <a:srgbClr val="424242"/>
                </a:solidFill>
                <a:effectLst/>
                <a:highlight>
                  <a:srgbClr val="FFFFFF"/>
                </a:highlight>
                <a:latin typeface="Neue Helvetica W01"/>
              </a:rPr>
              <a:t> equal to the sine and then using the definitions of tangent, secant, cosecant, and cotangent. [When not in presentation mode, click and slide the blue box to the right to reveal one column at a time.]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9</a:t>
            </a:fld>
            <a:endParaRPr lang="en-US"/>
          </a:p>
        </p:txBody>
      </p:sp>
    </p:spTree>
    <p:extLst>
      <p:ext uri="{BB962C8B-B14F-4D97-AF65-F5344CB8AC3E}">
        <p14:creationId xmlns:p14="http://schemas.microsoft.com/office/powerpoint/2010/main" val="184478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The trigonometric functions are each listed in the quadrants in which they are positive.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10</a:t>
            </a:fld>
            <a:endParaRPr lang="en-US"/>
          </a:p>
        </p:txBody>
      </p:sp>
    </p:spTree>
    <p:extLst>
      <p:ext uri="{BB962C8B-B14F-4D97-AF65-F5344CB8AC3E}">
        <p14:creationId xmlns:p14="http://schemas.microsoft.com/office/powerpoint/2010/main" val="204472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We have explored a number of properties of trigonometric functions. Now, we can take the relationships a step further, and derive some fundamental identities. Identities are statements that are true for all values of the input on which they are defined. Usually, identities can be derived from definitions and relationships we already know. For example, the Pythagorean Identity we learned earlier was derived from the Pythagorean Theorem and the definitions of sine and cosine.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17</a:t>
            </a:fld>
            <a:endParaRPr lang="en-US"/>
          </a:p>
        </p:txBody>
      </p:sp>
    </p:spTree>
    <p:extLst>
      <p:ext uri="{BB962C8B-B14F-4D97-AF65-F5344CB8AC3E}">
        <p14:creationId xmlns:p14="http://schemas.microsoft.com/office/powerpoint/2010/main" val="410160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demonstrate how to use desmos.com/calculator.]</a:t>
            </a:r>
          </a:p>
        </p:txBody>
      </p:sp>
      <p:sp>
        <p:nvSpPr>
          <p:cNvPr id="4" name="Slide Number Placeholder 3"/>
          <p:cNvSpPr>
            <a:spLocks noGrp="1"/>
          </p:cNvSpPr>
          <p:nvPr>
            <p:ph type="sldNum" sz="quarter" idx="5"/>
          </p:nvPr>
        </p:nvSpPr>
        <p:spPr/>
        <p:txBody>
          <a:bodyPr/>
          <a:lstStyle/>
          <a:p>
            <a:fld id="{0528CB4D-4FCA-45CA-9E57-054ECA30A29D}" type="slidenum">
              <a:rPr lang="en-US" smtClean="0"/>
              <a:t>30</a:t>
            </a:fld>
            <a:endParaRPr lang="en-US"/>
          </a:p>
        </p:txBody>
      </p:sp>
    </p:spTree>
    <p:extLst>
      <p:ext uri="{BB962C8B-B14F-4D97-AF65-F5344CB8AC3E}">
        <p14:creationId xmlns:p14="http://schemas.microsoft.com/office/powerpoint/2010/main" val="333506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39.png"/><Relationship Id="rId5" Type="http://schemas.openxmlformats.org/officeDocument/2006/relationships/customXml" Target="../ink/ink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The Unit Circle: </a:t>
            </a:r>
            <a:br>
              <a:rPr lang="en-US" sz="5400" dirty="0"/>
            </a:br>
            <a:r>
              <a:rPr lang="en-US" sz="5400" dirty="0"/>
              <a:t>Sine and Cosine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7</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591D05E-9C72-CDB8-3D6C-A355276BE4E5}"/>
              </a:ext>
            </a:extLst>
          </p:cNvPr>
          <p:cNvPicPr>
            <a:picLocks noChangeAspect="1"/>
          </p:cNvPicPr>
          <p:nvPr/>
        </p:nvPicPr>
        <p:blipFill>
          <a:blip r:embed="rId3"/>
          <a:stretch>
            <a:fillRect/>
          </a:stretch>
        </p:blipFill>
        <p:spPr>
          <a:xfrm>
            <a:off x="3133725" y="862012"/>
            <a:ext cx="5924550" cy="5133975"/>
          </a:xfrm>
          <a:prstGeom prst="rect">
            <a:avLst/>
          </a:prstGeom>
        </p:spPr>
      </p:pic>
    </p:spTree>
    <p:extLst>
      <p:ext uri="{BB962C8B-B14F-4D97-AF65-F5344CB8AC3E}">
        <p14:creationId xmlns:p14="http://schemas.microsoft.com/office/powerpoint/2010/main" val="77360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B9CB30-8627-9866-F845-1403BBF8F2A6}"/>
              </a:ext>
            </a:extLst>
          </p:cNvPr>
          <p:cNvPicPr>
            <a:picLocks noChangeAspect="1"/>
          </p:cNvPicPr>
          <p:nvPr/>
        </p:nvPicPr>
        <p:blipFill>
          <a:blip r:embed="rId2"/>
          <a:stretch>
            <a:fillRect/>
          </a:stretch>
        </p:blipFill>
        <p:spPr>
          <a:xfrm>
            <a:off x="643467" y="1183446"/>
            <a:ext cx="10905066" cy="348962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096B00C7-90B1-E96D-6516-B843AEC2D652}"/>
              </a:ext>
            </a:extLst>
          </p:cNvPr>
          <p:cNvPicPr>
            <a:picLocks noChangeAspect="1"/>
          </p:cNvPicPr>
          <p:nvPr/>
        </p:nvPicPr>
        <p:blipFill>
          <a:blip r:embed="rId2"/>
          <a:stretch>
            <a:fillRect/>
          </a:stretch>
        </p:blipFill>
        <p:spPr>
          <a:xfrm>
            <a:off x="270782" y="136525"/>
            <a:ext cx="10801350" cy="201930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142437D-AD91-7724-750F-8E496E0CA1A9}"/>
              </a:ext>
            </a:extLst>
          </p:cNvPr>
          <p:cNvPicPr>
            <a:picLocks noChangeAspect="1"/>
          </p:cNvPicPr>
          <p:nvPr/>
        </p:nvPicPr>
        <p:blipFill>
          <a:blip r:embed="rId2"/>
          <a:stretch>
            <a:fillRect/>
          </a:stretch>
        </p:blipFill>
        <p:spPr>
          <a:xfrm>
            <a:off x="258535" y="136525"/>
            <a:ext cx="10782300" cy="168592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9A0408-B7EA-EE46-DD14-9B0D91EEDB41}"/>
              </a:ext>
            </a:extLst>
          </p:cNvPr>
          <p:cNvPicPr>
            <a:picLocks noChangeAspect="1"/>
          </p:cNvPicPr>
          <p:nvPr/>
        </p:nvPicPr>
        <p:blipFill>
          <a:blip r:embed="rId2"/>
          <a:stretch>
            <a:fillRect/>
          </a:stretch>
        </p:blipFill>
        <p:spPr>
          <a:xfrm>
            <a:off x="864950" y="512838"/>
            <a:ext cx="10462099"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24BB36F-3C9D-16A2-9AEC-A10B502649E9}"/>
              </a:ext>
            </a:extLst>
          </p:cNvPr>
          <p:cNvPicPr>
            <a:picLocks noChangeAspect="1"/>
          </p:cNvPicPr>
          <p:nvPr/>
        </p:nvPicPr>
        <p:blipFill>
          <a:blip r:embed="rId2"/>
          <a:stretch>
            <a:fillRect/>
          </a:stretch>
        </p:blipFill>
        <p:spPr>
          <a:xfrm>
            <a:off x="324530" y="136525"/>
            <a:ext cx="10715625" cy="1914525"/>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C870D83-DDDE-6129-E9EB-741EA44E1548}"/>
              </a:ext>
            </a:extLst>
          </p:cNvPr>
          <p:cNvPicPr>
            <a:picLocks noChangeAspect="1"/>
          </p:cNvPicPr>
          <p:nvPr/>
        </p:nvPicPr>
        <p:blipFill>
          <a:blip r:embed="rId2"/>
          <a:stretch>
            <a:fillRect/>
          </a:stretch>
        </p:blipFill>
        <p:spPr>
          <a:xfrm>
            <a:off x="328612" y="136525"/>
            <a:ext cx="10772775" cy="158115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6FB1CF-8E0E-DC39-A6C9-3A72A532BF40}"/>
              </a:ext>
            </a:extLst>
          </p:cNvPr>
          <p:cNvPicPr>
            <a:picLocks noChangeAspect="1"/>
          </p:cNvPicPr>
          <p:nvPr/>
        </p:nvPicPr>
        <p:blipFill>
          <a:blip r:embed="rId3"/>
          <a:stretch>
            <a:fillRect/>
          </a:stretch>
        </p:blipFill>
        <p:spPr>
          <a:xfrm>
            <a:off x="815369" y="545494"/>
            <a:ext cx="10561262"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3A83F18-D96B-8A34-4722-F945907C8531}"/>
              </a:ext>
            </a:extLst>
          </p:cNvPr>
          <p:cNvPicPr>
            <a:picLocks noChangeAspect="1"/>
          </p:cNvPicPr>
          <p:nvPr/>
        </p:nvPicPr>
        <p:blipFill>
          <a:blip r:embed="rId2"/>
          <a:stretch>
            <a:fillRect/>
          </a:stretch>
        </p:blipFill>
        <p:spPr>
          <a:xfrm>
            <a:off x="268061" y="136525"/>
            <a:ext cx="10763250" cy="250507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2B1A500-D933-E97D-D57F-0C845E4E92E1}"/>
              </a:ext>
            </a:extLst>
          </p:cNvPr>
          <p:cNvPicPr>
            <a:picLocks noChangeAspect="1"/>
          </p:cNvPicPr>
          <p:nvPr/>
        </p:nvPicPr>
        <p:blipFill>
          <a:blip r:embed="rId2"/>
          <a:stretch>
            <a:fillRect/>
          </a:stretch>
        </p:blipFill>
        <p:spPr>
          <a:xfrm>
            <a:off x="257855" y="136525"/>
            <a:ext cx="10696575" cy="168592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r="5882" b="-1"/>
          <a:stretch/>
        </p:blipFill>
        <p:spPr>
          <a:xfrm>
            <a:off x="2522358" y="10"/>
            <a:ext cx="9669642" cy="6857990"/>
          </a:xfrm>
          <a:prstGeom prst="rect">
            <a:avLst/>
          </a:prstGeom>
        </p:spPr>
      </p:pic>
      <p:sp>
        <p:nvSpPr>
          <p:cNvPr id="26" name="Rectangle 2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52228" y="1196354"/>
            <a:ext cx="9898017" cy="2271896"/>
          </a:xfrm>
          <a:noFill/>
        </p:spPr>
        <p:txBody>
          <a:bodyPr vert="horz" lIns="91440" tIns="45720" rIns="91440" bIns="45720" rtlCol="0">
            <a:normAutofit/>
          </a:bodyPr>
          <a:lstStyle/>
          <a:p>
            <a:pPr algn="l"/>
            <a:r>
              <a:rPr lang="en-US" sz="4900" dirty="0"/>
              <a:t>7.4 The Other Trigonometric Functions</a:t>
            </a:r>
            <a:br>
              <a:rPr lang="en-US" b="1" dirty="0"/>
            </a:br>
            <a:r>
              <a:rPr lang="en-US" sz="5200" dirty="0"/>
              <a:t> </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7234379" y="5753234"/>
            <a:ext cx="3615866" cy="365125"/>
          </a:xfrm>
        </p:spPr>
        <p:txBody>
          <a:bodyPr vert="horz" lIns="91440" tIns="45720" rIns="91440" bIns="45720" rtlCol="0">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dirty="0">
                <a:ln>
                  <a:noFill/>
                </a:ln>
                <a:solidFill>
                  <a:srgbClr val="FFFFFF"/>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DD7D77B-77B6-FE41-FA6D-9845A688EA21}"/>
              </a:ext>
            </a:extLst>
          </p:cNvPr>
          <p:cNvPicPr>
            <a:picLocks noChangeAspect="1"/>
          </p:cNvPicPr>
          <p:nvPr/>
        </p:nvPicPr>
        <p:blipFill>
          <a:blip r:embed="rId2"/>
          <a:stretch>
            <a:fillRect/>
          </a:stretch>
        </p:blipFill>
        <p:spPr>
          <a:xfrm>
            <a:off x="197984" y="136525"/>
            <a:ext cx="10772775" cy="198120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A40B248-05FE-CF97-F9C4-9711F365A28E}"/>
              </a:ext>
            </a:extLst>
          </p:cNvPr>
          <p:cNvPicPr>
            <a:picLocks noChangeAspect="1"/>
          </p:cNvPicPr>
          <p:nvPr/>
        </p:nvPicPr>
        <p:blipFill>
          <a:blip r:embed="rId2"/>
          <a:stretch>
            <a:fillRect/>
          </a:stretch>
        </p:blipFill>
        <p:spPr>
          <a:xfrm>
            <a:off x="187098" y="136525"/>
            <a:ext cx="10772775" cy="166687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62962-0E42-0054-60C5-7828E680016B}"/>
              </a:ext>
            </a:extLst>
          </p:cNvPr>
          <p:cNvPicPr>
            <a:picLocks noChangeAspect="1"/>
          </p:cNvPicPr>
          <p:nvPr/>
        </p:nvPicPr>
        <p:blipFill>
          <a:blip r:embed="rId2"/>
          <a:stretch>
            <a:fillRect/>
          </a:stretch>
        </p:blipFill>
        <p:spPr>
          <a:xfrm>
            <a:off x="643467" y="952681"/>
            <a:ext cx="10905066" cy="286258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783B1F77-4379-DBCE-831E-23D2FA828ADE}"/>
              </a:ext>
            </a:extLst>
          </p:cNvPr>
          <p:cNvPicPr>
            <a:picLocks noChangeAspect="1"/>
          </p:cNvPicPr>
          <p:nvPr/>
        </p:nvPicPr>
        <p:blipFill>
          <a:blip r:embed="rId3"/>
          <a:stretch>
            <a:fillRect/>
          </a:stretch>
        </p:blipFill>
        <p:spPr>
          <a:xfrm>
            <a:off x="1938337" y="4060371"/>
            <a:ext cx="1914525" cy="609600"/>
          </a:xfrm>
          <a:prstGeom prst="rect">
            <a:avLst/>
          </a:prstGeom>
        </p:spPr>
      </p:pic>
      <p:pic>
        <p:nvPicPr>
          <p:cNvPr id="8" name="Picture 7">
            <a:extLst>
              <a:ext uri="{FF2B5EF4-FFF2-40B4-BE49-F238E27FC236}">
                <a16:creationId xmlns:a16="http://schemas.microsoft.com/office/drawing/2014/main" id="{D6FF9FD9-ED50-5F31-CEC6-17ABA0E2FA82}"/>
              </a:ext>
            </a:extLst>
          </p:cNvPr>
          <p:cNvPicPr>
            <a:picLocks noChangeAspect="1"/>
          </p:cNvPicPr>
          <p:nvPr/>
        </p:nvPicPr>
        <p:blipFill>
          <a:blip r:embed="rId3"/>
          <a:stretch>
            <a:fillRect/>
          </a:stretch>
        </p:blipFill>
        <p:spPr>
          <a:xfrm>
            <a:off x="8153400" y="4060371"/>
            <a:ext cx="1914525" cy="609600"/>
          </a:xfrm>
          <a:prstGeom prst="rect">
            <a:avLst/>
          </a:prstGeom>
        </p:spPr>
      </p:pic>
      <p:pic>
        <p:nvPicPr>
          <p:cNvPr id="10" name="Picture 9">
            <a:extLst>
              <a:ext uri="{FF2B5EF4-FFF2-40B4-BE49-F238E27FC236}">
                <a16:creationId xmlns:a16="http://schemas.microsoft.com/office/drawing/2014/main" id="{7208B66A-C5FD-4262-3811-7BEE3C7F5FE6}"/>
              </a:ext>
            </a:extLst>
          </p:cNvPr>
          <p:cNvPicPr>
            <a:picLocks noChangeAspect="1"/>
          </p:cNvPicPr>
          <p:nvPr/>
        </p:nvPicPr>
        <p:blipFill>
          <a:blip r:embed="rId4"/>
          <a:stretch>
            <a:fillRect/>
          </a:stretch>
        </p:blipFill>
        <p:spPr>
          <a:xfrm>
            <a:off x="1780494" y="4542880"/>
            <a:ext cx="3057525" cy="1085850"/>
          </a:xfrm>
          <a:prstGeom prst="rect">
            <a:avLst/>
          </a:prstGeom>
        </p:spPr>
      </p:pic>
      <p:pic>
        <p:nvPicPr>
          <p:cNvPr id="12" name="Picture 11">
            <a:extLst>
              <a:ext uri="{FF2B5EF4-FFF2-40B4-BE49-F238E27FC236}">
                <a16:creationId xmlns:a16="http://schemas.microsoft.com/office/drawing/2014/main" id="{143AB466-0234-C8BF-5747-3EF46EFAAF25}"/>
              </a:ext>
            </a:extLst>
          </p:cNvPr>
          <p:cNvPicPr>
            <a:picLocks noChangeAspect="1"/>
          </p:cNvPicPr>
          <p:nvPr/>
        </p:nvPicPr>
        <p:blipFill>
          <a:blip r:embed="rId5"/>
          <a:stretch>
            <a:fillRect/>
          </a:stretch>
        </p:blipFill>
        <p:spPr>
          <a:xfrm>
            <a:off x="8048625" y="4504780"/>
            <a:ext cx="3105150" cy="1162050"/>
          </a:xfrm>
          <a:prstGeom prst="rect">
            <a:avLst/>
          </a:prstGeom>
        </p:spPr>
      </p:pic>
    </p:spTree>
    <p:extLst>
      <p:ext uri="{BB962C8B-B14F-4D97-AF65-F5344CB8AC3E}">
        <p14:creationId xmlns:p14="http://schemas.microsoft.com/office/powerpoint/2010/main" val="159309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753DEC8-02BC-FD7D-CD80-651A58868799}"/>
              </a:ext>
            </a:extLst>
          </p:cNvPr>
          <p:cNvPicPr>
            <a:picLocks noChangeAspect="1"/>
          </p:cNvPicPr>
          <p:nvPr/>
        </p:nvPicPr>
        <p:blipFill>
          <a:blip r:embed="rId2"/>
          <a:stretch>
            <a:fillRect/>
          </a:stretch>
        </p:blipFill>
        <p:spPr>
          <a:xfrm>
            <a:off x="162604" y="180068"/>
            <a:ext cx="10734675" cy="2400300"/>
          </a:xfrm>
          <a:prstGeom prst="rect">
            <a:avLst/>
          </a:prstGeom>
        </p:spPr>
      </p:pic>
      <p:pic>
        <p:nvPicPr>
          <p:cNvPr id="6" name="Picture 5">
            <a:extLst>
              <a:ext uri="{FF2B5EF4-FFF2-40B4-BE49-F238E27FC236}">
                <a16:creationId xmlns:a16="http://schemas.microsoft.com/office/drawing/2014/main" id="{3F5B59CE-A786-CB39-3A53-F46809831A04}"/>
              </a:ext>
            </a:extLst>
          </p:cNvPr>
          <p:cNvPicPr>
            <a:picLocks noChangeAspect="1"/>
          </p:cNvPicPr>
          <p:nvPr/>
        </p:nvPicPr>
        <p:blipFill>
          <a:blip r:embed="rId3"/>
          <a:stretch>
            <a:fillRect/>
          </a:stretch>
        </p:blipFill>
        <p:spPr>
          <a:xfrm>
            <a:off x="712334" y="2741272"/>
            <a:ext cx="4064731" cy="3454173"/>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B28E689-74C8-A353-FD44-B6203C63816D}"/>
              </a:ext>
            </a:extLst>
          </p:cNvPr>
          <p:cNvPicPr>
            <a:picLocks noChangeAspect="1"/>
          </p:cNvPicPr>
          <p:nvPr/>
        </p:nvPicPr>
        <p:blipFill>
          <a:blip r:embed="rId2"/>
          <a:stretch>
            <a:fillRect/>
          </a:stretch>
        </p:blipFill>
        <p:spPr>
          <a:xfrm>
            <a:off x="293234" y="136525"/>
            <a:ext cx="10734675" cy="170497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0EFDC3-F6ED-EBAD-907A-376C227E07E2}"/>
              </a:ext>
            </a:extLst>
          </p:cNvPr>
          <p:cNvPicPr>
            <a:picLocks noChangeAspect="1"/>
          </p:cNvPicPr>
          <p:nvPr/>
        </p:nvPicPr>
        <p:blipFill>
          <a:blip r:embed="rId2"/>
          <a:stretch>
            <a:fillRect/>
          </a:stretch>
        </p:blipFill>
        <p:spPr>
          <a:xfrm>
            <a:off x="643467" y="1407135"/>
            <a:ext cx="10905066" cy="288984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4258DAA-A11D-8AF0-41D6-F400FA284DA6}"/>
              </a:ext>
            </a:extLst>
          </p:cNvPr>
          <p:cNvPicPr>
            <a:picLocks noChangeAspect="1"/>
          </p:cNvPicPr>
          <p:nvPr/>
        </p:nvPicPr>
        <p:blipFill>
          <a:blip r:embed="rId2"/>
          <a:stretch>
            <a:fillRect/>
          </a:stretch>
        </p:blipFill>
        <p:spPr>
          <a:xfrm>
            <a:off x="127907" y="136525"/>
            <a:ext cx="10782300" cy="1981200"/>
          </a:xfrm>
          <a:prstGeom prst="rect">
            <a:avLst/>
          </a:prstGeom>
        </p:spPr>
      </p:pic>
      <p:pic>
        <p:nvPicPr>
          <p:cNvPr id="6" name="Picture 5">
            <a:extLst>
              <a:ext uri="{FF2B5EF4-FFF2-40B4-BE49-F238E27FC236}">
                <a16:creationId xmlns:a16="http://schemas.microsoft.com/office/drawing/2014/main" id="{580974EC-82B9-4750-8FCA-F2CA993B518D}"/>
              </a:ext>
            </a:extLst>
          </p:cNvPr>
          <p:cNvPicPr>
            <a:picLocks noChangeAspect="1"/>
          </p:cNvPicPr>
          <p:nvPr/>
        </p:nvPicPr>
        <p:blipFill>
          <a:blip r:embed="rId3"/>
          <a:stretch>
            <a:fillRect/>
          </a:stretch>
        </p:blipFill>
        <p:spPr>
          <a:xfrm>
            <a:off x="440872" y="2117725"/>
            <a:ext cx="5006791" cy="4264025"/>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005A89C-1A4C-2CDF-818F-87A6440A1BA7}"/>
              </a:ext>
            </a:extLst>
          </p:cNvPr>
          <p:cNvPicPr>
            <a:picLocks noChangeAspect="1"/>
          </p:cNvPicPr>
          <p:nvPr/>
        </p:nvPicPr>
        <p:blipFill>
          <a:blip r:embed="rId2"/>
          <a:stretch>
            <a:fillRect/>
          </a:stretch>
        </p:blipFill>
        <p:spPr>
          <a:xfrm>
            <a:off x="208189" y="136525"/>
            <a:ext cx="10839450" cy="1552575"/>
          </a:xfrm>
          <a:prstGeom prst="rect">
            <a:avLst/>
          </a:prstGeom>
        </p:spPr>
      </p:pic>
      <p:pic>
        <p:nvPicPr>
          <p:cNvPr id="6" name="Picture 5">
            <a:extLst>
              <a:ext uri="{FF2B5EF4-FFF2-40B4-BE49-F238E27FC236}">
                <a16:creationId xmlns:a16="http://schemas.microsoft.com/office/drawing/2014/main" id="{61214AFA-05C3-D690-CCE7-362CDAAD40AE}"/>
              </a:ext>
            </a:extLst>
          </p:cNvPr>
          <p:cNvPicPr>
            <a:picLocks noChangeAspect="1"/>
          </p:cNvPicPr>
          <p:nvPr/>
        </p:nvPicPr>
        <p:blipFill>
          <a:blip r:embed="rId3"/>
          <a:stretch>
            <a:fillRect/>
          </a:stretch>
        </p:blipFill>
        <p:spPr>
          <a:xfrm>
            <a:off x="810986" y="1735704"/>
            <a:ext cx="5389568" cy="4574041"/>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FCF6DFD-BFCE-17BD-1C60-8504D8BC2679}"/>
              </a:ext>
            </a:extLst>
          </p:cNvPr>
          <p:cNvPicPr>
            <a:picLocks noChangeAspect="1"/>
          </p:cNvPicPr>
          <p:nvPr/>
        </p:nvPicPr>
        <p:blipFill>
          <a:blip r:embed="rId2"/>
          <a:stretch>
            <a:fillRect/>
          </a:stretch>
        </p:blipFill>
        <p:spPr>
          <a:xfrm>
            <a:off x="148318" y="136525"/>
            <a:ext cx="10763250" cy="2133600"/>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4DB6079-1D5B-38E1-C777-31C7913EDDED}"/>
              </a:ext>
            </a:extLst>
          </p:cNvPr>
          <p:cNvPicPr>
            <a:picLocks noChangeAspect="1"/>
          </p:cNvPicPr>
          <p:nvPr/>
        </p:nvPicPr>
        <p:blipFill>
          <a:blip r:embed="rId2"/>
          <a:stretch>
            <a:fillRect/>
          </a:stretch>
        </p:blipFill>
        <p:spPr>
          <a:xfrm>
            <a:off x="179614" y="136525"/>
            <a:ext cx="10744200" cy="160972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4462760"/>
          </a:xfrm>
          <a:prstGeom prst="rect">
            <a:avLst/>
          </a:prstGeom>
          <a:noFill/>
        </p:spPr>
        <p:txBody>
          <a:bodyPr wrap="square">
            <a:spAutoFit/>
          </a:bodyPr>
          <a:lstStyle/>
          <a:p>
            <a:r>
              <a:rPr lang="en-US" sz="3200" dirty="0"/>
              <a:t>What are the learning objectives for this section?</a:t>
            </a:r>
          </a:p>
          <a:p>
            <a:endParaRPr lang="en-US" sz="3200" dirty="0"/>
          </a:p>
          <a:p>
            <a:pPr marL="342900" indent="-342900">
              <a:buFont typeface="Arial" panose="020B0604020202020204" pitchFamily="34" charset="0"/>
              <a:buChar char="•"/>
            </a:pPr>
            <a:r>
              <a:rPr lang="en-US" sz="2800" dirty="0"/>
              <a:t>Find exact values of the trigonometric functions secant, cosecant, tangent, and cotangent of  π/3,π/4, and  π/6.</a:t>
            </a:r>
          </a:p>
          <a:p>
            <a:pPr marL="342900" indent="-342900">
              <a:buFont typeface="Arial" panose="020B0604020202020204" pitchFamily="34" charset="0"/>
              <a:buChar char="•"/>
            </a:pPr>
            <a:r>
              <a:rPr lang="en-US" sz="2800" dirty="0"/>
              <a:t>Use reference angles to evaluate the trigonometric functions secant, tangent, and cotangent.</a:t>
            </a:r>
          </a:p>
          <a:p>
            <a:pPr marL="342900" indent="-342900">
              <a:buFont typeface="Arial" panose="020B0604020202020204" pitchFamily="34" charset="0"/>
              <a:buChar char="•"/>
            </a:pPr>
            <a:r>
              <a:rPr lang="en-US" sz="2800" dirty="0"/>
              <a:t>Use properties of even and odd trigonometric functions.</a:t>
            </a:r>
          </a:p>
          <a:p>
            <a:pPr marL="342900" indent="-342900">
              <a:buFont typeface="Arial" panose="020B0604020202020204" pitchFamily="34" charset="0"/>
              <a:buChar char="•"/>
            </a:pPr>
            <a:r>
              <a:rPr lang="en-US" sz="2800" dirty="0"/>
              <a:t>Recognize and use fundamental identities.</a:t>
            </a:r>
          </a:p>
          <a:p>
            <a:pPr marL="342900" indent="-342900">
              <a:buFont typeface="Arial" panose="020B0604020202020204" pitchFamily="34" charset="0"/>
              <a:buChar char="•"/>
            </a:pPr>
            <a:r>
              <a:rPr lang="en-US" sz="2800" dirty="0"/>
              <a:t>Evaluate trigonometric functions with a calculator.</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10295-0DF7-06B5-B30A-112B3AAE21F7}"/>
              </a:ext>
            </a:extLst>
          </p:cNvPr>
          <p:cNvPicPr>
            <a:picLocks noChangeAspect="1"/>
          </p:cNvPicPr>
          <p:nvPr/>
        </p:nvPicPr>
        <p:blipFill>
          <a:blip r:embed="rId3"/>
          <a:stretch>
            <a:fillRect/>
          </a:stretch>
        </p:blipFill>
        <p:spPr>
          <a:xfrm>
            <a:off x="643467" y="794306"/>
            <a:ext cx="8043333" cy="255375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2BB1B2D7-7DEF-15B4-52ED-D39D37620EC1}"/>
              </a:ext>
            </a:extLst>
          </p:cNvPr>
          <p:cNvPicPr>
            <a:picLocks noChangeAspect="1"/>
          </p:cNvPicPr>
          <p:nvPr/>
        </p:nvPicPr>
        <p:blipFill>
          <a:blip r:embed="rId4"/>
          <a:stretch>
            <a:fillRect/>
          </a:stretch>
        </p:blipFill>
        <p:spPr>
          <a:xfrm>
            <a:off x="605366" y="3348064"/>
            <a:ext cx="8119533" cy="2580064"/>
          </a:xfrm>
          <a:prstGeom prst="rect">
            <a:avLst/>
          </a:prstGeom>
        </p:spPr>
      </p:pic>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12403B55-775D-3B49-A70E-BAD2A45E79FB}"/>
                  </a:ext>
                </a:extLst>
              </p14:cNvPr>
              <p14:cNvContentPartPr/>
              <p14:nvPr/>
            </p14:nvContentPartPr>
            <p14:xfrm>
              <a:off x="4060063" y="1664949"/>
              <a:ext cx="1360440" cy="22320"/>
            </p14:xfrm>
          </p:contentPart>
        </mc:Choice>
        <mc:Fallback>
          <p:pic>
            <p:nvPicPr>
              <p:cNvPr id="7" name="Ink 6">
                <a:extLst>
                  <a:ext uri="{FF2B5EF4-FFF2-40B4-BE49-F238E27FC236}">
                    <a16:creationId xmlns:a16="http://schemas.microsoft.com/office/drawing/2014/main" id="{12403B55-775D-3B49-A70E-BAD2A45E79FB}"/>
                  </a:ext>
                </a:extLst>
              </p:cNvPr>
              <p:cNvPicPr/>
              <p:nvPr/>
            </p:nvPicPr>
            <p:blipFill>
              <a:blip r:embed="rId6"/>
              <a:stretch>
                <a:fillRect/>
              </a:stretch>
            </p:blipFill>
            <p:spPr>
              <a:xfrm>
                <a:off x="4042423" y="1629309"/>
                <a:ext cx="1396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4B19BF27-512F-1612-9F7F-F2B6B7E1F53D}"/>
                  </a:ext>
                </a:extLst>
              </p14:cNvPr>
              <p14:cNvContentPartPr/>
              <p14:nvPr/>
            </p14:nvContentPartPr>
            <p14:xfrm>
              <a:off x="4060063" y="4277829"/>
              <a:ext cx="1849680" cy="360"/>
            </p14:xfrm>
          </p:contentPart>
        </mc:Choice>
        <mc:Fallback>
          <p:pic>
            <p:nvPicPr>
              <p:cNvPr id="8" name="Ink 7">
                <a:extLst>
                  <a:ext uri="{FF2B5EF4-FFF2-40B4-BE49-F238E27FC236}">
                    <a16:creationId xmlns:a16="http://schemas.microsoft.com/office/drawing/2014/main" id="{4B19BF27-512F-1612-9F7F-F2B6B7E1F53D}"/>
                  </a:ext>
                </a:extLst>
              </p:cNvPr>
              <p:cNvPicPr/>
              <p:nvPr/>
            </p:nvPicPr>
            <p:blipFill>
              <a:blip r:embed="rId8"/>
              <a:stretch>
                <a:fillRect/>
              </a:stretch>
            </p:blipFill>
            <p:spPr>
              <a:xfrm>
                <a:off x="4042423" y="4242189"/>
                <a:ext cx="1885320" cy="72000"/>
              </a:xfrm>
              <a:prstGeom prst="rect">
                <a:avLst/>
              </a:prstGeom>
            </p:spPr>
          </p:pic>
        </mc:Fallback>
      </mc:AlternateContent>
    </p:spTree>
    <p:extLst>
      <p:ext uri="{BB962C8B-B14F-4D97-AF65-F5344CB8AC3E}">
        <p14:creationId xmlns:p14="http://schemas.microsoft.com/office/powerpoint/2010/main" val="207107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5" name="Picture 4">
            <a:extLst>
              <a:ext uri="{FF2B5EF4-FFF2-40B4-BE49-F238E27FC236}">
                <a16:creationId xmlns:a16="http://schemas.microsoft.com/office/drawing/2014/main" id="{1600BD9F-3C5D-50F2-3A36-142553B6A05F}"/>
              </a:ext>
            </a:extLst>
          </p:cNvPr>
          <p:cNvPicPr>
            <a:picLocks noChangeAspect="1"/>
          </p:cNvPicPr>
          <p:nvPr/>
        </p:nvPicPr>
        <p:blipFill>
          <a:blip r:embed="rId2"/>
          <a:stretch>
            <a:fillRect/>
          </a:stretch>
        </p:blipFill>
        <p:spPr>
          <a:xfrm>
            <a:off x="229280" y="265339"/>
            <a:ext cx="10753725" cy="2038350"/>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B40B5B1-8F1E-ABD7-9F67-F494A30CC1DA}"/>
              </a:ext>
            </a:extLst>
          </p:cNvPr>
          <p:cNvPicPr>
            <a:picLocks noChangeAspect="1"/>
          </p:cNvPicPr>
          <p:nvPr/>
        </p:nvPicPr>
        <p:blipFill>
          <a:blip r:embed="rId2"/>
          <a:stretch>
            <a:fillRect/>
          </a:stretch>
        </p:blipFill>
        <p:spPr>
          <a:xfrm>
            <a:off x="336097" y="136525"/>
            <a:ext cx="10648950" cy="1581150"/>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389061" y="982176"/>
            <a:ext cx="9660066"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Arial" panose="020B0604020202020204" pitchFamily="34" charset="0"/>
              <a:buChar char="•"/>
            </a:pPr>
            <a:r>
              <a:rPr lang="en-US" sz="2800" dirty="0"/>
              <a:t>Find exact values of the trigonometric functions secant, cosecant, tangent, and cotangent of  π/3,π/4, and  π/6.</a:t>
            </a:r>
          </a:p>
          <a:p>
            <a:pPr marL="342900" indent="-342900">
              <a:buFont typeface="Arial" panose="020B0604020202020204" pitchFamily="34" charset="0"/>
              <a:buChar char="•"/>
            </a:pPr>
            <a:r>
              <a:rPr lang="en-US" sz="2800" dirty="0"/>
              <a:t>Use reference angles to evaluate the trigonometric functions secant, tangent, and cotangent.</a:t>
            </a:r>
          </a:p>
          <a:p>
            <a:pPr marL="342900" indent="-342900">
              <a:buFont typeface="Arial" panose="020B0604020202020204" pitchFamily="34" charset="0"/>
              <a:buChar char="•"/>
            </a:pPr>
            <a:r>
              <a:rPr lang="en-US" sz="2800" dirty="0"/>
              <a:t>Use properties of even and odd trigonometric functions.</a:t>
            </a:r>
          </a:p>
          <a:p>
            <a:pPr marL="342900" indent="-342900">
              <a:buFont typeface="Arial" panose="020B0604020202020204" pitchFamily="34" charset="0"/>
              <a:buChar char="•"/>
            </a:pPr>
            <a:r>
              <a:rPr lang="en-US" sz="2800" dirty="0"/>
              <a:t>Recognize and use fundamental identities.</a:t>
            </a:r>
          </a:p>
          <a:p>
            <a:pPr marL="342900" indent="-342900">
              <a:buFont typeface="Arial" panose="020B0604020202020204" pitchFamily="34" charset="0"/>
              <a:buChar char="•"/>
            </a:pPr>
            <a:r>
              <a:rPr lang="en-US" sz="2800" dirty="0"/>
              <a:t>Evaluate trigonometric functions with a calculator.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BD7B85-8FF6-F76B-6B0C-A5F2976FB31E}"/>
              </a:ext>
            </a:extLst>
          </p:cNvPr>
          <p:cNvPicPr>
            <a:picLocks noChangeAspect="1"/>
          </p:cNvPicPr>
          <p:nvPr/>
        </p:nvPicPr>
        <p:blipFill>
          <a:blip r:embed="rId2"/>
          <a:stretch>
            <a:fillRect/>
          </a:stretch>
        </p:blipFill>
        <p:spPr>
          <a:xfrm>
            <a:off x="643467" y="1150305"/>
            <a:ext cx="10905066" cy="403487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BC208D35-504C-9BF8-6BB9-5DFD0F4C7F57}"/>
              </a:ext>
            </a:extLst>
          </p:cNvPr>
          <p:cNvPicPr>
            <a:picLocks noChangeAspect="1"/>
          </p:cNvPicPr>
          <p:nvPr/>
        </p:nvPicPr>
        <p:blipFill>
          <a:blip r:embed="rId3"/>
          <a:stretch>
            <a:fillRect/>
          </a:stretch>
        </p:blipFill>
        <p:spPr>
          <a:xfrm>
            <a:off x="1015093" y="3251200"/>
            <a:ext cx="3543300" cy="3105150"/>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B1DB207-94B6-33F0-F372-6BBE7E7C316E}"/>
              </a:ext>
            </a:extLst>
          </p:cNvPr>
          <p:cNvPicPr>
            <a:picLocks noChangeAspect="1"/>
          </p:cNvPicPr>
          <p:nvPr/>
        </p:nvPicPr>
        <p:blipFill>
          <a:blip r:embed="rId2"/>
          <a:stretch>
            <a:fillRect/>
          </a:stretch>
        </p:blipFill>
        <p:spPr>
          <a:xfrm>
            <a:off x="486629" y="309562"/>
            <a:ext cx="10582275" cy="6229350"/>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C92CE2E-8075-B012-CABF-32E23CAA3BD9}"/>
              </a:ext>
            </a:extLst>
          </p:cNvPr>
          <p:cNvPicPr>
            <a:picLocks noChangeAspect="1"/>
          </p:cNvPicPr>
          <p:nvPr/>
        </p:nvPicPr>
        <p:blipFill>
          <a:blip r:embed="rId2"/>
          <a:stretch>
            <a:fillRect/>
          </a:stretch>
        </p:blipFill>
        <p:spPr>
          <a:xfrm>
            <a:off x="346794" y="136525"/>
            <a:ext cx="10696575" cy="2105025"/>
          </a:xfrm>
          <a:prstGeom prst="rect">
            <a:avLst/>
          </a:prstGeom>
        </p:spPr>
      </p:pic>
      <p:pic>
        <p:nvPicPr>
          <p:cNvPr id="6" name="Picture 5">
            <a:extLst>
              <a:ext uri="{FF2B5EF4-FFF2-40B4-BE49-F238E27FC236}">
                <a16:creationId xmlns:a16="http://schemas.microsoft.com/office/drawing/2014/main" id="{0E749780-DEF9-BFE8-BE49-A7E9F033EF61}"/>
              </a:ext>
            </a:extLst>
          </p:cNvPr>
          <p:cNvPicPr>
            <a:picLocks noChangeAspect="1"/>
          </p:cNvPicPr>
          <p:nvPr/>
        </p:nvPicPr>
        <p:blipFill>
          <a:blip r:embed="rId3"/>
          <a:stretch>
            <a:fillRect/>
          </a:stretch>
        </p:blipFill>
        <p:spPr>
          <a:xfrm>
            <a:off x="806223" y="2241550"/>
            <a:ext cx="5561919" cy="3901941"/>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371D1B2-F36D-7224-A28F-90DD2CB6823F}"/>
              </a:ext>
            </a:extLst>
          </p:cNvPr>
          <p:cNvPicPr>
            <a:picLocks noChangeAspect="1"/>
          </p:cNvPicPr>
          <p:nvPr/>
        </p:nvPicPr>
        <p:blipFill>
          <a:blip r:embed="rId2"/>
          <a:stretch>
            <a:fillRect/>
          </a:stretch>
        </p:blipFill>
        <p:spPr>
          <a:xfrm>
            <a:off x="389802" y="136525"/>
            <a:ext cx="10820400" cy="211455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D17A9D0-55CE-288B-E32D-969E6A8C0FC7}"/>
              </a:ext>
            </a:extLst>
          </p:cNvPr>
          <p:cNvPicPr>
            <a:picLocks noChangeAspect="1"/>
          </p:cNvPicPr>
          <p:nvPr/>
        </p:nvPicPr>
        <p:blipFill>
          <a:blip r:embed="rId2"/>
          <a:stretch>
            <a:fillRect/>
          </a:stretch>
        </p:blipFill>
        <p:spPr>
          <a:xfrm>
            <a:off x="310923" y="136525"/>
            <a:ext cx="10677525" cy="1619250"/>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844AC-36FC-5D6A-D257-E2576E093DA0}"/>
              </a:ext>
            </a:extLst>
          </p:cNvPr>
          <p:cNvPicPr>
            <a:picLocks noChangeAspect="1"/>
          </p:cNvPicPr>
          <p:nvPr/>
        </p:nvPicPr>
        <p:blipFill>
          <a:blip r:embed="rId3"/>
          <a:stretch>
            <a:fillRect/>
          </a:stretch>
        </p:blipFill>
        <p:spPr>
          <a:xfrm>
            <a:off x="643467" y="1152567"/>
            <a:ext cx="10905066" cy="4552864"/>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5" name="Rectangle 4">
            <a:extLst>
              <a:ext uri="{FF2B5EF4-FFF2-40B4-BE49-F238E27FC236}">
                <a16:creationId xmlns:a16="http://schemas.microsoft.com/office/drawing/2014/main" id="{A4F8D500-7DF3-6FB9-AB7C-8C7608914A71}"/>
              </a:ext>
            </a:extLst>
          </p:cNvPr>
          <p:cNvSpPr/>
          <p:nvPr/>
        </p:nvSpPr>
        <p:spPr>
          <a:xfrm>
            <a:off x="2701741" y="3156857"/>
            <a:ext cx="8718531" cy="25485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749071"/>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271</TotalTime>
  <Words>847</Words>
  <Application>Microsoft Office PowerPoint</Application>
  <PresentationFormat>Widescreen</PresentationFormat>
  <Paragraphs>72</Paragraphs>
  <Slides>34</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Calibri</vt:lpstr>
      <vt:lpstr>Calibri Light</vt:lpstr>
      <vt:lpstr>MathJax_Math-italic</vt:lpstr>
      <vt:lpstr>Neue Helvetica W01</vt:lpstr>
      <vt:lpstr>Times New Roman</vt:lpstr>
      <vt:lpstr>Theme1</vt:lpstr>
      <vt:lpstr>1_Office Theme</vt:lpstr>
      <vt:lpstr>Office Theme</vt:lpstr>
      <vt:lpstr>The Unit Circle:  Sine and Cosine Functions</vt:lpstr>
      <vt:lpstr>7.4 The Other Trigonometric Functions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21</cp:revision>
  <dcterms:created xsi:type="dcterms:W3CDTF">2023-11-15T21:12:55Z</dcterms:created>
  <dcterms:modified xsi:type="dcterms:W3CDTF">2024-08-27T20:01:37Z</dcterms:modified>
</cp:coreProperties>
</file>