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ink/ink1.xml" ContentType="application/inkml+xml"/>
  <Override PartName="/ppt/ink/ink2.xml" ContentType="application/inkml+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4" r:id="rId2"/>
    <p:sldMasterId id="2147483744" r:id="rId3"/>
  </p:sldMasterIdLst>
  <p:notesMasterIdLst>
    <p:notesMasterId r:id="rId39"/>
  </p:notesMasterIdLst>
  <p:sldIdLst>
    <p:sldId id="257" r:id="rId4"/>
    <p:sldId id="370" r:id="rId5"/>
    <p:sldId id="281" r:id="rId6"/>
    <p:sldId id="282" r:id="rId7"/>
    <p:sldId id="344" r:id="rId8"/>
    <p:sldId id="333" r:id="rId9"/>
    <p:sldId id="332" r:id="rId10"/>
    <p:sldId id="334" r:id="rId11"/>
    <p:sldId id="335" r:id="rId12"/>
    <p:sldId id="337" r:id="rId13"/>
    <p:sldId id="336" r:id="rId14"/>
    <p:sldId id="339" r:id="rId15"/>
    <p:sldId id="338" r:id="rId16"/>
    <p:sldId id="340" r:id="rId17"/>
    <p:sldId id="371" r:id="rId18"/>
    <p:sldId id="341" r:id="rId19"/>
    <p:sldId id="372" r:id="rId20"/>
    <p:sldId id="342" r:id="rId21"/>
    <p:sldId id="343" r:id="rId22"/>
    <p:sldId id="346" r:id="rId23"/>
    <p:sldId id="350" r:id="rId24"/>
    <p:sldId id="347" r:id="rId25"/>
    <p:sldId id="349" r:id="rId26"/>
    <p:sldId id="348" r:id="rId27"/>
    <p:sldId id="351" r:id="rId28"/>
    <p:sldId id="353" r:id="rId29"/>
    <p:sldId id="345" r:id="rId30"/>
    <p:sldId id="354" r:id="rId31"/>
    <p:sldId id="356" r:id="rId32"/>
    <p:sldId id="359" r:id="rId33"/>
    <p:sldId id="355" r:id="rId34"/>
    <p:sldId id="357" r:id="rId35"/>
    <p:sldId id="358" r:id="rId36"/>
    <p:sldId id="271" r:id="rId37"/>
    <p:sldId id="329" r:id="rId3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EDE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9069" autoAdjust="0"/>
  </p:normalViewPr>
  <p:slideViewPr>
    <p:cSldViewPr snapToGrid="0">
      <p:cViewPr varScale="1">
        <p:scale>
          <a:sx n="98" d="100"/>
          <a:sy n="98" d="100"/>
        </p:scale>
        <p:origin x="462"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theme" Target="theme/theme1.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ableStyles" Target="tableStyle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21:21:48.34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3,'4'3,"-1"-1,1 1,0 0,0-1,0 0,0 0,1 0,-1 0,1-1,-1 0,1 0,7 1,62 3,-52-5,682 3,-361-5,1388 2,-1703-2,-1-1,39-8,-35 5,45-4,503 7,-299 6,-254-3</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21:41:26.241"/>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1134 1,'-3'20,"-1"1,0-1,-2 0,0 0,-13 26,4-14,-2 0,-29 41,-5 8,-80 125,11-60,16-21,58-65,16-23,2 1,1 1,2 1,-22 48,46-87,0 1,1 0,-1-1,0 1,0 0,1 0,-1 0,1-1,0 1,0 0,-1 0,1 0,0 0,1 0,-1 0,0 0,0 0,1 0,-1-1,1 1,0 0,-1 0,1-1,0 1,0 0,0-1,0 1,1-1,-1 1,0-1,1 1,-1-1,2 2,17 20,-19-22,-1 0,0 0,1 0,-1 0,0 0,0 1,0-1,0 0,0 0,0 0,0 0,0 0,0 0,0 0,-1 0,1 1,0-1,-1 0,1 0,-1 0,1 0,-1 0,0-1,1 1,-1 0,0 0,0 0,1-1,-2 2,-36 29,11-8,-92 135,75-106,35-43,1 0,0 0,1 1,0 0,0 0,-8 18,-5 17,-33 54,33-64,12-16,0 0,2 0,0 0,1 1,-4 31,6-32,1 0,4-4</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21:41:28.90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486 1,'-5'13,"0"0,1 0,1 0,0 1,1 0,1-1,-1 26,3-26,-2 1,0 0,-1-1,0 1,-1-1,0 0,-10 23,5-18,1 1,1 1,0-1,1 1,-2 22,-3 12,-2-10,-2-1,-28 61,-16 44,47-114,-24 48,0-4,27-44,7-33,1-1,0 0,0 1,0-1,-1 1,1-1,0 1,0-1,0 1,0-1,0 0,0 1,0-1,0 1,0-1,0 1,0-1,0 1,1-1,-1 0,0 1,0-1,0 1,0-1,1 0,-1 1,0-1,1 1,-1-1,0 0,0 0,1 1,-1-1,1 0,-1 1,0-1,1 0,-1 0,1 0,-1 1,0-1,1 0,-1 0,1 0,-1 0,1 0,-1 0,0 0,1 0,-1 0,1 0,-1 0,1 0,-1 0,1 0,-1-1,0 1,1 0,-1 0,1 0,-1-1,0 1,1 0,-1 0,0-1,1 1,12-9,-1 1,0-1,0-1,-1 0,14-18,49-65,-70 87,29-43,-3-2,-1-2,37-99,-48 108,55-85,-59 106,-9 20,-10 16,-33 61,28-59,2 1,-1 0,2 1,0 0,1 0,1 0,-5 27,6-13,-1 0,-2 0,-1-1,-20 50,28-80,-1 0,1 0,0 0,0 0,0 0,0 0,0-1,0 1,0 0,0 0,0 0,0 0,0 0,0 0,0 0,0 0,0 0,0 0,-1 0,1 0,0 0,0 0,0 0,0 0,0 0,0 0,0 0,0 0,0 0,0 0,-1 0,1 0,0 0,0 0,0 0,0 0,0 0,0 0,0 0,0 0,0 0,0 0,0 0,-1 0,1 0,0 0,0 0,0 0,0 0,0 1,0-1,0 0,0 0,0 0,0 0,0 0,0 0,0 0,0 0,0 0,0 0,0 0,0 1,0-1,-3-12,1-19,4-131,-3-78,1 237,0 0,-1 0,1 0,-1 0,0 0,0 0,0 0,0 1,0-1,-1 0,1 0,-1 1,0-1,1 1,-1 0,-1-1,1 1,0 0,0 0,-4-2,2 2,-1 0,0-1,1 2,-1-1,0 0,0 1,0 0,-1 0,1 1,0-1,-7 1,3 1,1-1,-1 1,0 1,0-1,1 1,-1 1,1 0,0 0,-1 1,1 0,1 0,-1 0,1 1,-8 7,10-7,1 1,-1 0,1 0,0 0,0 1,1-1,0 1,0 0,1 0,0 0,0 0,-1 12,0 6,2 1,2 34,1-43,-2 0,0 0,0-1,-2 1,0 0,-1-1,-6 21,-5 1,8-20,0 0,-2-1,0 0,-1 0,0 0,-23 28,25-35,1 0,0 0,0 0,1 1,1 0,0 0,0 1,1-1,1 1,0 0,0-1,1 13,-8 35,4-25,1 0,2 56,61-165,-18 25,86-83,-57 63,-62 62,-1 0,-1-1,0 0,0 0,-1-1,0 0,0 1,-1-2,-1 1,4-16,-3 4</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21:41:30.649"/>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20 1,'0'637,"0"-627,-1 1,0-1,-1 1,0-1,-5 16,0-7</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21:41:31.88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211 1,'-2'5,"1"0,-1 0,-1 0,1 0,-1 0,0 0,0-1,-5 6,-1 4,-5 6,2 1,0 0,1 1,1 0,1 0,-8 31,13-36,-1 0,0-1,-2 1,0-1,-1-1,-16 26,2 6,15-25</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21:23:46.18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1,'2480'0,"-2454"0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21:41:11.77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150 1,'0'875,"-3"-818,-14 81,5-57,-1-14,-2 17,9-27,-18 80,13-89,3 0,-5 86,15 565,-4-669,-1-1,-8 39,2-20,5-21</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21:41:13.265"/>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1476 1,'-1'1,"1"0,-1 1,1-1,-1 0,0 0,1 1,-1-1,0 0,0 0,0 0,0 0,0 0,0 0,0 0,0 0,-1-1,1 1,0 0,0-1,-1 1,1-1,-1 1,1-1,0 1,-1-1,1 0,-3 0,-46 6,45-6,-58 3,11-1,-68 12,73-8,-1-2,-71-3,72-2,-1 2,-73 11,28 1,-1-5,-175-8,114-2,75 2,48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21:41:15.008"/>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 2663,'3'-1,"1"0,-1 1,0-1,0-1,1 1,-1 0,0-1,0 1,0-1,-1 0,1 0,0 0,-1-1,1 1,-1 0,3-4,33-46,-36 48,187-238,-162 206,-1-2,24-43,25-41,-56 94,28-59,-31 54,29-43,8-13,-37 61,0 1,28-36,-38 54,0 0,0-1,-1 0,-1 0,1 0,-2 0,4-15,-3 11,0 1,1 0,1 0,6-13,46-57,-35 53,32-59,16-62,22-43,38-56,-105 204,35-88,-48 106,0 0,30-44,-27 49,-2-1,-1 0,19-48,-25 55,0 0,2 1,0 0,20-27,-16 24,23-41,-29 42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21:41:16.24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13 1,'0'58,"-2"10,4-1,16 105,-9-99,-2 0,-4-1,-7 76,1-13,3 664,-16-620,9-118,-1 63,8-108,0-5,0 0,0 0,-1-1,-3 14,-2-4</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21:41:17.462"/>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184 1,'2'163,"-5"181,-10-191,-4 106,17-133,2-22,-4 1,-26 164,-18 64,3-20,30-278,13-35,0 1,0-1,0 0,-1 0,1 0,0 1,0-1,0 0,0 0,-1 0,1 1,0-1,0 0,0 0,-1 0,1 0,0 0,0 0,-1 1,1-1,0 0,0 0,-1 0,1 0,0 0,0 0,-1 0,1 0,0 0,0 0,-1 0,1 0,0 0,0 0,-1 0,1-1,0 1,-1 0,-6-20,1-64,5 35</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21:41:18.563"/>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177 1,'-1'4,"0"0,0 0,0 0,0 0,-1 0,0-1,0 1,0 0,0-1,-3 4,-7 13,-5 19,1 1,2 0,2 2,2-1,2 1,-5 66,9 264,8-186,-4-186,0 130,-18 140,10-211,-15 92,17-129</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4-08-22T21:41:24.186"/>
    </inkml:context>
    <inkml:brush xml:id="br0">
      <inkml:brushProperty name="width" value="0.1" units="cm"/>
      <inkml:brushProperty name="height" value="0.2" units="cm"/>
      <inkml:brushProperty name="color" value="#FFFC00"/>
      <inkml:brushProperty name="tip" value="rectangle"/>
      <inkml:brushProperty name="rasterOp" value="maskPen"/>
      <inkml:brushProperty name="ignorePressure" value="1"/>
    </inkml:brush>
  </inkml:definitions>
  <inkml:trace contextRef="#ctx0" brushRef="#br0">1257 1,'0'19,"0"1,-1-1,-1 1,-1-1,-1 0,-1 0,0 0,-1 0,-1-1,-19 34,7-18,-10 17,3 1,-22 59,20-5,23-81,-1 0,-1-1,-1 0,-1 0,-18 33,17-41,-117 202,113-192,0-1,-2-1,-1 0,-1-2,-1 0,-1 0,-1-2,-40 30,51-41,1 0,0 1,1 0,0 0,0 1,1-1,-9 21,10-18,-1-1,0-1,0 0,-1 0,-1 0,0-1,-13 12,-125 82,72-58,38-25,-37 29,24-15,38-29,1 1,0 0,1 1,0 0,0 1,0 0,1 1,1 0,-13 18,21-27,-1-1,1 1,-1 0,1 0,0-1,-1 1,1 0,0 0,0 0,0 0,0-1,-1 1,1 0,0 0,0 0,1 0,-1-1,0 1,0 0,0 0,0 0,1-1,-1 1,0 0,1 0,-1-1,1 1,-1 0,1 0,0 0,1 1,0-1,0 0,0 0,1 0,-1 0,0 0,0 0,1 0,-1-1,5 1,4 1,1-1,0-1,18-2,465-26,-478 28,66 1,0-3,89-15,-97 12,-59 5,0-1,0 0,0-1,27-8,-37 8,-1 0,0-1,-1 0,1 0,0 0,-1 0,1-1,-1 1,0-1,-1 0,1-1,-1 1,1-1,4-8,-8 12,0 1,0-1,0 1,0-1,0 1,0-1,0 1,0-1,0 1,0 0,0-1,0 1,0-1,0 1,-1-1,1 1,0-1,0 1,0-1,-1 1,1 0,0-1,-1 1,1 0,0-1,-1 1,1 0,0-1,-1 1,1 0,-1-1,-21-6,-29 4,46 3,-446 0,169 3,229-12,51 9,1-1,0 1,0 0,0-1,0 1,0-1,0 0,0 1,0-1,0 0,0 1,0-1,0 0,0 0,1 0,-1 0,-1-1,2 1,0 0,0 0,0 0,1 0,-1 0,0 0,0 1,1-1,-1 0,0 0,1 0,-1 0,1 1,-1-1,1 0,-1 0,1 1,-1-1,1 0,0 1,-1-1,1 1,0-1,0 1,-1-1,1 1,1-1,11-6,0 0,0 0,0 2,1 0,0 0,25-4,41-15,-48 14,-1 2,1 0,1 3,-1 0,65 0,-38 2,20-7,-73 9,-1 0,0-1,0 1,0-1,0 0,0-1,0 1,0-1,-1 0,1 0,-1 0,5-5,-9 8,0-1,0 1,1 0,-1-1,0 1,0 0,0-1,0 1,0 0,0-1,0 1,-1 0,1-1,0 1,0 0,0-1,0 1,0 0,0-1,-1 1,1 0,0 0,0-1,0 1,-1 0,1 0,0-1,-1 1,1 0,0 0,0-1,-1 1,1 0,0 0,-1 0,1 0,0 0,-1 0,1 0,0 0,-1-1,1 1,0 0,-1 0,1 0,0 1,-1-1,0 0,-20-3,21 3,-228 1,142 3,-89-9,172 5,1 0,-1-1,1 1,-1-1,0 1,1-1,0 0,-1 0,1 0,-1 0,1-1,-4-2,5 4,1-1,-1 0,1 0,-1 1,0-1,1 0,0 0,-1 0,1 1,-1-1,1 0,0 0,0 0,-1 0,1 0,0 0,0 0,0 0,0 0,0 0,0 0,0 0,1-1,0-1,1 0,-1 0,1 0,0 0,0 1,0-1,0 1,0-1,1 1,-1 0,1 0,0 0,-1 0,1 0,0 0,0 1,0 0,4-2,88-21,-8 2,-31 3,86-18,-130 35,-4 1,0 0,0-1,-1 1,1-2,0 1,-1-1,1 0,-1 0,11-8,-18 11,0-1,1 1,-1-1,0 1,1-1,-1 1,0-1,0 1,0-1,1 0,-1 1,0-1,0 1,0-1,0 0,0 1,0-1,0 1,0-1,-1 0,1 1,0-1,0 1,0-1,-1 1,1-1,0 1,0-1,-1 1,1-1,0 1,-1-1,1 1,-1-1,1 1,-1 0,1-1,-1 1,1 0,-2-1,-23-13,24 13,-7-2,-37-17,0-1,2-3,-54-38,41 30,19 12,37 20,-1 0,1-1,-1 1,0 0,1-1,-1 1,1-1,-1 1,1-1,-1 1,1-1,0 1,-1-1,1 1,-1-1,1 0,0 1,0-1,-1 0,1 1,0-1,0 0,0 1,0-1,0 0,0 1,0-1,0 0,0 1,0-1,0 0,16-19,31-7,-16 17,47-10,-55 16,1-2,-1-1,0 0,26-13,-37 12,1 0,-2-1,1 0,-1-1,-1 0,1 0,-2-1,0-1,0 0,-1 0,10-21,-14 27,-1-1,-1 0,0 0,0 0,0 0,-1 0,1-1,-2 1,1 0,-2-15,0 17,0 0,0 0,-1 0,1 0,-1 0,0 1,-1-1,1 1,-1-1,0 1,0 0,0 0,-1 0,1 0,-1 1,0 0,-5-4,3 4,1 0,-1 0,-1 1,1 0,0 0,0 1,-1-1,1 1,-1 1,1-1,-1 1,-6 1,7-1,1 0,-1 0,1 0,-1 0,1-1,-1 0,1 0,0 0,0-1,-1 0,1 0,0 0,0-1,-5-3,10 5,-1 1,1-1,-1 0,1 1,-1-1,1 0,0 1,-1-1,1 0,0 0,0 0,0 1,-1-1,1 0,0 0,0 0,0 1,0-1,0 0,0 0,1 0,-1 1,0-1,0 0,1 0,-1 1,0-1,1 0,-1 0,1 1,-1-1,0 0,1 1,0-1,-1 1,1-1,-1 1,1-1,0 1,-1-1,1 1,0-1,0 1,0-1,45-25,-30 17,3-2,-7 3,0 1,-1-1,20-18,-27 22,-1 0,1-1,-1 0,0 0,0 0,0 0,-1 0,0 0,0-1,0 1,-1-1,1 1,-1-7,3-25,-2-43,-3 49,2 0,9-53,-4 57</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7AA80E0-2187-467B-ADFB-D69A7F45F692}" type="datetimeFigureOut">
              <a:rPr lang="en-US" smtClean="0"/>
              <a:t>8/27/2024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528CB4D-4FCA-45CA-9E57-054ECA30A29D}" type="slidenum">
              <a:rPr lang="en-US" smtClean="0"/>
              <a:t>‹#›</a:t>
            </a:fld>
            <a:endParaRPr lang="en-US"/>
          </a:p>
        </p:txBody>
      </p:sp>
    </p:spTree>
    <p:extLst>
      <p:ext uri="{BB962C8B-B14F-4D97-AF65-F5344CB8AC3E}">
        <p14:creationId xmlns:p14="http://schemas.microsoft.com/office/powerpoint/2010/main" val="33032145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158186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Do you have any questions?</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6211890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Images and notes within these slides are from the OpenStax textbook Algebra and Trigonometry 2e</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093AC65-87B0-4AA6-BBAF-9892D549039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9871032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do you notice about this figure? What is the radius? Where is the center of the circle? The radius is 1, so this circle is the unit circle. </a:t>
            </a:r>
          </a:p>
          <a:p>
            <a:r>
              <a:rPr lang="en-US" dirty="0"/>
              <a:t>What is x as a function of t? What is y as a function of t? Notice that x is the length of the adjacent side for the angle t and y is the length of the opposite side of the angle t. cos t = adjacent/hypotenuse = x/1 =x and sin t = opposite/hypotenuse = y/1 = y.</a:t>
            </a:r>
          </a:p>
        </p:txBody>
      </p:sp>
      <p:sp>
        <p:nvSpPr>
          <p:cNvPr id="4" name="Slide Number Placeholder 3"/>
          <p:cNvSpPr>
            <a:spLocks noGrp="1"/>
          </p:cNvSpPr>
          <p:nvPr>
            <p:ph type="sldNum" sz="quarter" idx="5"/>
          </p:nvPr>
        </p:nvSpPr>
        <p:spPr/>
        <p:txBody>
          <a:bodyPr/>
          <a:lstStyle/>
          <a:p>
            <a:fld id="{0528CB4D-4FCA-45CA-9E57-054ECA30A29D}" type="slidenum">
              <a:rPr lang="en-US" smtClean="0"/>
              <a:t>4</a:t>
            </a:fld>
            <a:endParaRPr lang="en-US"/>
          </a:p>
        </p:txBody>
      </p:sp>
    </p:spTree>
    <p:extLst>
      <p:ext uri="{BB962C8B-B14F-4D97-AF65-F5344CB8AC3E}">
        <p14:creationId xmlns:p14="http://schemas.microsoft.com/office/powerpoint/2010/main" val="4139137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have a right triangle with one of the angles measures 45 degrees, then third angle in the triangle must also measure 45 degrees, because the sum of the angles is 180 degrees. This means you have an isosceles where the adjacent and opposite sides have the same length. Now use the Pythagorean Theorem to determine the lengths of the sides (where the length of the hypotenuse is 1). Once you have all three lengths, you can calculate the sine of 45 degrees and the cosine of 45 degrees.</a:t>
            </a:r>
          </a:p>
        </p:txBody>
      </p:sp>
      <p:sp>
        <p:nvSpPr>
          <p:cNvPr id="4" name="Slide Number Placeholder 3"/>
          <p:cNvSpPr>
            <a:spLocks noGrp="1"/>
          </p:cNvSpPr>
          <p:nvPr>
            <p:ph type="sldNum" sz="quarter" idx="5"/>
          </p:nvPr>
        </p:nvSpPr>
        <p:spPr/>
        <p:txBody>
          <a:bodyPr/>
          <a:lstStyle/>
          <a:p>
            <a:fld id="{0528CB4D-4FCA-45CA-9E57-054ECA30A29D}" type="slidenum">
              <a:rPr lang="en-US" smtClean="0"/>
              <a:t>15</a:t>
            </a:fld>
            <a:endParaRPr lang="en-US"/>
          </a:p>
        </p:txBody>
      </p:sp>
    </p:spTree>
    <p:extLst>
      <p:ext uri="{BB962C8B-B14F-4D97-AF65-F5344CB8AC3E}">
        <p14:creationId xmlns:p14="http://schemas.microsoft.com/office/powerpoint/2010/main" val="1572006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special triangle is highlighted in yellow; it’s triangle ABD. The largest triangle, triangle ABC, is an equilateral triangle, with side lengths equal to 1. This means that x = 1/2 and y is the square root of (1^2 – (1/2)^2) = the square root of 3 divided by 2. Use these lengths to calculate the sine and the cosine for both 30 degrees and for 60 degrees.</a:t>
            </a:r>
          </a:p>
        </p:txBody>
      </p:sp>
      <p:sp>
        <p:nvSpPr>
          <p:cNvPr id="4" name="Slide Number Placeholder 3"/>
          <p:cNvSpPr>
            <a:spLocks noGrp="1"/>
          </p:cNvSpPr>
          <p:nvPr>
            <p:ph type="sldNum" sz="quarter" idx="5"/>
          </p:nvPr>
        </p:nvSpPr>
        <p:spPr/>
        <p:txBody>
          <a:bodyPr/>
          <a:lstStyle/>
          <a:p>
            <a:fld id="{0528CB4D-4FCA-45CA-9E57-054ECA30A29D}" type="slidenum">
              <a:rPr lang="en-US" smtClean="0"/>
              <a:t>16</a:t>
            </a:fld>
            <a:endParaRPr lang="en-US"/>
          </a:p>
        </p:txBody>
      </p:sp>
    </p:spTree>
    <p:extLst>
      <p:ext uri="{BB962C8B-B14F-4D97-AF65-F5344CB8AC3E}">
        <p14:creationId xmlns:p14="http://schemas.microsoft.com/office/powerpoint/2010/main" val="293181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One way to summarize the values of sine and cosine for the special angles in the first quadrant is to use a table. What do you notice about these values? What patterns do you see? </a:t>
            </a:r>
          </a:p>
          <a:p>
            <a:r>
              <a:rPr lang="en-US" dirty="0"/>
              <a:t>You could start by writing down 0, 1, 2, 3, 4; then take the square root of each of those numbers and finally divide by two and simplify; the result is the values for the sine. After you have those values simply reverse the order and the result is the values for the cosine.</a:t>
            </a:r>
          </a:p>
          <a:p>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17</a:t>
            </a:fld>
            <a:endParaRPr lang="en-US"/>
          </a:p>
        </p:txBody>
      </p:sp>
    </p:spTree>
    <p:extLst>
      <p:ext uri="{BB962C8B-B14F-4D97-AF65-F5344CB8AC3E}">
        <p14:creationId xmlns:p14="http://schemas.microsoft.com/office/powerpoint/2010/main" val="3544965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to organize these values for sine and cosine is using the unit circle.</a:t>
            </a:r>
          </a:p>
        </p:txBody>
      </p:sp>
      <p:sp>
        <p:nvSpPr>
          <p:cNvPr id="4" name="Slide Number Placeholder 3"/>
          <p:cNvSpPr>
            <a:spLocks noGrp="1"/>
          </p:cNvSpPr>
          <p:nvPr>
            <p:ph type="sldNum" sz="quarter" idx="5"/>
          </p:nvPr>
        </p:nvSpPr>
        <p:spPr/>
        <p:txBody>
          <a:bodyPr/>
          <a:lstStyle/>
          <a:p>
            <a:fld id="{0528CB4D-4FCA-45CA-9E57-054ECA30A29D}" type="slidenum">
              <a:rPr lang="en-US" smtClean="0"/>
              <a:t>18</a:t>
            </a:fld>
            <a:endParaRPr lang="en-US"/>
          </a:p>
        </p:txBody>
      </p:sp>
    </p:spTree>
    <p:extLst>
      <p:ext uri="{BB962C8B-B14F-4D97-AF65-F5344CB8AC3E}">
        <p14:creationId xmlns:p14="http://schemas.microsoft.com/office/powerpoint/2010/main" val="311675692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To find the cosine and sine of angles other than the special angles, we turn to a computer or calculator. </a:t>
            </a:r>
            <a:r>
              <a:rPr lang="en-US" b="1" i="0" dirty="0">
                <a:solidFill>
                  <a:srgbClr val="424242"/>
                </a:solidFill>
                <a:effectLst/>
                <a:highlight>
                  <a:srgbClr val="FFFFFF"/>
                </a:highlight>
                <a:latin typeface="Neue Helvetica W01"/>
              </a:rPr>
              <a:t>Be aware</a:t>
            </a:r>
            <a:r>
              <a:rPr lang="en-US" b="0" i="0" dirty="0">
                <a:solidFill>
                  <a:srgbClr val="424242"/>
                </a:solidFill>
                <a:effectLst/>
                <a:highlight>
                  <a:srgbClr val="FFFFFF"/>
                </a:highlight>
                <a:latin typeface="Neue Helvetica W01"/>
              </a:rPr>
              <a:t>: Most calculators can be set into “degree” or “radian” mode, which tells the calculator the units for the input value. When we evaluate </a:t>
            </a:r>
            <a:r>
              <a:rPr lang="en-US" b="0" i="0" u="none" strike="noStrike" dirty="0">
                <a:solidFill>
                  <a:srgbClr val="424242"/>
                </a:solidFill>
                <a:effectLst/>
                <a:highlight>
                  <a:srgbClr val="FFFFFF"/>
                </a:highlight>
                <a:latin typeface="MathJax_Main"/>
              </a:rPr>
              <a:t>cos(30)</a:t>
            </a:r>
            <a:r>
              <a:rPr lang="en-US" b="0" i="0" u="none" strike="noStrike" dirty="0">
                <a:solidFill>
                  <a:srgbClr val="424242"/>
                </a:solidFill>
                <a:effectLst/>
                <a:highlight>
                  <a:srgbClr val="FFFFFF"/>
                </a:highlight>
                <a:latin typeface="Neue Helvetica W01"/>
              </a:rPr>
              <a:t>cos(30)</a:t>
            </a:r>
            <a:r>
              <a:rPr lang="en-US" b="0" i="0" dirty="0">
                <a:solidFill>
                  <a:srgbClr val="424242"/>
                </a:solidFill>
                <a:effectLst/>
                <a:highlight>
                  <a:srgbClr val="FFFFFF"/>
                </a:highlight>
                <a:latin typeface="Neue Helvetica W01"/>
              </a:rPr>
              <a:t> on our calculator, it will evaluate it as the cosine of 30 degrees if the calculator is in degree mode, or the cosine of 30 radians if the calculator is in radian mode.</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19</a:t>
            </a:fld>
            <a:endParaRPr lang="en-US"/>
          </a:p>
        </p:txBody>
      </p:sp>
    </p:spTree>
    <p:extLst>
      <p:ext uri="{BB962C8B-B14F-4D97-AF65-F5344CB8AC3E}">
        <p14:creationId xmlns:p14="http://schemas.microsoft.com/office/powerpoint/2010/main" val="22566043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dirty="0">
                <a:solidFill>
                  <a:srgbClr val="424242"/>
                </a:solidFill>
                <a:effectLst/>
                <a:highlight>
                  <a:srgbClr val="FFFFFF"/>
                </a:highlight>
                <a:latin typeface="Neue Helvetica W01"/>
              </a:rPr>
              <a:t>Now that we have learned how to find the cosine and sine values for special angles in the first quadrant, we can use symmetry and reference angles to fill in cosine and sine values for the rest of the special angles on the unit circle. Take time to learn the </a:t>
            </a:r>
            <a:r>
              <a:rPr lang="en-US" b="0" i="0" u="none" strike="noStrike" dirty="0">
                <a:solidFill>
                  <a:srgbClr val="424242"/>
                </a:solidFill>
                <a:effectLst/>
                <a:highlight>
                  <a:srgbClr val="FFFFFF"/>
                </a:highlight>
                <a:latin typeface="MathJax_Main"/>
              </a:rPr>
              <a:t>(</a:t>
            </a:r>
            <a:r>
              <a:rPr lang="en-US" b="0" i="0" u="none" strike="noStrike" dirty="0" err="1">
                <a:solidFill>
                  <a:srgbClr val="424242"/>
                </a:solidFill>
                <a:effectLst/>
                <a:highlight>
                  <a:srgbClr val="FFFFFF"/>
                </a:highlight>
                <a:latin typeface="MathJax_Math-italic"/>
              </a:rPr>
              <a:t>x</a:t>
            </a:r>
            <a:r>
              <a:rPr lang="en-US" b="0" i="0" u="none" strike="noStrike" dirty="0" err="1">
                <a:solidFill>
                  <a:srgbClr val="424242"/>
                </a:solidFill>
                <a:effectLst/>
                <a:highlight>
                  <a:srgbClr val="FFFFFF"/>
                </a:highlight>
                <a:latin typeface="MathJax_Main"/>
              </a:rPr>
              <a:t>,</a:t>
            </a:r>
            <a:r>
              <a:rPr lang="en-US" b="0" i="0" u="none" strike="noStrike" dirty="0" err="1">
                <a:solidFill>
                  <a:srgbClr val="424242"/>
                </a:solidFill>
                <a:effectLst/>
                <a:highlight>
                  <a:srgbClr val="FFFFFF"/>
                </a:highlight>
                <a:latin typeface="MathJax_Math-italic"/>
              </a:rPr>
              <a:t>y</a:t>
            </a:r>
            <a:r>
              <a:rPr lang="en-US" b="0" i="0" u="none" strike="noStrike" dirty="0">
                <a:solidFill>
                  <a:srgbClr val="424242"/>
                </a:solidFill>
                <a:effectLst/>
                <a:highlight>
                  <a:srgbClr val="FFFFFF"/>
                </a:highlight>
                <a:latin typeface="MathJax_Main"/>
              </a:rPr>
              <a:t>)</a:t>
            </a:r>
            <a:r>
              <a:rPr lang="en-US" b="0" i="0" dirty="0">
                <a:solidFill>
                  <a:srgbClr val="424242"/>
                </a:solidFill>
                <a:effectLst/>
                <a:highlight>
                  <a:srgbClr val="FFFFFF"/>
                </a:highlight>
                <a:latin typeface="Neue Helvetica W01"/>
              </a:rPr>
              <a:t> coordinates of the major angles in the first quadrant.</a:t>
            </a:r>
            <a:endParaRPr lang="en-US" dirty="0"/>
          </a:p>
        </p:txBody>
      </p:sp>
      <p:sp>
        <p:nvSpPr>
          <p:cNvPr id="4" name="Slide Number Placeholder 3"/>
          <p:cNvSpPr>
            <a:spLocks noGrp="1"/>
          </p:cNvSpPr>
          <p:nvPr>
            <p:ph type="sldNum" sz="quarter" idx="5"/>
          </p:nvPr>
        </p:nvSpPr>
        <p:spPr/>
        <p:txBody>
          <a:bodyPr/>
          <a:lstStyle/>
          <a:p>
            <a:fld id="{0528CB4D-4FCA-45CA-9E57-054ECA30A29D}" type="slidenum">
              <a:rPr lang="en-US" smtClean="0"/>
              <a:t>30</a:t>
            </a:fld>
            <a:endParaRPr lang="en-US"/>
          </a:p>
        </p:txBody>
      </p:sp>
    </p:spTree>
    <p:extLst>
      <p:ext uri="{BB962C8B-B14F-4D97-AF65-F5344CB8AC3E}">
        <p14:creationId xmlns:p14="http://schemas.microsoft.com/office/powerpoint/2010/main" val="33207262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8/27/2024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813180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8062507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807867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8BCF62C1-A170-4751-8D1C-F5EC793D12DB}"/>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3FFC9545-8C13-47EC-8C48-576FE9662477}"/>
              </a:ext>
            </a:extLst>
          </p:cNvPr>
          <p:cNvPicPr preferRelativeResize="0">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93F450E-3AD9-4347-B8C2-09AD77029984}"/>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ED6FC33F-42C6-4724-AECB-5BA932A53C48}"/>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FAA0A9E8-2E83-46F0-962D-D668CD88A6DC}"/>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1903435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0688301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96674331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034620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8/27/2024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66234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8/27/2024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75923445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8/27/2024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631738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2341068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2113555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8/27/2024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186845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782346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8/27/2024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6577477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5BB75DA-20A7-4043-9498-8042D7FFDC4A}" type="datetime1">
              <a:rPr lang="en-US" smtClean="0"/>
              <a:t>8/27/2024</a:t>
            </a:fld>
            <a:endParaRPr lang="en-US" dirty="0"/>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66908484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361451A-CFA5-4FFC-B918-734CB1FED670}"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145053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293326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457868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8/27/2024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28997511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8/27/2024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05182386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8/27/2024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520041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B6825CF-EF9B-4DE4-A234-A10023EC1A3E}"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14469704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082258647"/>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842313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03E8973-9055-4952-981E-8812CBF4A708}"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251908173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BEC46BA-DC38-440B-A51C-788BCA3B32D3}" type="datetime1">
              <a:rPr lang="en-US" smtClean="0"/>
              <a:t>8/27/2024</a:t>
            </a:fld>
            <a:endParaRPr lang="en-US"/>
          </a:p>
        </p:txBody>
      </p:sp>
      <p:sp>
        <p:nvSpPr>
          <p:cNvPr id="5" name="Footer Placeholder 4"/>
          <p:cNvSpPr>
            <a:spLocks noGrp="1"/>
          </p:cNvSpPr>
          <p:nvPr>
            <p:ph type="ftr" sz="quarter" idx="11"/>
          </p:nvPr>
        </p:nvSpPr>
        <p:spPr/>
        <p:txBody>
          <a:bodyPr/>
          <a:lstStyle/>
          <a:p>
            <a:r>
              <a:rPr lang="en-US"/>
              <a:t>https://openstax.org/details/books/algebra-and-trigonometry-2e</a:t>
            </a:r>
          </a:p>
        </p:txBody>
      </p:sp>
      <p:sp>
        <p:nvSpPr>
          <p:cNvPr id="6" name="Slide Number Placeholder 5"/>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7458393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D541208D-B44C-4233-841D-9E8CFA5F70A0}"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777297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EE6C495-331A-4221-870F-E220793F001F}" type="datetime1">
              <a:rPr lang="en-US" smtClean="0"/>
              <a:t>8/27/2024</a:t>
            </a:fld>
            <a:endParaRPr lang="en-US"/>
          </a:p>
        </p:txBody>
      </p:sp>
      <p:sp>
        <p:nvSpPr>
          <p:cNvPr id="8" name="Footer Placeholder 7"/>
          <p:cNvSpPr>
            <a:spLocks noGrp="1"/>
          </p:cNvSpPr>
          <p:nvPr>
            <p:ph type="ftr" sz="quarter" idx="11"/>
          </p:nvPr>
        </p:nvSpPr>
        <p:spPr/>
        <p:txBody>
          <a:bodyPr/>
          <a:lstStyle/>
          <a:p>
            <a:r>
              <a:rPr lang="en-US"/>
              <a:t>https://openstax.org/details/books/algebra-and-trigonometry-2e</a:t>
            </a:r>
          </a:p>
        </p:txBody>
      </p:sp>
      <p:sp>
        <p:nvSpPr>
          <p:cNvPr id="9" name="Slide Number Placeholder 8"/>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87343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D5B5E82D-A968-4F91-830C-263177116E66}" type="datetime1">
              <a:rPr lang="en-US" smtClean="0"/>
              <a:t>8/27/2024</a:t>
            </a:fld>
            <a:endParaRPr lang="en-US"/>
          </a:p>
        </p:txBody>
      </p:sp>
      <p:sp>
        <p:nvSpPr>
          <p:cNvPr id="4" name="Footer Placeholder 3"/>
          <p:cNvSpPr>
            <a:spLocks noGrp="1"/>
          </p:cNvSpPr>
          <p:nvPr>
            <p:ph type="ftr" sz="quarter" idx="11"/>
          </p:nvPr>
        </p:nvSpPr>
        <p:spPr/>
        <p:txBody>
          <a:bodyPr/>
          <a:lstStyle/>
          <a:p>
            <a:r>
              <a:rPr lang="en-US"/>
              <a:t>https://openstax.org/details/books/algebra-and-trigonometry-2e</a:t>
            </a:r>
          </a:p>
        </p:txBody>
      </p:sp>
      <p:sp>
        <p:nvSpPr>
          <p:cNvPr id="5" name="Slide Number Placeholder 4"/>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41325597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EC6FBB8-2C26-48E5-ACBF-3D35893C729F}" type="datetime1">
              <a:rPr lang="en-US" smtClean="0"/>
              <a:t>8/27/2024</a:t>
            </a:fld>
            <a:endParaRPr lang="en-US"/>
          </a:p>
        </p:txBody>
      </p:sp>
      <p:sp>
        <p:nvSpPr>
          <p:cNvPr id="3" name="Footer Placeholder 2"/>
          <p:cNvSpPr>
            <a:spLocks noGrp="1"/>
          </p:cNvSpPr>
          <p:nvPr>
            <p:ph type="ftr" sz="quarter" idx="11"/>
          </p:nvPr>
        </p:nvSpPr>
        <p:spPr/>
        <p:txBody>
          <a:bodyPr/>
          <a:lstStyle/>
          <a:p>
            <a:r>
              <a:rPr lang="en-US"/>
              <a:t>https://openstax.org/details/books/algebra-and-trigonometry-2e</a:t>
            </a:r>
          </a:p>
        </p:txBody>
      </p:sp>
      <p:sp>
        <p:nvSpPr>
          <p:cNvPr id="4" name="Slide Number Placeholder 3"/>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5461748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9C98E87-6C6E-49A5-AEDA-8F9EEACAC649}"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3317065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1B15F85-0F88-4E52-8E05-40819EDF5115}" type="datetime1">
              <a:rPr lang="en-US" smtClean="0"/>
              <a:t>8/27/2024</a:t>
            </a:fld>
            <a:endParaRPr lang="en-US"/>
          </a:p>
        </p:txBody>
      </p:sp>
      <p:sp>
        <p:nvSpPr>
          <p:cNvPr id="6" name="Footer Placeholder 5"/>
          <p:cNvSpPr>
            <a:spLocks noGrp="1"/>
          </p:cNvSpPr>
          <p:nvPr>
            <p:ph type="ftr" sz="quarter" idx="11"/>
          </p:nvPr>
        </p:nvSpPr>
        <p:spPr/>
        <p:txBody>
          <a:bodyPr/>
          <a:lstStyle/>
          <a:p>
            <a:r>
              <a:rPr lang="en-US"/>
              <a:t>https://openstax.org/details/books/algebra-and-trigonometry-2e</a:t>
            </a:r>
          </a:p>
        </p:txBody>
      </p:sp>
      <p:sp>
        <p:nvSpPr>
          <p:cNvPr id="7" name="Slide Number Placeholder 6"/>
          <p:cNvSpPr>
            <a:spLocks noGrp="1"/>
          </p:cNvSpPr>
          <p:nvPr>
            <p:ph type="sldNum" sz="quarter" idx="12"/>
          </p:nvPr>
        </p:nvSpPr>
        <p:spPr/>
        <p:txBody>
          <a:bodyPr/>
          <a:lstStyle/>
          <a:p>
            <a:fld id="{73B850FF-6169-4056-8077-06FFA93A5366}" type="slidenum">
              <a:rPr lang="en-US" smtClean="0"/>
              <a:t>‹#›</a:t>
            </a:fld>
            <a:endParaRPr lang="en-US"/>
          </a:p>
        </p:txBody>
      </p:sp>
    </p:spTree>
    <p:extLst>
      <p:ext uri="{BB962C8B-B14F-4D97-AF65-F5344CB8AC3E}">
        <p14:creationId xmlns:p14="http://schemas.microsoft.com/office/powerpoint/2010/main" val="16900010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8/27/2024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
        <p:nvSpPr>
          <p:cNvPr id="7" name="Rectangle 6"/>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114</a:t>
            </a:r>
            <a:endParaRPr lang="en-US" altLang="en-US" sz="1600" dirty="0">
              <a:solidFill>
                <a:schemeClr val="bg1"/>
              </a:solidFill>
              <a:latin typeface="Arial" panose="020B0604020202020204" pitchFamily="34" charset="0"/>
            </a:endParaRPr>
          </a:p>
        </p:txBody>
      </p:sp>
      <p:sp>
        <p:nvSpPr>
          <p:cNvPr id="11" name="Rectangle 10"/>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6901152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8/27/2024</a:t>
            </a:fld>
            <a:endParaRPr lang="en-US"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
        <p:nvSpPr>
          <p:cNvPr id="7" name="Rectangle 6">
            <a:extLst>
              <a:ext uri="{FF2B5EF4-FFF2-40B4-BE49-F238E27FC236}">
                <a16:creationId xmlns:a16="http://schemas.microsoft.com/office/drawing/2014/main" id="{A57B0538-6345-4355-B5D9-EBC7E6DAE309}"/>
              </a:ext>
            </a:extLst>
          </p:cNvPr>
          <p:cNvSpPr>
            <a:spLocks noChangeArrowheads="1"/>
          </p:cNvSpPr>
          <p:nvPr/>
        </p:nvSpPr>
        <p:spPr bwMode="gray">
          <a:xfrm>
            <a:off x="0" y="6172200"/>
            <a:ext cx="12192000" cy="688256"/>
          </a:xfrm>
          <a:prstGeom prst="rect">
            <a:avLst/>
          </a:prstGeom>
          <a:solidFill>
            <a:schemeClr val="tx2">
              <a:lumMod val="75000"/>
            </a:schemeClr>
          </a:solidFill>
          <a:ln>
            <a:noFill/>
          </a:ln>
        </p:spPr>
        <p:txBody>
          <a:bodyPr wrap="none" lIns="0" tIns="0" rIns="0" bIns="0" anchor="ct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eaLnBrk="1" hangingPunct="1">
              <a:defRPr/>
            </a:pPr>
            <a:endParaRPr lang="en-US" altLang="en-US" sz="2400" dirty="0"/>
          </a:p>
        </p:txBody>
      </p:sp>
      <p:pic>
        <p:nvPicPr>
          <p:cNvPr id="8" name="Shape 40">
            <a:extLst>
              <a:ext uri="{FF2B5EF4-FFF2-40B4-BE49-F238E27FC236}">
                <a16:creationId xmlns:a16="http://schemas.microsoft.com/office/drawing/2014/main" id="{B50AA53F-14B5-4F69-86DE-1A25A479B484}"/>
              </a:ext>
            </a:extLst>
          </p:cNvPr>
          <p:cNvPicPr preferRelativeResize="0">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77285" y="6474694"/>
            <a:ext cx="1443567" cy="328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0">
            <a:extLst>
              <a:ext uri="{FF2B5EF4-FFF2-40B4-BE49-F238E27FC236}">
                <a16:creationId xmlns:a16="http://schemas.microsoft.com/office/drawing/2014/main" id="{F1833F29-278E-40C2-B5BF-5F1CFDBC0000}"/>
              </a:ext>
            </a:extLst>
          </p:cNvPr>
          <p:cNvSpPr txBox="1">
            <a:spLocks noChangeArrowheads="1"/>
          </p:cNvSpPr>
          <p:nvPr/>
        </p:nvSpPr>
        <p:spPr bwMode="auto">
          <a:xfrm>
            <a:off x="3657601" y="6530257"/>
            <a:ext cx="4857751"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anose="020B0604020202020204" pitchFamily="34" charset="0"/>
                <a:cs typeface="Arial" panose="020B0604020202020204" pitchFamily="34" charset="0"/>
              </a:defRPr>
            </a:lvl1pPr>
            <a:lvl2pPr marL="742950" indent="-285750">
              <a:defRPr sz="2400">
                <a:solidFill>
                  <a:schemeClr val="tx1"/>
                </a:solidFill>
                <a:latin typeface="Arial" panose="020B0604020202020204" pitchFamily="34" charset="0"/>
                <a:cs typeface="Arial" panose="020B0604020202020204" pitchFamily="34" charset="0"/>
              </a:defRPr>
            </a:lvl2pPr>
            <a:lvl3pPr marL="1143000" indent="-228600">
              <a:defRPr sz="2400">
                <a:solidFill>
                  <a:schemeClr val="tx1"/>
                </a:solidFill>
                <a:latin typeface="Arial" panose="020B0604020202020204" pitchFamily="34" charset="0"/>
                <a:cs typeface="Arial" panose="020B0604020202020204" pitchFamily="34" charset="0"/>
              </a:defRPr>
            </a:lvl3pPr>
            <a:lvl4pPr marL="1600200" indent="-228600">
              <a:defRPr sz="2400">
                <a:solidFill>
                  <a:schemeClr val="tx1"/>
                </a:solidFill>
                <a:latin typeface="Arial" panose="020B0604020202020204" pitchFamily="34" charset="0"/>
                <a:cs typeface="Arial" panose="020B0604020202020204" pitchFamily="34" charset="0"/>
              </a:defRPr>
            </a:lvl4pPr>
            <a:lvl5pPr marL="2057400" indent="-228600">
              <a:defRPr sz="24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400">
                <a:solidFill>
                  <a:schemeClr val="tx1"/>
                </a:solidFill>
                <a:latin typeface="Arial" panose="020B0604020202020204" pitchFamily="34" charset="0"/>
                <a:cs typeface="Arial" panose="020B0604020202020204" pitchFamily="34" charset="0"/>
              </a:defRPr>
            </a:lvl9pPr>
          </a:lstStyle>
          <a:p>
            <a:pPr algn="ctr" eaLnBrk="1" hangingPunct="1">
              <a:spcBef>
                <a:spcPct val="50000"/>
              </a:spcBef>
              <a:defRPr/>
            </a:pPr>
            <a:r>
              <a:rPr lang="en-US" altLang="en-US" sz="1000" dirty="0">
                <a:solidFill>
                  <a:srgbClr val="D9D9D9"/>
                </a:solidFill>
                <a:latin typeface="Times New Roman" panose="02020603050405020304" pitchFamily="18" charset="0"/>
                <a:cs typeface="Times New Roman" panose="02020603050405020304" pitchFamily="18" charset="0"/>
              </a:rPr>
              <a:t>Copyright © 2018, 2014, 2010 Pearson Education Inc.  </a:t>
            </a:r>
          </a:p>
        </p:txBody>
      </p:sp>
      <p:sp>
        <p:nvSpPr>
          <p:cNvPr id="10" name="Rectangle 22">
            <a:extLst>
              <a:ext uri="{FF2B5EF4-FFF2-40B4-BE49-F238E27FC236}">
                <a16:creationId xmlns:a16="http://schemas.microsoft.com/office/drawing/2014/main" id="{B524B414-2CE4-4650-8189-7EAC2D1FD162}"/>
              </a:ext>
            </a:extLst>
          </p:cNvPr>
          <p:cNvSpPr>
            <a:spLocks noChangeArrowheads="1"/>
          </p:cNvSpPr>
          <p:nvPr/>
        </p:nvSpPr>
        <p:spPr bwMode="auto">
          <a:xfrm>
            <a:off x="9550400" y="6469624"/>
            <a:ext cx="2641600" cy="38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3500">
                <a:solidFill>
                  <a:srgbClr val="FFFFFF"/>
                </a:solidFill>
                <a:latin typeface="Times New Roman" panose="02020603050405020304" pitchFamily="18" charset="0"/>
              </a:defRPr>
            </a:lvl1pPr>
            <a:lvl2pPr marL="742950" indent="-285750">
              <a:defRPr sz="3500">
                <a:solidFill>
                  <a:srgbClr val="FFFFFF"/>
                </a:solidFill>
                <a:latin typeface="Times New Roman" panose="02020603050405020304" pitchFamily="18" charset="0"/>
              </a:defRPr>
            </a:lvl2pPr>
            <a:lvl3pPr marL="1143000" indent="-228600">
              <a:defRPr sz="3500">
                <a:solidFill>
                  <a:srgbClr val="FFFFFF"/>
                </a:solidFill>
                <a:latin typeface="Times New Roman" panose="02020603050405020304" pitchFamily="18" charset="0"/>
              </a:defRPr>
            </a:lvl3pPr>
            <a:lvl4pPr marL="1600200" indent="-228600">
              <a:defRPr sz="3500">
                <a:solidFill>
                  <a:srgbClr val="FFFFFF"/>
                </a:solidFill>
                <a:latin typeface="Times New Roman" panose="02020603050405020304" pitchFamily="18" charset="0"/>
              </a:defRPr>
            </a:lvl4pPr>
            <a:lvl5pPr marL="2057400" indent="-228600">
              <a:defRPr sz="3500">
                <a:solidFill>
                  <a:srgbClr val="FFFFFF"/>
                </a:solidFill>
                <a:latin typeface="Times New Roman" panose="02020603050405020304" pitchFamily="18" charset="0"/>
              </a:defRPr>
            </a:lvl5pPr>
            <a:lvl6pPr marL="2514600" indent="-228600" eaLnBrk="0" fontAlgn="base" hangingPunct="0">
              <a:spcBef>
                <a:spcPct val="0"/>
              </a:spcBef>
              <a:spcAft>
                <a:spcPct val="0"/>
              </a:spcAft>
              <a:defRPr sz="3500">
                <a:solidFill>
                  <a:srgbClr val="FFFFFF"/>
                </a:solidFill>
                <a:latin typeface="Times New Roman" panose="02020603050405020304" pitchFamily="18" charset="0"/>
              </a:defRPr>
            </a:lvl6pPr>
            <a:lvl7pPr marL="2971800" indent="-228600" eaLnBrk="0" fontAlgn="base" hangingPunct="0">
              <a:spcBef>
                <a:spcPct val="0"/>
              </a:spcBef>
              <a:spcAft>
                <a:spcPct val="0"/>
              </a:spcAft>
              <a:defRPr sz="3500">
                <a:solidFill>
                  <a:srgbClr val="FFFFFF"/>
                </a:solidFill>
                <a:latin typeface="Times New Roman" panose="02020603050405020304" pitchFamily="18" charset="0"/>
              </a:defRPr>
            </a:lvl7pPr>
            <a:lvl8pPr marL="3429000" indent="-228600" eaLnBrk="0" fontAlgn="base" hangingPunct="0">
              <a:spcBef>
                <a:spcPct val="0"/>
              </a:spcBef>
              <a:spcAft>
                <a:spcPct val="0"/>
              </a:spcAft>
              <a:defRPr sz="3500">
                <a:solidFill>
                  <a:srgbClr val="FFFFFF"/>
                </a:solidFill>
                <a:latin typeface="Times New Roman" panose="02020603050405020304" pitchFamily="18" charset="0"/>
              </a:defRPr>
            </a:lvl8pPr>
            <a:lvl9pPr marL="3886200" indent="-228600" eaLnBrk="0" fontAlgn="base" hangingPunct="0">
              <a:spcBef>
                <a:spcPct val="0"/>
              </a:spcBef>
              <a:spcAft>
                <a:spcPct val="0"/>
              </a:spcAft>
              <a:defRPr sz="3500">
                <a:solidFill>
                  <a:srgbClr val="FFFFFF"/>
                </a:solidFill>
                <a:latin typeface="Times New Roman" panose="02020603050405020304" pitchFamily="18" charset="0"/>
              </a:defRPr>
            </a:lvl9pPr>
          </a:lstStyle>
          <a:p>
            <a:pPr eaLnBrk="1" hangingPunct="1"/>
            <a:r>
              <a:rPr lang="en-US" altLang="en-US" sz="1600" dirty="0">
                <a:solidFill>
                  <a:schemeClr val="bg1"/>
                </a:solidFill>
                <a:latin typeface="Arial" panose="020B0604020202020204" pitchFamily="34" charset="0"/>
              </a:rPr>
              <a:t>   Slide</a:t>
            </a:r>
            <a:r>
              <a:rPr lang="en-US" altLang="en-US" sz="1600" baseline="0" dirty="0">
                <a:solidFill>
                  <a:schemeClr val="bg1"/>
                </a:solidFill>
                <a:latin typeface="Arial" panose="020B0604020202020204" pitchFamily="34" charset="0"/>
              </a:rPr>
              <a:t> </a:t>
            </a:r>
            <a:fld id="{0796E1C8-B3F6-4DC3-B9D2-277750A59B12}" type="slidenum">
              <a:rPr lang="en-US" altLang="en-US" sz="1600" smtClean="0">
                <a:solidFill>
                  <a:schemeClr val="bg1"/>
                </a:solidFill>
                <a:latin typeface="Arial" panose="020B0604020202020204" pitchFamily="34" charset="0"/>
              </a:rPr>
              <a:pPr eaLnBrk="1" hangingPunct="1"/>
              <a:t>‹#›</a:t>
            </a:fld>
            <a:r>
              <a:rPr lang="en-US" altLang="en-US" sz="1600" baseline="0" dirty="0">
                <a:solidFill>
                  <a:schemeClr val="bg1"/>
                </a:solidFill>
                <a:latin typeface="Arial" panose="020B0604020202020204" pitchFamily="34" charset="0"/>
              </a:rPr>
              <a:t> </a:t>
            </a:r>
            <a:r>
              <a:rPr lang="en-US" altLang="en-US" sz="1600" dirty="0">
                <a:solidFill>
                  <a:schemeClr val="bg1"/>
                </a:solidFill>
                <a:latin typeface="Arial" panose="020B0604020202020204" pitchFamily="34" charset="0"/>
              </a:rPr>
              <a:t>of</a:t>
            </a:r>
            <a:r>
              <a:rPr lang="en-US" altLang="en-US" sz="1600" baseline="0" dirty="0">
                <a:solidFill>
                  <a:schemeClr val="bg1"/>
                </a:solidFill>
                <a:latin typeface="Arial" panose="020B0604020202020204" pitchFamily="34" charset="0"/>
              </a:rPr>
              <a:t> 103</a:t>
            </a:r>
            <a:endParaRPr lang="en-US" altLang="en-US" sz="1600" dirty="0">
              <a:solidFill>
                <a:schemeClr val="bg1"/>
              </a:solidFill>
              <a:latin typeface="Arial" panose="020B0604020202020204" pitchFamily="34" charset="0"/>
            </a:endParaRPr>
          </a:p>
        </p:txBody>
      </p:sp>
      <p:sp>
        <p:nvSpPr>
          <p:cNvPr id="11" name="Rectangle 10">
            <a:extLst>
              <a:ext uri="{FF2B5EF4-FFF2-40B4-BE49-F238E27FC236}">
                <a16:creationId xmlns:a16="http://schemas.microsoft.com/office/drawing/2014/main" id="{6758B69F-709F-4A28-879C-1FB9C7F01604}"/>
              </a:ext>
            </a:extLst>
          </p:cNvPr>
          <p:cNvSpPr/>
          <p:nvPr/>
        </p:nvSpPr>
        <p:spPr>
          <a:xfrm>
            <a:off x="2795637" y="6202919"/>
            <a:ext cx="6604000" cy="307777"/>
          </a:xfrm>
          <a:prstGeom prst="rect">
            <a:avLst/>
          </a:prstGeom>
        </p:spPr>
        <p:txBody>
          <a:bodyPr wrap="square">
            <a:spAutoFit/>
          </a:bodyPr>
          <a:lstStyle/>
          <a:p>
            <a:pPr marL="0" marR="0" algn="ctr">
              <a:spcBef>
                <a:spcPts val="0"/>
              </a:spcBef>
              <a:spcAft>
                <a:spcPts val="0"/>
              </a:spcAft>
            </a:pPr>
            <a:r>
              <a:rPr lang="en-US" sz="1400" dirty="0">
                <a:effectLst/>
                <a:latin typeface="Arial" panose="020B0604020202020204" pitchFamily="34" charset="0"/>
                <a:ea typeface="Calibri" panose="020F0502020204030204" pitchFamily="34" charset="0"/>
              </a:rPr>
              <a:t>Thomas' Calculus: Early Transcendentals, 14e</a:t>
            </a:r>
            <a:endParaRPr lang="en-US" sz="1400"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94454640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5B89A0-E26E-4328-838E-AB32FC45EAF9}" type="datetime1">
              <a:rPr lang="en-US" smtClean="0"/>
              <a:t>8/27/2024</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https://openstax.org/details/books/algebra-and-trigonometry-2e</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3B850FF-6169-4056-8077-06FFA93A5366}" type="slidenum">
              <a:rPr lang="en-US" smtClean="0"/>
              <a:pPr/>
              <a:t>‹#›</a:t>
            </a:fld>
            <a:endParaRPr lang="en-US"/>
          </a:p>
        </p:txBody>
      </p:sp>
    </p:spTree>
    <p:extLst>
      <p:ext uri="{BB962C8B-B14F-4D97-AF65-F5344CB8AC3E}">
        <p14:creationId xmlns:p14="http://schemas.microsoft.com/office/powerpoint/2010/main" val="229559101"/>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9.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9.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9.xml"/></Relationships>
</file>

<file path=ppt/slides/_rels/slide1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9.xml"/></Relationships>
</file>

<file path=ppt/slides/_rels/slide1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29.xml"/></Relationships>
</file>

<file path=ppt/slides/_rels/slide16.xml.rels><?xml version="1.0" encoding="UTF-8" standalone="yes"?>
<Relationships xmlns="http://schemas.openxmlformats.org/package/2006/relationships"><Relationship Id="rId8" Type="http://schemas.openxmlformats.org/officeDocument/2006/relationships/customXml" Target="../ink/ink5.xml"/><Relationship Id="rId13" Type="http://schemas.openxmlformats.org/officeDocument/2006/relationships/image" Target="../media/image26.png"/><Relationship Id="rId18" Type="http://schemas.openxmlformats.org/officeDocument/2006/relationships/customXml" Target="../ink/ink10.xml"/><Relationship Id="rId3" Type="http://schemas.openxmlformats.org/officeDocument/2006/relationships/image" Target="../media/image21.png"/><Relationship Id="rId21" Type="http://schemas.openxmlformats.org/officeDocument/2006/relationships/image" Target="../media/image30.png"/><Relationship Id="rId7" Type="http://schemas.openxmlformats.org/officeDocument/2006/relationships/image" Target="../media/image23.png"/><Relationship Id="rId12" Type="http://schemas.openxmlformats.org/officeDocument/2006/relationships/customXml" Target="../ink/ink7.xml"/><Relationship Id="rId17" Type="http://schemas.openxmlformats.org/officeDocument/2006/relationships/image" Target="../media/image28.png"/><Relationship Id="rId25" Type="http://schemas.openxmlformats.org/officeDocument/2006/relationships/image" Target="../media/image32.png"/><Relationship Id="rId2" Type="http://schemas.openxmlformats.org/officeDocument/2006/relationships/notesSlide" Target="../notesSlides/notesSlide5.xml"/><Relationship Id="rId16" Type="http://schemas.openxmlformats.org/officeDocument/2006/relationships/customXml" Target="../ink/ink9.xml"/><Relationship Id="rId20" Type="http://schemas.openxmlformats.org/officeDocument/2006/relationships/customXml" Target="../ink/ink11.xml"/><Relationship Id="rId1" Type="http://schemas.openxmlformats.org/officeDocument/2006/relationships/slideLayout" Target="../slideLayouts/slideLayout29.xml"/><Relationship Id="rId6" Type="http://schemas.openxmlformats.org/officeDocument/2006/relationships/customXml" Target="../ink/ink4.xml"/><Relationship Id="rId11" Type="http://schemas.openxmlformats.org/officeDocument/2006/relationships/image" Target="../media/image25.png"/><Relationship Id="rId24" Type="http://schemas.openxmlformats.org/officeDocument/2006/relationships/customXml" Target="../ink/ink13.xml"/><Relationship Id="rId5" Type="http://schemas.openxmlformats.org/officeDocument/2006/relationships/image" Target="../media/image22.png"/><Relationship Id="rId15" Type="http://schemas.openxmlformats.org/officeDocument/2006/relationships/image" Target="../media/image27.png"/><Relationship Id="rId23" Type="http://schemas.openxmlformats.org/officeDocument/2006/relationships/image" Target="../media/image31.png"/><Relationship Id="rId10" Type="http://schemas.openxmlformats.org/officeDocument/2006/relationships/customXml" Target="../ink/ink6.xml"/><Relationship Id="rId19" Type="http://schemas.openxmlformats.org/officeDocument/2006/relationships/image" Target="../media/image29.png"/><Relationship Id="rId4" Type="http://schemas.openxmlformats.org/officeDocument/2006/relationships/customXml" Target="../ink/ink3.xml"/><Relationship Id="rId9" Type="http://schemas.openxmlformats.org/officeDocument/2006/relationships/image" Target="../media/image24.png"/><Relationship Id="rId14" Type="http://schemas.openxmlformats.org/officeDocument/2006/relationships/customXml" Target="../ink/ink8.xml"/><Relationship Id="rId22" Type="http://schemas.openxmlformats.org/officeDocument/2006/relationships/customXml" Target="../ink/ink12.xml"/></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xml"/><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2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9.xml"/></Relationships>
</file>

<file path=ppt/slides/_rels/slide2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9.xml"/></Relationships>
</file>

<file path=ppt/slides/_rels/slide2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9.xml"/></Relationships>
</file>

<file path=ppt/slides/_rels/slide23.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9.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29.xml"/></Relationships>
</file>

<file path=ppt/slides/_rels/slide2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9.xml"/></Relationships>
</file>

<file path=ppt/slides/_rels/slide26.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9.xml"/></Relationships>
</file>

<file path=ppt/slides/_rels/slide27.x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slideLayout" Target="../slideLayouts/slideLayout29.xml"/></Relationships>
</file>

<file path=ppt/slides/_rels/slide28.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9.xml"/></Relationships>
</file>

<file path=ppt/slides/_rels/slide2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9.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9.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9.xml"/></Relationships>
</file>

<file path=ppt/slides/_rels/slide6.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5.png"/><Relationship Id="rId1" Type="http://schemas.openxmlformats.org/officeDocument/2006/relationships/slideLayout" Target="../slideLayouts/slideLayout29.xml"/><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9.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customXml" Target="../ink/ink2.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alphaModFix amt="70000"/>
          </a:blip>
          <a:srcRect t="15726" r="-1" b="-1"/>
          <a:stretch/>
        </p:blipFill>
        <p:spPr>
          <a:xfrm>
            <a:off x="-37352" y="0"/>
            <a:ext cx="12188932" cy="6856614"/>
          </a:xfrm>
          <a:prstGeom prst="rect">
            <a:avLst/>
          </a:prstGeom>
        </p:spPr>
      </p:pic>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96275" y="744909"/>
            <a:ext cx="10190071" cy="2301739"/>
          </a:xfrm>
        </p:spPr>
        <p:txBody>
          <a:bodyPr anchor="b">
            <a:normAutofit/>
          </a:bodyPr>
          <a:lstStyle/>
          <a:p>
            <a:r>
              <a:rPr lang="en-US" sz="5400" dirty="0"/>
              <a:t>The Unit Circle: </a:t>
            </a:r>
            <a:br>
              <a:rPr lang="en-US" sz="5400" dirty="0"/>
            </a:br>
            <a:r>
              <a:rPr lang="en-US" sz="5400" dirty="0"/>
              <a:t>Sine and Cosine Functions</a:t>
            </a:r>
          </a:p>
        </p:txBody>
      </p:sp>
      <p:sp>
        <p:nvSpPr>
          <p:cNvPr id="3" name="Subtitle 2">
            <a:extLst>
              <a:ext uri="{FF2B5EF4-FFF2-40B4-BE49-F238E27FC236}">
                <a16:creationId xmlns:a16="http://schemas.microsoft.com/office/drawing/2014/main" id="{DD247231-577D-2B6C-0F9F-6521236FCF0B}"/>
              </a:ext>
            </a:extLst>
          </p:cNvPr>
          <p:cNvSpPr>
            <a:spLocks noGrp="1"/>
          </p:cNvSpPr>
          <p:nvPr>
            <p:ph type="subTitle" idx="1"/>
          </p:nvPr>
        </p:nvSpPr>
        <p:spPr>
          <a:xfrm>
            <a:off x="1200646" y="3075976"/>
            <a:ext cx="9781327" cy="3037115"/>
          </a:xfrm>
        </p:spPr>
        <p:txBody>
          <a:bodyPr anchor="t">
            <a:normAutofit lnSpcReduction="10000"/>
          </a:bodyPr>
          <a:lstStyle/>
          <a:p>
            <a:r>
              <a:rPr lang="en-US" sz="3600" dirty="0"/>
              <a:t>Chapter 7</a:t>
            </a:r>
          </a:p>
          <a:p>
            <a:endParaRPr lang="en-US" sz="2800" dirty="0"/>
          </a:p>
          <a:p>
            <a:endParaRPr lang="en-US" sz="2800" dirty="0"/>
          </a:p>
          <a:p>
            <a:endParaRPr lang="en-US" sz="2800" dirty="0"/>
          </a:p>
          <a:p>
            <a:endParaRPr lang="en-US" sz="2800" dirty="0">
              <a:solidFill>
                <a:schemeClr val="bg1"/>
              </a:solidFill>
            </a:endParaRPr>
          </a:p>
          <a:p>
            <a:r>
              <a:rPr lang="en-US" sz="2200" dirty="0">
                <a:solidFill>
                  <a:schemeClr val="bg1"/>
                </a:solidFill>
              </a:rPr>
              <a:t>Algebra and Trigonometry 2e, OpenStax, Jay Abramson</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40420" y="5861447"/>
            <a:ext cx="11896842" cy="461802"/>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all" spc="200" normalizeH="0" baseline="0" noProof="0">
                <a:ln>
                  <a:noFill/>
                </a:ln>
                <a:solidFill>
                  <a:srgbClr val="FFFFFF"/>
                </a:solidFill>
                <a:effectLst/>
                <a:uLnTx/>
                <a:uFillTx/>
                <a:latin typeface="Arial"/>
                <a:ea typeface="+mn-ea"/>
                <a:cs typeface="Segoe UI Semilight" panose="020B0402040204020203" pitchFamily="34" charset="0"/>
              </a:rPr>
              <a:t>https://openstax.org/details/books/algebra-and-trigonometry-2e</a:t>
            </a:r>
            <a:endParaRPr kumimoji="0" lang="en-US" sz="1800" b="0" i="0" u="none" strike="noStrike" kern="1200" cap="all" spc="200" normalizeH="0" baseline="0" noProof="0" dirty="0">
              <a:ln>
                <a:noFill/>
              </a:ln>
              <a:solidFill>
                <a:srgbClr val="FFFFFF"/>
              </a:solidFill>
              <a:effectLst/>
              <a:uLnTx/>
              <a:uFillTx/>
              <a:latin typeface="Arial"/>
              <a:ea typeface="+mn-ea"/>
              <a:cs typeface="Segoe UI Semilight" panose="020B0402040204020203" pitchFamily="34" charset="0"/>
            </a:endParaRPr>
          </a:p>
        </p:txBody>
      </p:sp>
    </p:spTree>
    <p:extLst>
      <p:ext uri="{BB962C8B-B14F-4D97-AF65-F5344CB8AC3E}">
        <p14:creationId xmlns:p14="http://schemas.microsoft.com/office/powerpoint/2010/main" val="41191558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67024D6A-CCE2-194D-ABB0-18C214B08230}"/>
              </a:ext>
            </a:extLst>
          </p:cNvPr>
          <p:cNvPicPr>
            <a:picLocks noChangeAspect="1"/>
          </p:cNvPicPr>
          <p:nvPr/>
        </p:nvPicPr>
        <p:blipFill>
          <a:blip r:embed="rId2"/>
          <a:stretch>
            <a:fillRect/>
          </a:stretch>
        </p:blipFill>
        <p:spPr>
          <a:xfrm>
            <a:off x="375558" y="276123"/>
            <a:ext cx="10744200" cy="1419225"/>
          </a:xfrm>
          <a:prstGeom prst="rect">
            <a:avLst/>
          </a:prstGeom>
        </p:spPr>
      </p:pic>
    </p:spTree>
    <p:extLst>
      <p:ext uri="{BB962C8B-B14F-4D97-AF65-F5344CB8AC3E}">
        <p14:creationId xmlns:p14="http://schemas.microsoft.com/office/powerpoint/2010/main" val="4287012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0EEEC62-086D-7713-DC91-3524FAF5523C}"/>
              </a:ext>
            </a:extLst>
          </p:cNvPr>
          <p:cNvPicPr>
            <a:picLocks noChangeAspect="1"/>
          </p:cNvPicPr>
          <p:nvPr/>
        </p:nvPicPr>
        <p:blipFill>
          <a:blip r:embed="rId2"/>
          <a:stretch>
            <a:fillRect/>
          </a:stretch>
        </p:blipFill>
        <p:spPr>
          <a:xfrm>
            <a:off x="730552" y="1676919"/>
            <a:ext cx="10905066" cy="2480902"/>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7736068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3EC4FC-2884-9E2E-D75A-87CBB51388FC}"/>
              </a:ext>
            </a:extLst>
          </p:cNvPr>
          <p:cNvPicPr>
            <a:picLocks noChangeAspect="1"/>
          </p:cNvPicPr>
          <p:nvPr/>
        </p:nvPicPr>
        <p:blipFill>
          <a:blip r:embed="rId2"/>
          <a:stretch>
            <a:fillRect/>
          </a:stretch>
        </p:blipFill>
        <p:spPr>
          <a:xfrm>
            <a:off x="643467" y="1366338"/>
            <a:ext cx="10905066" cy="2862580"/>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10907986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9B3974CE-007E-9B5F-E6A4-D16763AE4B89}"/>
              </a:ext>
            </a:extLst>
          </p:cNvPr>
          <p:cNvPicPr>
            <a:picLocks noChangeAspect="1"/>
          </p:cNvPicPr>
          <p:nvPr/>
        </p:nvPicPr>
        <p:blipFill>
          <a:blip r:embed="rId2"/>
          <a:stretch>
            <a:fillRect/>
          </a:stretch>
        </p:blipFill>
        <p:spPr>
          <a:xfrm>
            <a:off x="190269" y="136525"/>
            <a:ext cx="10744200" cy="2000250"/>
          </a:xfrm>
          <a:prstGeom prst="rect">
            <a:avLst/>
          </a:prstGeom>
        </p:spPr>
      </p:pic>
    </p:spTree>
    <p:extLst>
      <p:ext uri="{BB962C8B-B14F-4D97-AF65-F5344CB8AC3E}">
        <p14:creationId xmlns:p14="http://schemas.microsoft.com/office/powerpoint/2010/main" val="266377389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A6E8EAD7-E1C4-6A38-26AC-B932F85E4967}"/>
              </a:ext>
            </a:extLst>
          </p:cNvPr>
          <p:cNvPicPr>
            <a:picLocks noChangeAspect="1"/>
          </p:cNvPicPr>
          <p:nvPr/>
        </p:nvPicPr>
        <p:blipFill>
          <a:blip r:embed="rId2"/>
          <a:stretch>
            <a:fillRect/>
          </a:stretch>
        </p:blipFill>
        <p:spPr>
          <a:xfrm>
            <a:off x="202065" y="136525"/>
            <a:ext cx="10677525" cy="1628775"/>
          </a:xfrm>
          <a:prstGeom prst="rect">
            <a:avLst/>
          </a:prstGeom>
        </p:spPr>
      </p:pic>
    </p:spTree>
    <p:extLst>
      <p:ext uri="{BB962C8B-B14F-4D97-AF65-F5344CB8AC3E}">
        <p14:creationId xmlns:p14="http://schemas.microsoft.com/office/powerpoint/2010/main" val="149042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45B7118-B5EE-BA47-227F-0F1B70A55ECD}"/>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73AACDAF-6E7A-8B8D-327A-D6178BF8D30B}"/>
              </a:ext>
            </a:extLst>
          </p:cNvPr>
          <p:cNvPicPr>
            <a:picLocks noChangeAspect="1"/>
          </p:cNvPicPr>
          <p:nvPr/>
        </p:nvPicPr>
        <p:blipFill>
          <a:blip r:embed="rId3"/>
          <a:stretch>
            <a:fillRect/>
          </a:stretch>
        </p:blipFill>
        <p:spPr>
          <a:xfrm>
            <a:off x="660874" y="1431018"/>
            <a:ext cx="5435126" cy="4252232"/>
          </a:xfrm>
          <a:prstGeom prst="rect">
            <a:avLst/>
          </a:prstGeom>
        </p:spPr>
      </p:pic>
      <p:sp>
        <p:nvSpPr>
          <p:cNvPr id="7" name="TextBox 6">
            <a:extLst>
              <a:ext uri="{FF2B5EF4-FFF2-40B4-BE49-F238E27FC236}">
                <a16:creationId xmlns:a16="http://schemas.microsoft.com/office/drawing/2014/main" id="{B79E2618-F79E-10E0-8842-635D8AF52EDE}"/>
              </a:ext>
            </a:extLst>
          </p:cNvPr>
          <p:cNvSpPr txBox="1"/>
          <p:nvPr/>
        </p:nvSpPr>
        <p:spPr>
          <a:xfrm>
            <a:off x="878731" y="528419"/>
            <a:ext cx="6971489" cy="584775"/>
          </a:xfrm>
          <a:prstGeom prst="rect">
            <a:avLst/>
          </a:prstGeom>
          <a:noFill/>
        </p:spPr>
        <p:txBody>
          <a:bodyPr wrap="square">
            <a:spAutoFit/>
          </a:bodyPr>
          <a:lstStyle/>
          <a:p>
            <a:r>
              <a:rPr lang="en-US" sz="3200" dirty="0"/>
              <a:t>Finding Sines and Cosines of  45° Angles</a:t>
            </a:r>
          </a:p>
        </p:txBody>
      </p:sp>
    </p:spTree>
    <p:extLst>
      <p:ext uri="{BB962C8B-B14F-4D97-AF65-F5344CB8AC3E}">
        <p14:creationId xmlns:p14="http://schemas.microsoft.com/office/powerpoint/2010/main" val="3228421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53F29798-D584-4792-9B62-3F5F5C36D61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EC1C800-C17A-BA60-CBE9-DC223AEBFA3C}"/>
              </a:ext>
            </a:extLst>
          </p:cNvPr>
          <p:cNvSpPr txBox="1"/>
          <p:nvPr/>
        </p:nvSpPr>
        <p:spPr>
          <a:xfrm>
            <a:off x="838200" y="184805"/>
            <a:ext cx="10515600" cy="150588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kern="1200" dirty="0">
                <a:solidFill>
                  <a:schemeClr val="tx1"/>
                </a:solidFill>
                <a:ea typeface="+mj-ea"/>
                <a:cs typeface="+mj-cs"/>
              </a:rPr>
              <a:t>Finding Sines and Cosines of  30° and  60° Angles</a:t>
            </a:r>
          </a:p>
        </p:txBody>
      </p:sp>
      <p:pic>
        <p:nvPicPr>
          <p:cNvPr id="7" name="Picture 6">
            <a:extLst>
              <a:ext uri="{FF2B5EF4-FFF2-40B4-BE49-F238E27FC236}">
                <a16:creationId xmlns:a16="http://schemas.microsoft.com/office/drawing/2014/main" id="{1C3416B3-065C-8426-04F1-F6F5E5F8C0E1}"/>
              </a:ext>
            </a:extLst>
          </p:cNvPr>
          <p:cNvPicPr>
            <a:picLocks noChangeAspect="1"/>
          </p:cNvPicPr>
          <p:nvPr/>
        </p:nvPicPr>
        <p:blipFill>
          <a:blip r:embed="rId3"/>
          <a:stretch>
            <a:fillRect/>
          </a:stretch>
        </p:blipFill>
        <p:spPr>
          <a:xfrm>
            <a:off x="594092" y="1581578"/>
            <a:ext cx="5022995" cy="4420236"/>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vert="horz" lIns="91440" tIns="45720" rIns="91440" bIns="45720" rtlCol="0" anchor="ctr">
            <a:normAutofit/>
          </a:bodyPr>
          <a:lstStyle/>
          <a:p>
            <a:pPr marR="0" lvl="0" indent="0" defTabSz="914400" fontAlgn="auto">
              <a:lnSpc>
                <a:spcPct val="90000"/>
              </a:lnSpc>
              <a:spcBef>
                <a:spcPts val="0"/>
              </a:spcBef>
              <a:spcAft>
                <a:spcPts val="600"/>
              </a:spcAft>
              <a:buClrTx/>
              <a:buSzTx/>
              <a:buFontTx/>
              <a:buNone/>
              <a:tabLst/>
              <a:defRPr/>
            </a:pPr>
            <a:r>
              <a:rPr kumimoji="0" lang="en-US" sz="900" b="0" i="0" u="none" strike="noStrike" kern="1200" cap="all" spc="200" normalizeH="0" baseline="0" noProof="0">
                <a:ln>
                  <a:noFill/>
                </a:ln>
                <a:solidFill>
                  <a:schemeClr val="tx1">
                    <a:tint val="75000"/>
                  </a:schemeClr>
                </a:solidFill>
                <a:effectLst/>
                <a:uLnTx/>
                <a:uFillTx/>
                <a:latin typeface="+mn-lt"/>
                <a:ea typeface="+mn-ea"/>
                <a:cs typeface="+mn-cs"/>
              </a:rPr>
              <a:t>https://openstax.org/details/books/algebra-and-trigonometry-2e</a:t>
            </a:r>
          </a:p>
        </p:txBody>
      </p:sp>
      <mc:AlternateContent xmlns:mc="http://schemas.openxmlformats.org/markup-compatibility/2006" xmlns:p14="http://schemas.microsoft.com/office/powerpoint/2010/main">
        <mc:Choice Requires="p14">
          <p:contentPart p14:bwMode="auto" r:id="rId4">
            <p14:nvContentPartPr>
              <p14:cNvPr id="8" name="Ink 7">
                <a:extLst>
                  <a:ext uri="{FF2B5EF4-FFF2-40B4-BE49-F238E27FC236}">
                    <a16:creationId xmlns:a16="http://schemas.microsoft.com/office/drawing/2014/main" id="{555B4CC6-7DF8-52DA-7CF8-5154AEC4F8ED}"/>
                  </a:ext>
                </a:extLst>
              </p14:cNvPr>
              <p14:cNvContentPartPr/>
              <p14:nvPr/>
            </p14:nvContentPartPr>
            <p14:xfrm>
              <a:off x="3657943" y="2829909"/>
              <a:ext cx="54000" cy="946440"/>
            </p14:xfrm>
          </p:contentPart>
        </mc:Choice>
        <mc:Fallback xmlns="">
          <p:pic>
            <p:nvPicPr>
              <p:cNvPr id="8" name="Ink 7">
                <a:extLst>
                  <a:ext uri="{FF2B5EF4-FFF2-40B4-BE49-F238E27FC236}">
                    <a16:creationId xmlns:a16="http://schemas.microsoft.com/office/drawing/2014/main" id="{555B4CC6-7DF8-52DA-7CF8-5154AEC4F8ED}"/>
                  </a:ext>
                </a:extLst>
              </p:cNvPr>
              <p:cNvPicPr/>
              <p:nvPr/>
            </p:nvPicPr>
            <p:blipFill>
              <a:blip r:embed="rId5"/>
              <a:stretch>
                <a:fillRect/>
              </a:stretch>
            </p:blipFill>
            <p:spPr>
              <a:xfrm>
                <a:off x="3640303" y="2794269"/>
                <a:ext cx="89640" cy="1018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 name="Ink 8">
                <a:extLst>
                  <a:ext uri="{FF2B5EF4-FFF2-40B4-BE49-F238E27FC236}">
                    <a16:creationId xmlns:a16="http://schemas.microsoft.com/office/drawing/2014/main" id="{84B35654-7A42-EA05-35B0-F9BF3D7F632A}"/>
                  </a:ext>
                </a:extLst>
              </p14:cNvPr>
              <p14:cNvContentPartPr/>
              <p14:nvPr/>
            </p14:nvContentPartPr>
            <p14:xfrm>
              <a:off x="3169783" y="3744309"/>
              <a:ext cx="531360" cy="33840"/>
            </p14:xfrm>
          </p:contentPart>
        </mc:Choice>
        <mc:Fallback xmlns="">
          <p:pic>
            <p:nvPicPr>
              <p:cNvPr id="9" name="Ink 8">
                <a:extLst>
                  <a:ext uri="{FF2B5EF4-FFF2-40B4-BE49-F238E27FC236}">
                    <a16:creationId xmlns:a16="http://schemas.microsoft.com/office/drawing/2014/main" id="{84B35654-7A42-EA05-35B0-F9BF3D7F632A}"/>
                  </a:ext>
                </a:extLst>
              </p:cNvPr>
              <p:cNvPicPr/>
              <p:nvPr/>
            </p:nvPicPr>
            <p:blipFill>
              <a:blip r:embed="rId7"/>
              <a:stretch>
                <a:fillRect/>
              </a:stretch>
            </p:blipFill>
            <p:spPr>
              <a:xfrm>
                <a:off x="3152143" y="3708669"/>
                <a:ext cx="567000" cy="105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0" name="Ink 9">
                <a:extLst>
                  <a:ext uri="{FF2B5EF4-FFF2-40B4-BE49-F238E27FC236}">
                    <a16:creationId xmlns:a16="http://schemas.microsoft.com/office/drawing/2014/main" id="{DF5D01C8-9D7B-5B08-49A8-D1BBE0EFDFF8}"/>
                  </a:ext>
                </a:extLst>
              </p14:cNvPr>
              <p14:cNvContentPartPr/>
              <p14:nvPr/>
            </p14:nvContentPartPr>
            <p14:xfrm>
              <a:off x="3156463" y="2818389"/>
              <a:ext cx="564840" cy="958680"/>
            </p14:xfrm>
          </p:contentPart>
        </mc:Choice>
        <mc:Fallback xmlns="">
          <p:pic>
            <p:nvPicPr>
              <p:cNvPr id="10" name="Ink 9">
                <a:extLst>
                  <a:ext uri="{FF2B5EF4-FFF2-40B4-BE49-F238E27FC236}">
                    <a16:creationId xmlns:a16="http://schemas.microsoft.com/office/drawing/2014/main" id="{DF5D01C8-9D7B-5B08-49A8-D1BBE0EFDFF8}"/>
                  </a:ext>
                </a:extLst>
              </p:cNvPr>
              <p:cNvPicPr/>
              <p:nvPr/>
            </p:nvPicPr>
            <p:blipFill>
              <a:blip r:embed="rId9"/>
              <a:stretch>
                <a:fillRect/>
              </a:stretch>
            </p:blipFill>
            <p:spPr>
              <a:xfrm>
                <a:off x="3138823" y="2782389"/>
                <a:ext cx="600480" cy="10303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1" name="Ink 10">
                <a:extLst>
                  <a:ext uri="{FF2B5EF4-FFF2-40B4-BE49-F238E27FC236}">
                    <a16:creationId xmlns:a16="http://schemas.microsoft.com/office/drawing/2014/main" id="{6B39B989-BDA7-EDE3-A8DC-2085E08B7A42}"/>
                  </a:ext>
                </a:extLst>
              </p14:cNvPr>
              <p14:cNvContentPartPr/>
              <p14:nvPr/>
            </p14:nvContentPartPr>
            <p14:xfrm>
              <a:off x="3696463" y="2949429"/>
              <a:ext cx="18000" cy="767880"/>
            </p14:xfrm>
          </p:contentPart>
        </mc:Choice>
        <mc:Fallback xmlns="">
          <p:pic>
            <p:nvPicPr>
              <p:cNvPr id="11" name="Ink 10">
                <a:extLst>
                  <a:ext uri="{FF2B5EF4-FFF2-40B4-BE49-F238E27FC236}">
                    <a16:creationId xmlns:a16="http://schemas.microsoft.com/office/drawing/2014/main" id="{6B39B989-BDA7-EDE3-A8DC-2085E08B7A42}"/>
                  </a:ext>
                </a:extLst>
              </p:cNvPr>
              <p:cNvPicPr/>
              <p:nvPr/>
            </p:nvPicPr>
            <p:blipFill>
              <a:blip r:embed="rId11"/>
              <a:stretch>
                <a:fillRect/>
              </a:stretch>
            </p:blipFill>
            <p:spPr>
              <a:xfrm>
                <a:off x="3678823" y="2913789"/>
                <a:ext cx="53640" cy="8395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3" name="Ink 12">
                <a:extLst>
                  <a:ext uri="{FF2B5EF4-FFF2-40B4-BE49-F238E27FC236}">
                    <a16:creationId xmlns:a16="http://schemas.microsoft.com/office/drawing/2014/main" id="{12A62ADF-C8C9-728F-CA33-F67B4636BEE0}"/>
                  </a:ext>
                </a:extLst>
              </p14:cNvPr>
              <p14:cNvContentPartPr/>
              <p14:nvPr/>
            </p14:nvContentPartPr>
            <p14:xfrm>
              <a:off x="3624103" y="2949429"/>
              <a:ext cx="67320" cy="795240"/>
            </p14:xfrm>
          </p:contentPart>
        </mc:Choice>
        <mc:Fallback xmlns="">
          <p:pic>
            <p:nvPicPr>
              <p:cNvPr id="13" name="Ink 12">
                <a:extLst>
                  <a:ext uri="{FF2B5EF4-FFF2-40B4-BE49-F238E27FC236}">
                    <a16:creationId xmlns:a16="http://schemas.microsoft.com/office/drawing/2014/main" id="{12A62ADF-C8C9-728F-CA33-F67B4636BEE0}"/>
                  </a:ext>
                </a:extLst>
              </p:cNvPr>
              <p:cNvPicPr/>
              <p:nvPr/>
            </p:nvPicPr>
            <p:blipFill>
              <a:blip r:embed="rId13"/>
              <a:stretch>
                <a:fillRect/>
              </a:stretch>
            </p:blipFill>
            <p:spPr>
              <a:xfrm>
                <a:off x="3606103" y="2913789"/>
                <a:ext cx="102960" cy="866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4" name="Ink 13">
                <a:extLst>
                  <a:ext uri="{FF2B5EF4-FFF2-40B4-BE49-F238E27FC236}">
                    <a16:creationId xmlns:a16="http://schemas.microsoft.com/office/drawing/2014/main" id="{23DE8DDA-C3E2-6A8B-84B4-E493AE53DBE1}"/>
                  </a:ext>
                </a:extLst>
              </p14:cNvPr>
              <p14:cNvContentPartPr/>
              <p14:nvPr/>
            </p14:nvContentPartPr>
            <p14:xfrm>
              <a:off x="3605023" y="3091269"/>
              <a:ext cx="64080" cy="578880"/>
            </p14:xfrm>
          </p:contentPart>
        </mc:Choice>
        <mc:Fallback xmlns="">
          <p:pic>
            <p:nvPicPr>
              <p:cNvPr id="14" name="Ink 13">
                <a:extLst>
                  <a:ext uri="{FF2B5EF4-FFF2-40B4-BE49-F238E27FC236}">
                    <a16:creationId xmlns:a16="http://schemas.microsoft.com/office/drawing/2014/main" id="{23DE8DDA-C3E2-6A8B-84B4-E493AE53DBE1}"/>
                  </a:ext>
                </a:extLst>
              </p:cNvPr>
              <p:cNvPicPr/>
              <p:nvPr/>
            </p:nvPicPr>
            <p:blipFill>
              <a:blip r:embed="rId15"/>
              <a:stretch>
                <a:fillRect/>
              </a:stretch>
            </p:blipFill>
            <p:spPr>
              <a:xfrm>
                <a:off x="3587023" y="3055629"/>
                <a:ext cx="99720" cy="650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5" name="Ink 14">
                <a:extLst>
                  <a:ext uri="{FF2B5EF4-FFF2-40B4-BE49-F238E27FC236}">
                    <a16:creationId xmlns:a16="http://schemas.microsoft.com/office/drawing/2014/main" id="{7908EB61-9789-A2BB-7DDA-AFDBBB143AAE}"/>
                  </a:ext>
                </a:extLst>
              </p14:cNvPr>
              <p14:cNvContentPartPr/>
              <p14:nvPr/>
            </p14:nvContentPartPr>
            <p14:xfrm>
              <a:off x="3237823" y="3036549"/>
              <a:ext cx="452880" cy="663840"/>
            </p14:xfrm>
          </p:contentPart>
        </mc:Choice>
        <mc:Fallback xmlns="">
          <p:pic>
            <p:nvPicPr>
              <p:cNvPr id="15" name="Ink 14">
                <a:extLst>
                  <a:ext uri="{FF2B5EF4-FFF2-40B4-BE49-F238E27FC236}">
                    <a16:creationId xmlns:a16="http://schemas.microsoft.com/office/drawing/2014/main" id="{7908EB61-9789-A2BB-7DDA-AFDBBB143AAE}"/>
                  </a:ext>
                </a:extLst>
              </p:cNvPr>
              <p:cNvPicPr/>
              <p:nvPr/>
            </p:nvPicPr>
            <p:blipFill>
              <a:blip r:embed="rId17"/>
              <a:stretch>
                <a:fillRect/>
              </a:stretch>
            </p:blipFill>
            <p:spPr>
              <a:xfrm>
                <a:off x="3219823" y="3000909"/>
                <a:ext cx="488520" cy="7354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03631DE2-D6D4-C37C-0B6F-AA3C606D520B}"/>
                  </a:ext>
                </a:extLst>
              </p14:cNvPr>
              <p14:cNvContentPartPr/>
              <p14:nvPr/>
            </p14:nvContentPartPr>
            <p14:xfrm>
              <a:off x="3216583" y="3004149"/>
              <a:ext cx="408600" cy="715320"/>
            </p14:xfrm>
          </p:contentPart>
        </mc:Choice>
        <mc:Fallback xmlns="">
          <p:pic>
            <p:nvPicPr>
              <p:cNvPr id="16" name="Ink 15">
                <a:extLst>
                  <a:ext uri="{FF2B5EF4-FFF2-40B4-BE49-F238E27FC236}">
                    <a16:creationId xmlns:a16="http://schemas.microsoft.com/office/drawing/2014/main" id="{03631DE2-D6D4-C37C-0B6F-AA3C606D520B}"/>
                  </a:ext>
                </a:extLst>
              </p:cNvPr>
              <p:cNvPicPr/>
              <p:nvPr/>
            </p:nvPicPr>
            <p:blipFill>
              <a:blip r:embed="rId19"/>
              <a:stretch>
                <a:fillRect/>
              </a:stretch>
            </p:blipFill>
            <p:spPr>
              <a:xfrm>
                <a:off x="3198583" y="2968509"/>
                <a:ext cx="444240" cy="786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845FA79A-7BC5-4C0B-43DC-0B5F45F6C87A}"/>
                  </a:ext>
                </a:extLst>
              </p14:cNvPr>
              <p14:cNvContentPartPr/>
              <p14:nvPr/>
            </p14:nvContentPartPr>
            <p14:xfrm>
              <a:off x="3428263" y="3145269"/>
              <a:ext cx="223200" cy="453240"/>
            </p14:xfrm>
          </p:contentPart>
        </mc:Choice>
        <mc:Fallback xmlns="">
          <p:pic>
            <p:nvPicPr>
              <p:cNvPr id="17" name="Ink 16">
                <a:extLst>
                  <a:ext uri="{FF2B5EF4-FFF2-40B4-BE49-F238E27FC236}">
                    <a16:creationId xmlns:a16="http://schemas.microsoft.com/office/drawing/2014/main" id="{845FA79A-7BC5-4C0B-43DC-0B5F45F6C87A}"/>
                  </a:ext>
                </a:extLst>
              </p:cNvPr>
              <p:cNvPicPr/>
              <p:nvPr/>
            </p:nvPicPr>
            <p:blipFill>
              <a:blip r:embed="rId21"/>
              <a:stretch>
                <a:fillRect/>
              </a:stretch>
            </p:blipFill>
            <p:spPr>
              <a:xfrm>
                <a:off x="3410623" y="3109629"/>
                <a:ext cx="258840" cy="5248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8" name="Ink 17">
                <a:extLst>
                  <a:ext uri="{FF2B5EF4-FFF2-40B4-BE49-F238E27FC236}">
                    <a16:creationId xmlns:a16="http://schemas.microsoft.com/office/drawing/2014/main" id="{4D808F3E-22F6-E2B6-1992-2D13D9681971}"/>
                  </a:ext>
                </a:extLst>
              </p14:cNvPr>
              <p14:cNvContentPartPr/>
              <p14:nvPr/>
            </p14:nvContentPartPr>
            <p14:xfrm>
              <a:off x="3661543" y="2960229"/>
              <a:ext cx="7560" cy="264600"/>
            </p14:xfrm>
          </p:contentPart>
        </mc:Choice>
        <mc:Fallback xmlns="">
          <p:pic>
            <p:nvPicPr>
              <p:cNvPr id="18" name="Ink 17">
                <a:extLst>
                  <a:ext uri="{FF2B5EF4-FFF2-40B4-BE49-F238E27FC236}">
                    <a16:creationId xmlns:a16="http://schemas.microsoft.com/office/drawing/2014/main" id="{4D808F3E-22F6-E2B6-1992-2D13D9681971}"/>
                  </a:ext>
                </a:extLst>
              </p:cNvPr>
              <p:cNvPicPr/>
              <p:nvPr/>
            </p:nvPicPr>
            <p:blipFill>
              <a:blip r:embed="rId23"/>
              <a:stretch>
                <a:fillRect/>
              </a:stretch>
            </p:blipFill>
            <p:spPr>
              <a:xfrm>
                <a:off x="3643543" y="2924589"/>
                <a:ext cx="43200" cy="3362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9" name="Ink 18">
                <a:extLst>
                  <a:ext uri="{FF2B5EF4-FFF2-40B4-BE49-F238E27FC236}">
                    <a16:creationId xmlns:a16="http://schemas.microsoft.com/office/drawing/2014/main" id="{D3EF71F8-7EF9-457C-D3D4-3F1A7BAA1A2F}"/>
                  </a:ext>
                </a:extLst>
              </p14:cNvPr>
              <p14:cNvContentPartPr/>
              <p14:nvPr/>
            </p14:nvContentPartPr>
            <p14:xfrm>
              <a:off x="3559663" y="3058149"/>
              <a:ext cx="75960" cy="163080"/>
            </p14:xfrm>
          </p:contentPart>
        </mc:Choice>
        <mc:Fallback xmlns="">
          <p:pic>
            <p:nvPicPr>
              <p:cNvPr id="19" name="Ink 18">
                <a:extLst>
                  <a:ext uri="{FF2B5EF4-FFF2-40B4-BE49-F238E27FC236}">
                    <a16:creationId xmlns:a16="http://schemas.microsoft.com/office/drawing/2014/main" id="{D3EF71F8-7EF9-457C-D3D4-3F1A7BAA1A2F}"/>
                  </a:ext>
                </a:extLst>
              </p:cNvPr>
              <p:cNvPicPr/>
              <p:nvPr/>
            </p:nvPicPr>
            <p:blipFill>
              <a:blip r:embed="rId25"/>
              <a:stretch>
                <a:fillRect/>
              </a:stretch>
            </p:blipFill>
            <p:spPr>
              <a:xfrm>
                <a:off x="3542023" y="3022509"/>
                <a:ext cx="111600" cy="234720"/>
              </a:xfrm>
              <a:prstGeom prst="rect">
                <a:avLst/>
              </a:prstGeom>
            </p:spPr>
          </p:pic>
        </mc:Fallback>
      </mc:AlternateContent>
    </p:spTree>
    <p:extLst>
      <p:ext uri="{BB962C8B-B14F-4D97-AF65-F5344CB8AC3E}">
        <p14:creationId xmlns:p14="http://schemas.microsoft.com/office/powerpoint/2010/main" val="364110362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CA723249-56F3-D7C9-C2A7-789D713332E2}"/>
              </a:ext>
            </a:extLst>
          </p:cNvPr>
          <p:cNvPicPr>
            <a:picLocks noChangeAspect="1"/>
          </p:cNvPicPr>
          <p:nvPr/>
        </p:nvPicPr>
        <p:blipFill>
          <a:blip r:embed="rId3"/>
          <a:stretch>
            <a:fillRect/>
          </a:stretch>
        </p:blipFill>
        <p:spPr>
          <a:xfrm>
            <a:off x="643467" y="2170748"/>
            <a:ext cx="10905066" cy="2071962"/>
          </a:xfrm>
          <a:prstGeom prst="rect">
            <a:avLst/>
          </a:prstGeom>
        </p:spPr>
      </p:pic>
      <p:sp>
        <p:nvSpPr>
          <p:cNvPr id="2" name="Footer Placeholder 1">
            <a:extLst>
              <a:ext uri="{FF2B5EF4-FFF2-40B4-BE49-F238E27FC236}">
                <a16:creationId xmlns:a16="http://schemas.microsoft.com/office/drawing/2014/main" id="{B7F252D7-7BD1-5E28-A1C2-8B6707EB550A}"/>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
        <p:nvSpPr>
          <p:cNvPr id="6" name="TextBox 5">
            <a:extLst>
              <a:ext uri="{FF2B5EF4-FFF2-40B4-BE49-F238E27FC236}">
                <a16:creationId xmlns:a16="http://schemas.microsoft.com/office/drawing/2014/main" id="{4E10861D-EE5B-F751-D4D4-1E5705F4BDAE}"/>
              </a:ext>
            </a:extLst>
          </p:cNvPr>
          <p:cNvSpPr txBox="1"/>
          <p:nvPr/>
        </p:nvSpPr>
        <p:spPr>
          <a:xfrm>
            <a:off x="838200" y="816176"/>
            <a:ext cx="10515600" cy="1505883"/>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3200" kern="1200" dirty="0">
                <a:solidFill>
                  <a:schemeClr val="tx1"/>
                </a:solidFill>
                <a:ea typeface="+mj-ea"/>
                <a:cs typeface="+mj-cs"/>
              </a:rPr>
              <a:t>Finding Sines and Cosines of  Special Angles</a:t>
            </a:r>
          </a:p>
        </p:txBody>
      </p:sp>
    </p:spTree>
    <p:extLst>
      <p:ext uri="{BB962C8B-B14F-4D97-AF65-F5344CB8AC3E}">
        <p14:creationId xmlns:p14="http://schemas.microsoft.com/office/powerpoint/2010/main" val="17453696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C0BBA4F-E04E-1FBC-E061-C6CA7F31BB59}"/>
              </a:ext>
            </a:extLst>
          </p:cNvPr>
          <p:cNvPicPr>
            <a:picLocks noChangeAspect="1"/>
          </p:cNvPicPr>
          <p:nvPr/>
        </p:nvPicPr>
        <p:blipFill>
          <a:blip r:embed="rId3"/>
          <a:stretch>
            <a:fillRect/>
          </a:stretch>
        </p:blipFill>
        <p:spPr>
          <a:xfrm>
            <a:off x="2547550" y="643467"/>
            <a:ext cx="7096900" cy="5571066"/>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spTree>
    <p:extLst>
      <p:ext uri="{BB962C8B-B14F-4D97-AF65-F5344CB8AC3E}">
        <p14:creationId xmlns:p14="http://schemas.microsoft.com/office/powerpoint/2010/main" val="34860961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17A0145-A329-42C6-3C37-F18CB7B338E5}"/>
              </a:ext>
            </a:extLst>
          </p:cNvPr>
          <p:cNvPicPr>
            <a:picLocks noChangeAspect="1"/>
          </p:cNvPicPr>
          <p:nvPr/>
        </p:nvPicPr>
        <p:blipFill>
          <a:blip r:embed="rId3"/>
          <a:stretch>
            <a:fillRect/>
          </a:stretch>
        </p:blipFill>
        <p:spPr>
          <a:xfrm>
            <a:off x="643467" y="2395221"/>
            <a:ext cx="10905066" cy="3135206"/>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
        <p:nvSpPr>
          <p:cNvPr id="6" name="TextBox 5">
            <a:extLst>
              <a:ext uri="{FF2B5EF4-FFF2-40B4-BE49-F238E27FC236}">
                <a16:creationId xmlns:a16="http://schemas.microsoft.com/office/drawing/2014/main" id="{65C41BF3-C9E6-E91E-5693-72BC355640E2}"/>
              </a:ext>
            </a:extLst>
          </p:cNvPr>
          <p:cNvSpPr txBox="1"/>
          <p:nvPr/>
        </p:nvSpPr>
        <p:spPr>
          <a:xfrm>
            <a:off x="868193" y="1255320"/>
            <a:ext cx="9686318" cy="584775"/>
          </a:xfrm>
          <a:prstGeom prst="rect">
            <a:avLst/>
          </a:prstGeom>
          <a:noFill/>
        </p:spPr>
        <p:txBody>
          <a:bodyPr wrap="square">
            <a:spAutoFit/>
          </a:bodyPr>
          <a:lstStyle/>
          <a:p>
            <a:r>
              <a:rPr lang="en-US" sz="3200" dirty="0"/>
              <a:t>Using a Calculator to Find Sine and Cosine </a:t>
            </a:r>
          </a:p>
        </p:txBody>
      </p:sp>
    </p:spTree>
    <p:extLst>
      <p:ext uri="{BB962C8B-B14F-4D97-AF65-F5344CB8AC3E}">
        <p14:creationId xmlns:p14="http://schemas.microsoft.com/office/powerpoint/2010/main" val="33819569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23">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descr="Triangular abstract background">
            <a:extLst>
              <a:ext uri="{FF2B5EF4-FFF2-40B4-BE49-F238E27FC236}">
                <a16:creationId xmlns:a16="http://schemas.microsoft.com/office/drawing/2014/main" id="{D0536DEF-2C1E-4BAD-3214-7C75E0E4FE64}"/>
              </a:ext>
            </a:extLst>
          </p:cNvPr>
          <p:cNvPicPr>
            <a:picLocks noChangeAspect="1"/>
          </p:cNvPicPr>
          <p:nvPr/>
        </p:nvPicPr>
        <p:blipFill rotWithShape="1">
          <a:blip r:embed="rId3"/>
          <a:srcRect r="5882" b="-1"/>
          <a:stretch/>
        </p:blipFill>
        <p:spPr>
          <a:xfrm>
            <a:off x="2522358" y="10"/>
            <a:ext cx="9669642" cy="6857990"/>
          </a:xfrm>
          <a:prstGeom prst="rect">
            <a:avLst/>
          </a:prstGeom>
        </p:spPr>
      </p:pic>
      <p:sp>
        <p:nvSpPr>
          <p:cNvPr id="26" name="Rectangle 25">
            <a:extLst>
              <a:ext uri="{FF2B5EF4-FFF2-40B4-BE49-F238E27FC236}">
                <a16:creationId xmlns:a16="http://schemas.microsoft.com/office/drawing/2014/main" id="{178FB36B-5BFE-42CA-BC60-1115E0D95EE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7066978" cy="6858000"/>
          </a:xfrm>
          <a:prstGeom prst="rect">
            <a:avLst/>
          </a:prstGeom>
          <a:gradFill>
            <a:gsLst>
              <a:gs pos="48000">
                <a:schemeClr val="bg1"/>
              </a:gs>
              <a:gs pos="35000">
                <a:schemeClr val="bg1">
                  <a:alpha val="77000"/>
                </a:schemeClr>
              </a:gs>
              <a:gs pos="19000">
                <a:schemeClr val="bg1">
                  <a:alpha val="38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676CFEAC-E3F0-C336-C550-FD9314806E2B}"/>
              </a:ext>
            </a:extLst>
          </p:cNvPr>
          <p:cNvSpPr>
            <a:spLocks noGrp="1"/>
          </p:cNvSpPr>
          <p:nvPr>
            <p:ph type="ctrTitle"/>
          </p:nvPr>
        </p:nvSpPr>
        <p:spPr>
          <a:xfrm>
            <a:off x="952228" y="743447"/>
            <a:ext cx="3973385" cy="2271896"/>
          </a:xfrm>
          <a:noFill/>
        </p:spPr>
        <p:txBody>
          <a:bodyPr vert="horz" lIns="91440" tIns="45720" rIns="91440" bIns="45720" rtlCol="0">
            <a:normAutofit/>
          </a:bodyPr>
          <a:lstStyle/>
          <a:p>
            <a:pPr algn="l"/>
            <a:r>
              <a:rPr lang="en-US" sz="5200" dirty="0"/>
              <a:t>7.3 Unit Circle</a:t>
            </a:r>
          </a:p>
        </p:txBody>
      </p:sp>
      <p:sp>
        <p:nvSpPr>
          <p:cNvPr id="5" name="Footer Placeholder 4">
            <a:extLst>
              <a:ext uri="{FF2B5EF4-FFF2-40B4-BE49-F238E27FC236}">
                <a16:creationId xmlns:a16="http://schemas.microsoft.com/office/drawing/2014/main" id="{6F700BAE-5B10-EA54-1338-4AD038116E25}"/>
              </a:ext>
            </a:extLst>
          </p:cNvPr>
          <p:cNvSpPr>
            <a:spLocks noGrp="1"/>
          </p:cNvSpPr>
          <p:nvPr>
            <p:ph type="ftr" sz="quarter" idx="11"/>
          </p:nvPr>
        </p:nvSpPr>
        <p:spPr>
          <a:xfrm>
            <a:off x="7234379" y="5753234"/>
            <a:ext cx="3615866" cy="365125"/>
          </a:xfrm>
        </p:spPr>
        <p:txBody>
          <a:bodyPr vert="horz" lIns="91440" tIns="45720" rIns="91440" bIns="45720" rtlCol="0">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dirty="0">
                <a:ln>
                  <a:noFill/>
                </a:ln>
                <a:solidFill>
                  <a:srgbClr val="FFFFFF"/>
                </a:solidFill>
                <a:effectLst/>
                <a:uLnTx/>
                <a:uFillTx/>
                <a:latin typeface="Calibri" panose="020F0502020204030204"/>
                <a:ea typeface="+mn-ea"/>
                <a:cs typeface="+mn-cs"/>
              </a:rPr>
              <a:t>https://openstax.org/details/books/algebra-and-trigonometry-2e</a:t>
            </a:r>
          </a:p>
        </p:txBody>
      </p:sp>
    </p:spTree>
    <p:extLst>
      <p:ext uri="{BB962C8B-B14F-4D97-AF65-F5344CB8AC3E}">
        <p14:creationId xmlns:p14="http://schemas.microsoft.com/office/powerpoint/2010/main" val="2563711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F138D6B5-4A68-58D4-F0D0-21E16405ACB5}"/>
              </a:ext>
            </a:extLst>
          </p:cNvPr>
          <p:cNvPicPr>
            <a:picLocks noChangeAspect="1"/>
          </p:cNvPicPr>
          <p:nvPr/>
        </p:nvPicPr>
        <p:blipFill>
          <a:blip r:embed="rId2"/>
          <a:stretch>
            <a:fillRect/>
          </a:stretch>
        </p:blipFill>
        <p:spPr>
          <a:xfrm>
            <a:off x="174591" y="136525"/>
            <a:ext cx="10772775" cy="2019300"/>
          </a:xfrm>
          <a:prstGeom prst="rect">
            <a:avLst/>
          </a:prstGeom>
        </p:spPr>
      </p:pic>
    </p:spTree>
    <p:extLst>
      <p:ext uri="{BB962C8B-B14F-4D97-AF65-F5344CB8AC3E}">
        <p14:creationId xmlns:p14="http://schemas.microsoft.com/office/powerpoint/2010/main" val="14373522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8D429BB8-E6F2-1943-A763-CF6BCA2B38B7}"/>
              </a:ext>
            </a:extLst>
          </p:cNvPr>
          <p:cNvPicPr>
            <a:picLocks noChangeAspect="1"/>
          </p:cNvPicPr>
          <p:nvPr/>
        </p:nvPicPr>
        <p:blipFill>
          <a:blip r:embed="rId2"/>
          <a:stretch>
            <a:fillRect/>
          </a:stretch>
        </p:blipFill>
        <p:spPr>
          <a:xfrm>
            <a:off x="174186" y="136525"/>
            <a:ext cx="10734675" cy="1562100"/>
          </a:xfrm>
          <a:prstGeom prst="rect">
            <a:avLst/>
          </a:prstGeom>
        </p:spPr>
      </p:pic>
    </p:spTree>
    <p:extLst>
      <p:ext uri="{BB962C8B-B14F-4D97-AF65-F5344CB8AC3E}">
        <p14:creationId xmlns:p14="http://schemas.microsoft.com/office/powerpoint/2010/main" val="167772872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
        <p:nvSpPr>
          <p:cNvPr id="4" name="TextBox 3">
            <a:extLst>
              <a:ext uri="{FF2B5EF4-FFF2-40B4-BE49-F238E27FC236}">
                <a16:creationId xmlns:a16="http://schemas.microsoft.com/office/drawing/2014/main" id="{32804B1F-697A-92E3-2B79-0565670BA64F}"/>
              </a:ext>
            </a:extLst>
          </p:cNvPr>
          <p:cNvSpPr txBox="1"/>
          <p:nvPr/>
        </p:nvSpPr>
        <p:spPr>
          <a:xfrm>
            <a:off x="878732" y="569228"/>
            <a:ext cx="6096000" cy="584775"/>
          </a:xfrm>
          <a:prstGeom prst="rect">
            <a:avLst/>
          </a:prstGeom>
          <a:noFill/>
        </p:spPr>
        <p:txBody>
          <a:bodyPr wrap="square">
            <a:spAutoFit/>
          </a:bodyPr>
          <a:lstStyle/>
          <a:p>
            <a:pPr algn="l"/>
            <a:r>
              <a:rPr lang="en-US" sz="3200" b="1" i="0" dirty="0">
                <a:solidFill>
                  <a:srgbClr val="333333"/>
                </a:solidFill>
                <a:effectLst/>
                <a:highlight>
                  <a:srgbClr val="FFFFFF"/>
                </a:highlight>
                <a:latin typeface="Neue Helvetica W01"/>
              </a:rPr>
              <a:t>Finding Reference Angles</a:t>
            </a:r>
          </a:p>
        </p:txBody>
      </p:sp>
      <mc:AlternateContent xmlns:mc="http://schemas.openxmlformats.org/markup-compatibility/2006">
        <mc:Choice xmlns:a14="http://schemas.microsoft.com/office/drawing/2010/main" Requires="a14">
          <p:sp>
            <p:nvSpPr>
              <p:cNvPr id="6" name="TextBox 5">
                <a:extLst>
                  <a:ext uri="{FF2B5EF4-FFF2-40B4-BE49-F238E27FC236}">
                    <a16:creationId xmlns:a16="http://schemas.microsoft.com/office/drawing/2014/main" id="{7C41F091-1624-D585-7614-82AD4B181A1A}"/>
                  </a:ext>
                </a:extLst>
              </p:cNvPr>
              <p:cNvSpPr txBox="1"/>
              <p:nvPr/>
            </p:nvSpPr>
            <p:spPr>
              <a:xfrm>
                <a:off x="878732" y="1371600"/>
                <a:ext cx="10755549" cy="1200329"/>
              </a:xfrm>
              <a:prstGeom prst="rect">
                <a:avLst/>
              </a:prstGeom>
              <a:noFill/>
            </p:spPr>
            <p:txBody>
              <a:bodyPr wrap="square" rtlCol="0">
                <a:spAutoFit/>
              </a:bodyPr>
              <a:lstStyle/>
              <a:p>
                <a:r>
                  <a:rPr lang="en-US" sz="2400" dirty="0"/>
                  <a:t>An angle’s </a:t>
                </a:r>
                <a:r>
                  <a:rPr lang="en-US" sz="2400" b="1" dirty="0"/>
                  <a:t>reference angle </a:t>
                </a:r>
                <a:r>
                  <a:rPr lang="en-US" sz="2400" dirty="0"/>
                  <a:t>is the acute angle,  </a:t>
                </a:r>
                <a14:m>
                  <m:oMath xmlns:m="http://schemas.openxmlformats.org/officeDocument/2006/math">
                    <m:r>
                      <a:rPr lang="en-US" sz="2400" i="1" dirty="0" smtClean="0">
                        <a:latin typeface="Cambria Math" panose="02040503050406030204" pitchFamily="18" charset="0"/>
                      </a:rPr>
                      <m:t>𝑡</m:t>
                    </m:r>
                  </m:oMath>
                </a14:m>
                <a:r>
                  <a:rPr lang="en-US" sz="2400" dirty="0"/>
                  <a:t>, formed by the terminal side of the angle  </a:t>
                </a:r>
                <a14:m>
                  <m:oMath xmlns:m="http://schemas.openxmlformats.org/officeDocument/2006/math">
                    <m:r>
                      <a:rPr lang="en-US" sz="2400" i="1" dirty="0" smtClean="0">
                        <a:latin typeface="Cambria Math" panose="02040503050406030204" pitchFamily="18" charset="0"/>
                      </a:rPr>
                      <m:t>𝑡</m:t>
                    </m:r>
                  </m:oMath>
                </a14:m>
                <a:r>
                  <a:rPr lang="en-US" sz="2400" dirty="0"/>
                  <a:t> and the horizontal axis. An </a:t>
                </a:r>
                <a:r>
                  <a:rPr lang="en-US" sz="2400" b="1" dirty="0"/>
                  <a:t>acute angle </a:t>
                </a:r>
                <a:r>
                  <a:rPr lang="en-US" sz="2400" dirty="0"/>
                  <a:t>is an angle with a measurement between </a:t>
                </a:r>
                <a14:m>
                  <m:oMath xmlns:m="http://schemas.openxmlformats.org/officeDocument/2006/math">
                    <m:r>
                      <a:rPr lang="en-US" sz="2400" i="1" dirty="0" smtClean="0">
                        <a:latin typeface="Cambria Math" panose="02040503050406030204" pitchFamily="18" charset="0"/>
                      </a:rPr>
                      <m:t>0</m:t>
                    </m:r>
                  </m:oMath>
                </a14:m>
                <a:r>
                  <a:rPr lang="en-US" sz="2400" dirty="0"/>
                  <a:t> and </a:t>
                </a:r>
                <a14:m>
                  <m:oMath xmlns:m="http://schemas.openxmlformats.org/officeDocument/2006/math">
                    <m:r>
                      <a:rPr lang="en-US" sz="2400" i="1" dirty="0" smtClean="0">
                        <a:latin typeface="Cambria Math" panose="02040503050406030204" pitchFamily="18" charset="0"/>
                      </a:rPr>
                      <m:t>90°</m:t>
                    </m:r>
                  </m:oMath>
                </a14:m>
                <a:r>
                  <a:rPr lang="en-US" sz="2400" dirty="0"/>
                  <a:t>, which is the same as between </a:t>
                </a:r>
                <a14:m>
                  <m:oMath xmlns:m="http://schemas.openxmlformats.org/officeDocument/2006/math">
                    <m:r>
                      <a:rPr lang="en-US" sz="2400" i="1" dirty="0" smtClean="0">
                        <a:latin typeface="Cambria Math" panose="02040503050406030204" pitchFamily="18" charset="0"/>
                      </a:rPr>
                      <m:t>0</m:t>
                    </m:r>
                  </m:oMath>
                </a14:m>
                <a:r>
                  <a:rPr lang="en-US" sz="2400" dirty="0"/>
                  <a:t>  and  </a:t>
                </a:r>
                <a14:m>
                  <m:oMath xmlns:m="http://schemas.openxmlformats.org/officeDocument/2006/math">
                    <m:r>
                      <a:rPr lang="en-US" sz="2400" i="1" dirty="0" smtClean="0">
                        <a:latin typeface="Cambria Math" panose="02040503050406030204" pitchFamily="18" charset="0"/>
                      </a:rPr>
                      <m:t>𝜋</m:t>
                    </m:r>
                    <m:r>
                      <a:rPr lang="en-US" sz="2400" i="1" dirty="0" smtClean="0">
                        <a:latin typeface="Cambria Math" panose="02040503050406030204" pitchFamily="18" charset="0"/>
                      </a:rPr>
                      <m:t>/2</m:t>
                    </m:r>
                  </m:oMath>
                </a14:m>
                <a:r>
                  <a:rPr lang="en-US" sz="2400" dirty="0"/>
                  <a:t> radians.</a:t>
                </a:r>
              </a:p>
            </p:txBody>
          </p:sp>
        </mc:Choice>
        <mc:Fallback>
          <p:sp>
            <p:nvSpPr>
              <p:cNvPr id="6" name="TextBox 5">
                <a:extLst>
                  <a:ext uri="{FF2B5EF4-FFF2-40B4-BE49-F238E27FC236}">
                    <a16:creationId xmlns:a16="http://schemas.microsoft.com/office/drawing/2014/main" id="{7C41F091-1624-D585-7614-82AD4B181A1A}"/>
                  </a:ext>
                </a:extLst>
              </p:cNvPr>
              <p:cNvSpPr txBox="1">
                <a:spLocks noRot="1" noChangeAspect="1" noMove="1" noResize="1" noEditPoints="1" noAdjustHandles="1" noChangeArrowheads="1" noChangeShapeType="1" noTextEdit="1"/>
              </p:cNvSpPr>
              <p:nvPr/>
            </p:nvSpPr>
            <p:spPr>
              <a:xfrm>
                <a:off x="878732" y="1371600"/>
                <a:ext cx="10755549" cy="1200329"/>
              </a:xfrm>
              <a:prstGeom prst="rect">
                <a:avLst/>
              </a:prstGeom>
              <a:blipFill>
                <a:blip r:embed="rId2"/>
                <a:stretch>
                  <a:fillRect l="-850" t="-4061" b="-10660"/>
                </a:stretch>
              </a:blipFill>
            </p:spPr>
            <p:txBody>
              <a:bodyPr/>
              <a:lstStyle/>
              <a:p>
                <a:r>
                  <a:rPr lang="en-US">
                    <a:noFill/>
                  </a:rPr>
                  <a:t> </a:t>
                </a:r>
              </a:p>
            </p:txBody>
          </p:sp>
        </mc:Fallback>
      </mc:AlternateContent>
      <p:pic>
        <p:nvPicPr>
          <p:cNvPr id="9" name="Picture 8">
            <a:extLst>
              <a:ext uri="{FF2B5EF4-FFF2-40B4-BE49-F238E27FC236}">
                <a16:creationId xmlns:a16="http://schemas.microsoft.com/office/drawing/2014/main" id="{EC40A4DC-152D-FE3B-70B6-57855969F05E}"/>
              </a:ext>
            </a:extLst>
          </p:cNvPr>
          <p:cNvPicPr>
            <a:picLocks noChangeAspect="1"/>
          </p:cNvPicPr>
          <p:nvPr/>
        </p:nvPicPr>
        <p:blipFill>
          <a:blip r:embed="rId3"/>
          <a:stretch>
            <a:fillRect/>
          </a:stretch>
        </p:blipFill>
        <p:spPr>
          <a:xfrm>
            <a:off x="1975308" y="2873828"/>
            <a:ext cx="8241383" cy="3040714"/>
          </a:xfrm>
          <a:prstGeom prst="rect">
            <a:avLst/>
          </a:prstGeom>
        </p:spPr>
      </p:pic>
    </p:spTree>
    <p:extLst>
      <p:ext uri="{BB962C8B-B14F-4D97-AF65-F5344CB8AC3E}">
        <p14:creationId xmlns:p14="http://schemas.microsoft.com/office/powerpoint/2010/main" val="124834757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90482F41-AE80-7C2E-1281-0A68362525A6}"/>
              </a:ext>
            </a:extLst>
          </p:cNvPr>
          <p:cNvPicPr>
            <a:picLocks noChangeAspect="1"/>
          </p:cNvPicPr>
          <p:nvPr/>
        </p:nvPicPr>
        <p:blipFill>
          <a:blip r:embed="rId2"/>
          <a:stretch>
            <a:fillRect/>
          </a:stretch>
        </p:blipFill>
        <p:spPr>
          <a:xfrm>
            <a:off x="643467" y="1428423"/>
            <a:ext cx="10905066" cy="3435096"/>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15930930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516708B9-117D-4ACA-72D1-0F42E441C850}"/>
              </a:ext>
            </a:extLst>
          </p:cNvPr>
          <p:cNvPicPr>
            <a:picLocks noChangeAspect="1"/>
          </p:cNvPicPr>
          <p:nvPr/>
        </p:nvPicPr>
        <p:blipFill>
          <a:blip r:embed="rId2"/>
          <a:stretch>
            <a:fillRect/>
          </a:stretch>
        </p:blipFill>
        <p:spPr>
          <a:xfrm>
            <a:off x="191860" y="136525"/>
            <a:ext cx="10763250" cy="2105025"/>
          </a:xfrm>
          <a:prstGeom prst="rect">
            <a:avLst/>
          </a:prstGeom>
        </p:spPr>
      </p:pic>
      <p:pic>
        <p:nvPicPr>
          <p:cNvPr id="6" name="Picture 5">
            <a:extLst>
              <a:ext uri="{FF2B5EF4-FFF2-40B4-BE49-F238E27FC236}">
                <a16:creationId xmlns:a16="http://schemas.microsoft.com/office/drawing/2014/main" id="{7362004B-A72F-BF26-2888-26FC4CB510F1}"/>
              </a:ext>
            </a:extLst>
          </p:cNvPr>
          <p:cNvPicPr>
            <a:picLocks noChangeAspect="1"/>
          </p:cNvPicPr>
          <p:nvPr/>
        </p:nvPicPr>
        <p:blipFill>
          <a:blip r:embed="rId3"/>
          <a:stretch>
            <a:fillRect/>
          </a:stretch>
        </p:blipFill>
        <p:spPr>
          <a:xfrm>
            <a:off x="488118" y="2187462"/>
            <a:ext cx="5085367" cy="4222976"/>
          </a:xfrm>
          <a:prstGeom prst="rect">
            <a:avLst/>
          </a:prstGeom>
        </p:spPr>
      </p:pic>
    </p:spTree>
    <p:extLst>
      <p:ext uri="{BB962C8B-B14F-4D97-AF65-F5344CB8AC3E}">
        <p14:creationId xmlns:p14="http://schemas.microsoft.com/office/powerpoint/2010/main" val="7070310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774CC2EE-098F-4060-C3D3-B0AE2F7EC7B6}"/>
              </a:ext>
            </a:extLst>
          </p:cNvPr>
          <p:cNvPicPr>
            <a:picLocks noChangeAspect="1"/>
          </p:cNvPicPr>
          <p:nvPr/>
        </p:nvPicPr>
        <p:blipFill>
          <a:blip r:embed="rId2"/>
          <a:stretch>
            <a:fillRect/>
          </a:stretch>
        </p:blipFill>
        <p:spPr>
          <a:xfrm>
            <a:off x="339498" y="136525"/>
            <a:ext cx="10772775" cy="1695450"/>
          </a:xfrm>
          <a:prstGeom prst="rect">
            <a:avLst/>
          </a:prstGeom>
        </p:spPr>
      </p:pic>
    </p:spTree>
    <p:extLst>
      <p:ext uri="{BB962C8B-B14F-4D97-AF65-F5344CB8AC3E}">
        <p14:creationId xmlns:p14="http://schemas.microsoft.com/office/powerpoint/2010/main" val="351017358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11923D-9D8E-320F-32A7-F21054AEF748}"/>
              </a:ext>
            </a:extLst>
          </p:cNvPr>
          <p:cNvPicPr>
            <a:picLocks noChangeAspect="1"/>
          </p:cNvPicPr>
          <p:nvPr/>
        </p:nvPicPr>
        <p:blipFill>
          <a:blip r:embed="rId2"/>
          <a:stretch>
            <a:fillRect/>
          </a:stretch>
        </p:blipFill>
        <p:spPr>
          <a:xfrm>
            <a:off x="643467" y="1652789"/>
            <a:ext cx="10905066" cy="2071962"/>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8469020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5514EB2D-4A9A-32FE-96EF-757C3BCD0656}"/>
              </a:ext>
            </a:extLst>
          </p:cNvPr>
          <p:cNvPicPr>
            <a:picLocks noChangeAspect="1"/>
          </p:cNvPicPr>
          <p:nvPr/>
        </p:nvPicPr>
        <p:blipFill>
          <a:blip r:embed="rId2"/>
          <a:stretch>
            <a:fillRect/>
          </a:stretch>
        </p:blipFill>
        <p:spPr>
          <a:xfrm>
            <a:off x="643467" y="1145105"/>
            <a:ext cx="10905066" cy="3762246"/>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36386080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2E367874-530B-DA81-C85F-9F7B3439423B}"/>
              </a:ext>
            </a:extLst>
          </p:cNvPr>
          <p:cNvPicPr>
            <a:picLocks noChangeAspect="1"/>
          </p:cNvPicPr>
          <p:nvPr/>
        </p:nvPicPr>
        <p:blipFill>
          <a:blip r:embed="rId2"/>
          <a:stretch>
            <a:fillRect/>
          </a:stretch>
        </p:blipFill>
        <p:spPr>
          <a:xfrm>
            <a:off x="327251" y="136525"/>
            <a:ext cx="10753725" cy="2428875"/>
          </a:xfrm>
          <a:prstGeom prst="rect">
            <a:avLst/>
          </a:prstGeom>
        </p:spPr>
      </p:pic>
    </p:spTree>
    <p:extLst>
      <p:ext uri="{BB962C8B-B14F-4D97-AF65-F5344CB8AC3E}">
        <p14:creationId xmlns:p14="http://schemas.microsoft.com/office/powerpoint/2010/main" val="24328218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908DB8D0-8962-F78B-A20F-7BD178FB8806}"/>
              </a:ext>
            </a:extLst>
          </p:cNvPr>
          <p:cNvPicPr>
            <a:picLocks noChangeAspect="1"/>
          </p:cNvPicPr>
          <p:nvPr/>
        </p:nvPicPr>
        <p:blipFill>
          <a:blip r:embed="rId2"/>
          <a:stretch>
            <a:fillRect/>
          </a:stretch>
        </p:blipFill>
        <p:spPr>
          <a:xfrm>
            <a:off x="498022" y="136525"/>
            <a:ext cx="10629900" cy="2028825"/>
          </a:xfrm>
          <a:prstGeom prst="rect">
            <a:avLst/>
          </a:prstGeom>
        </p:spPr>
      </p:pic>
    </p:spTree>
    <p:extLst>
      <p:ext uri="{BB962C8B-B14F-4D97-AF65-F5344CB8AC3E}">
        <p14:creationId xmlns:p14="http://schemas.microsoft.com/office/powerpoint/2010/main" val="36984689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4" name="TextBox 3">
            <a:extLst>
              <a:ext uri="{FF2B5EF4-FFF2-40B4-BE49-F238E27FC236}">
                <a16:creationId xmlns:a16="http://schemas.microsoft.com/office/drawing/2014/main" id="{4F4F4C16-4219-DB71-772E-1A032417EE9C}"/>
              </a:ext>
            </a:extLst>
          </p:cNvPr>
          <p:cNvSpPr txBox="1"/>
          <p:nvPr/>
        </p:nvSpPr>
        <p:spPr>
          <a:xfrm>
            <a:off x="1196502" y="1230708"/>
            <a:ext cx="10126493" cy="3170099"/>
          </a:xfrm>
          <a:prstGeom prst="rect">
            <a:avLst/>
          </a:prstGeom>
          <a:noFill/>
        </p:spPr>
        <p:txBody>
          <a:bodyPr wrap="square">
            <a:spAutoFit/>
          </a:bodyPr>
          <a:lstStyle/>
          <a:p>
            <a:r>
              <a:rPr lang="en-US" sz="3200" dirty="0"/>
              <a:t>What are the learning objectives for this section?</a:t>
            </a:r>
          </a:p>
          <a:p>
            <a:endParaRPr lang="en-US" sz="3200" dirty="0"/>
          </a:p>
          <a:p>
            <a:pPr marL="457200" indent="-457200">
              <a:buFont typeface="Arial" panose="020B0604020202020204" pitchFamily="34" charset="0"/>
              <a:buChar char="•"/>
            </a:pPr>
            <a:r>
              <a:rPr lang="en-US" sz="2800" dirty="0"/>
              <a:t>Find function values for the sine and cosine of 30°, 45°, and  60°.</a:t>
            </a:r>
          </a:p>
          <a:p>
            <a:pPr marL="457200" indent="-457200">
              <a:buFont typeface="Arial" panose="020B0604020202020204" pitchFamily="34" charset="0"/>
              <a:buChar char="•"/>
            </a:pPr>
            <a:r>
              <a:rPr lang="en-US" sz="2800" dirty="0"/>
              <a:t>Identify the domain and range of sine and cosine functions.</a:t>
            </a:r>
          </a:p>
          <a:p>
            <a:pPr marL="457200" indent="-457200">
              <a:buFont typeface="Arial" panose="020B0604020202020204" pitchFamily="34" charset="0"/>
              <a:buChar char="•"/>
            </a:pPr>
            <a:r>
              <a:rPr lang="en-US" sz="2800" dirty="0"/>
              <a:t>Find reference angles.</a:t>
            </a:r>
          </a:p>
          <a:p>
            <a:pPr marL="457200" indent="-457200">
              <a:buFont typeface="Arial" panose="020B0604020202020204" pitchFamily="34" charset="0"/>
              <a:buChar char="•"/>
            </a:pPr>
            <a:r>
              <a:rPr lang="en-US" sz="2800" dirty="0"/>
              <a:t>Use reference angles to evaluate trigonometric functions.</a:t>
            </a:r>
          </a:p>
          <a:p>
            <a:r>
              <a:rPr lang="en-US" sz="2400" dirty="0"/>
              <a:t>  </a:t>
            </a:r>
          </a:p>
        </p:txBody>
      </p:sp>
    </p:spTree>
    <p:extLst>
      <p:ext uri="{BB962C8B-B14F-4D97-AF65-F5344CB8AC3E}">
        <p14:creationId xmlns:p14="http://schemas.microsoft.com/office/powerpoint/2010/main" val="14505224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pic>
        <p:nvPicPr>
          <p:cNvPr id="4" name="Picture 3">
            <a:extLst>
              <a:ext uri="{FF2B5EF4-FFF2-40B4-BE49-F238E27FC236}">
                <a16:creationId xmlns:a16="http://schemas.microsoft.com/office/drawing/2014/main" id="{05F33A83-5259-C425-81F8-F9DC144FF8F8}"/>
              </a:ext>
            </a:extLst>
          </p:cNvPr>
          <p:cNvPicPr>
            <a:picLocks noChangeAspect="1"/>
          </p:cNvPicPr>
          <p:nvPr/>
        </p:nvPicPr>
        <p:blipFill>
          <a:blip r:embed="rId3"/>
          <a:stretch>
            <a:fillRect/>
          </a:stretch>
        </p:blipFill>
        <p:spPr>
          <a:xfrm>
            <a:off x="1969750" y="1086425"/>
            <a:ext cx="7610475" cy="5057775"/>
          </a:xfrm>
          <a:prstGeom prst="rect">
            <a:avLst/>
          </a:prstGeom>
        </p:spPr>
      </p:pic>
      <p:sp>
        <p:nvSpPr>
          <p:cNvPr id="6" name="TextBox 5">
            <a:extLst>
              <a:ext uri="{FF2B5EF4-FFF2-40B4-BE49-F238E27FC236}">
                <a16:creationId xmlns:a16="http://schemas.microsoft.com/office/drawing/2014/main" id="{9A922F08-A5C4-19B9-3E87-2B6376B0ED40}"/>
              </a:ext>
            </a:extLst>
          </p:cNvPr>
          <p:cNvSpPr txBox="1"/>
          <p:nvPr/>
        </p:nvSpPr>
        <p:spPr>
          <a:xfrm>
            <a:off x="713361" y="501650"/>
            <a:ext cx="8518188" cy="584775"/>
          </a:xfrm>
          <a:prstGeom prst="rect">
            <a:avLst/>
          </a:prstGeom>
          <a:noFill/>
        </p:spPr>
        <p:txBody>
          <a:bodyPr wrap="square">
            <a:spAutoFit/>
          </a:bodyPr>
          <a:lstStyle/>
          <a:p>
            <a:pPr algn="l"/>
            <a:r>
              <a:rPr lang="en-US" sz="3200" b="1" i="0" dirty="0">
                <a:solidFill>
                  <a:srgbClr val="333333"/>
                </a:solidFill>
                <a:effectLst/>
                <a:highlight>
                  <a:srgbClr val="FFFFFF"/>
                </a:highlight>
                <a:latin typeface="Neue Helvetica W01"/>
              </a:rPr>
              <a:t>Using Reference Angles to Find Coordinates</a:t>
            </a:r>
          </a:p>
        </p:txBody>
      </p:sp>
    </p:spTree>
    <p:extLst>
      <p:ext uri="{BB962C8B-B14F-4D97-AF65-F5344CB8AC3E}">
        <p14:creationId xmlns:p14="http://schemas.microsoft.com/office/powerpoint/2010/main" val="207107962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5231AB7-7BA1-AC73-2DDD-CFA9EB906B9B}"/>
              </a:ext>
            </a:extLst>
          </p:cNvPr>
          <p:cNvPicPr>
            <a:picLocks noChangeAspect="1"/>
          </p:cNvPicPr>
          <p:nvPr/>
        </p:nvPicPr>
        <p:blipFill>
          <a:blip r:embed="rId2"/>
          <a:stretch>
            <a:fillRect/>
          </a:stretch>
        </p:blipFill>
        <p:spPr>
          <a:xfrm>
            <a:off x="643467" y="1387819"/>
            <a:ext cx="10905066" cy="3189732"/>
          </a:xfrm>
          <a:prstGeom prst="rect">
            <a:avLst/>
          </a:prstGeom>
        </p:spPr>
      </p:pic>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59357902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9058A88A-5C4E-2BD5-54B4-ED4646627F13}"/>
              </a:ext>
            </a:extLst>
          </p:cNvPr>
          <p:cNvPicPr>
            <a:picLocks noChangeAspect="1"/>
          </p:cNvPicPr>
          <p:nvPr/>
        </p:nvPicPr>
        <p:blipFill>
          <a:blip r:embed="rId2"/>
          <a:stretch>
            <a:fillRect/>
          </a:stretch>
        </p:blipFill>
        <p:spPr>
          <a:xfrm>
            <a:off x="267380" y="136525"/>
            <a:ext cx="10829925" cy="2085975"/>
          </a:xfrm>
          <a:prstGeom prst="rect">
            <a:avLst/>
          </a:prstGeom>
        </p:spPr>
      </p:pic>
    </p:spTree>
    <p:extLst>
      <p:ext uri="{BB962C8B-B14F-4D97-AF65-F5344CB8AC3E}">
        <p14:creationId xmlns:p14="http://schemas.microsoft.com/office/powerpoint/2010/main" val="38314982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EDED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F2619381-2DE4-56DE-EDEF-AAE2FFD3C5DF}"/>
              </a:ext>
            </a:extLst>
          </p:cNvPr>
          <p:cNvSpPr>
            <a:spLocks noGrp="1"/>
          </p:cNvSpPr>
          <p:nvPr>
            <p:ph type="ftr" sz="quarter" idx="11"/>
          </p:nvPr>
        </p:nvSpPr>
        <p:spPr/>
        <p:txBody>
          <a:bodyPr/>
          <a:lstStyle/>
          <a:p>
            <a:r>
              <a:rPr lang="en-US"/>
              <a:t>https://openstax.org/details/books/algebra-and-trigonometry-2e</a:t>
            </a:r>
          </a:p>
        </p:txBody>
      </p:sp>
      <p:pic>
        <p:nvPicPr>
          <p:cNvPr id="4" name="Picture 3">
            <a:extLst>
              <a:ext uri="{FF2B5EF4-FFF2-40B4-BE49-F238E27FC236}">
                <a16:creationId xmlns:a16="http://schemas.microsoft.com/office/drawing/2014/main" id="{ED8EA986-1680-B22A-2AF9-70DD2494B470}"/>
              </a:ext>
            </a:extLst>
          </p:cNvPr>
          <p:cNvPicPr>
            <a:picLocks noChangeAspect="1"/>
          </p:cNvPicPr>
          <p:nvPr/>
        </p:nvPicPr>
        <p:blipFill>
          <a:blip r:embed="rId2"/>
          <a:stretch>
            <a:fillRect/>
          </a:stretch>
        </p:blipFill>
        <p:spPr>
          <a:xfrm>
            <a:off x="308882" y="136525"/>
            <a:ext cx="10725150" cy="1571625"/>
          </a:xfrm>
          <a:prstGeom prst="rect">
            <a:avLst/>
          </a:prstGeom>
        </p:spPr>
      </p:pic>
    </p:spTree>
    <p:extLst>
      <p:ext uri="{BB962C8B-B14F-4D97-AF65-F5344CB8AC3E}">
        <p14:creationId xmlns:p14="http://schemas.microsoft.com/office/powerpoint/2010/main" val="8941767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dirty="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sp>
        <p:nvSpPr>
          <p:cNvPr id="3" name="TextBox 2">
            <a:extLst>
              <a:ext uri="{FF2B5EF4-FFF2-40B4-BE49-F238E27FC236}">
                <a16:creationId xmlns:a16="http://schemas.microsoft.com/office/drawing/2014/main" id="{1B5233B4-B6B7-5F70-7EA0-B1E262ADEA8A}"/>
              </a:ext>
            </a:extLst>
          </p:cNvPr>
          <p:cNvSpPr txBox="1"/>
          <p:nvPr/>
        </p:nvSpPr>
        <p:spPr>
          <a:xfrm>
            <a:off x="1195575" y="1338122"/>
            <a:ext cx="10024154" cy="31700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What did you learn in this section?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457200" indent="-457200">
              <a:buFont typeface="Arial" panose="020B0604020202020204" pitchFamily="34" charset="0"/>
              <a:buChar char="•"/>
            </a:pPr>
            <a:r>
              <a:rPr lang="en-US" sz="2800" dirty="0"/>
              <a:t>Find function values for the sine and cosine of 30°, 45°, and  60°.</a:t>
            </a:r>
          </a:p>
          <a:p>
            <a:pPr marL="457200" indent="-457200">
              <a:buFont typeface="Arial" panose="020B0604020202020204" pitchFamily="34" charset="0"/>
              <a:buChar char="•"/>
            </a:pPr>
            <a:r>
              <a:rPr lang="en-US" sz="2800" dirty="0"/>
              <a:t>Identify the domain and range of sine and cosine functions.</a:t>
            </a:r>
          </a:p>
          <a:p>
            <a:pPr marL="457200" indent="-457200">
              <a:buFont typeface="Arial" panose="020B0604020202020204" pitchFamily="34" charset="0"/>
              <a:buChar char="•"/>
            </a:pPr>
            <a:r>
              <a:rPr lang="en-US" sz="2800" dirty="0"/>
              <a:t>Find reference angles.</a:t>
            </a:r>
          </a:p>
          <a:p>
            <a:pPr marL="457200" indent="-457200">
              <a:buFont typeface="Arial" panose="020B0604020202020204" pitchFamily="34" charset="0"/>
              <a:buChar char="•"/>
            </a:pPr>
            <a:r>
              <a:rPr lang="en-US" sz="2800" dirty="0"/>
              <a:t>Use reference angles to evaluate trigonometric functions.</a:t>
            </a:r>
          </a:p>
          <a:p>
            <a:pPr algn="l">
              <a:buFont typeface="Arial" panose="020B0604020202020204" pitchFamily="34" charset="0"/>
              <a:buChar cha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303807353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8E756EE-FD19-51CA-039D-58E2DA631F85}"/>
              </a:ext>
            </a:extLst>
          </p:cNvPr>
          <p:cNvSpPr>
            <a:spLocks noGrp="1"/>
          </p:cNvSpPr>
          <p:nvPr>
            <p:ph type="ftr" sz="quarter" idx="11"/>
          </p:nvPr>
        </p:nvSpPr>
        <p:spPr/>
        <p:txBody>
          <a:bodyPr/>
          <a:lstStyle/>
          <a:p>
            <a:r>
              <a:rPr lang="en-US" sz="1200"/>
              <a:t>https://openstax.org/details/books/algebra-and-trigonometry-2e</a:t>
            </a:r>
          </a:p>
        </p:txBody>
      </p:sp>
      <p:sp>
        <p:nvSpPr>
          <p:cNvPr id="3" name="TextBox 2">
            <a:extLst>
              <a:ext uri="{FF2B5EF4-FFF2-40B4-BE49-F238E27FC236}">
                <a16:creationId xmlns:a16="http://schemas.microsoft.com/office/drawing/2014/main" id="{25A47092-0CAF-6ECD-73EB-47AC66032CA5}"/>
              </a:ext>
            </a:extLst>
          </p:cNvPr>
          <p:cNvSpPr txBox="1"/>
          <p:nvPr/>
        </p:nvSpPr>
        <p:spPr>
          <a:xfrm>
            <a:off x="2631440" y="1747520"/>
            <a:ext cx="5923280" cy="2031325"/>
          </a:xfrm>
          <a:prstGeom prst="rect">
            <a:avLst/>
          </a:prstGeom>
          <a:noFill/>
        </p:spPr>
        <p:txBody>
          <a:bodyPr wrap="square" rtlCol="0">
            <a:spAutoFit/>
          </a:bodyPr>
          <a:lstStyle/>
          <a:p>
            <a:pPr algn="ctr"/>
            <a:r>
              <a:rPr lang="en-US" dirty="0">
                <a:solidFill>
                  <a:prstClr val="black"/>
                </a:solidFill>
                <a:latin typeface="Calibri" panose="020F0502020204030204"/>
              </a:rPr>
              <a:t>This resource is an adaptation of the OpenStax </a:t>
            </a:r>
            <a:r>
              <a:rPr lang="en-US" i="1" dirty="0">
                <a:solidFill>
                  <a:prstClr val="black"/>
                </a:solidFill>
                <a:latin typeface="Calibri" panose="020F0502020204030204"/>
              </a:rPr>
              <a:t>Algebra and Trigonometry 2e</a:t>
            </a:r>
            <a:r>
              <a:rPr lang="en-US" dirty="0">
                <a:solidFill>
                  <a:prstClr val="black"/>
                </a:solidFill>
                <a:latin typeface="Calibri" panose="020F0502020204030204"/>
              </a:rPr>
              <a:t> open textbook and is © Susan Aydelotte under a CC BY-NC-SA 4.0 International license; it may be reproduced or modified for noncommercial purposes only but must be attributed to OpenStax, Rice University and any changes must be noted. Any adaptation must be shared under the same type of license.</a:t>
            </a:r>
          </a:p>
        </p:txBody>
      </p:sp>
    </p:spTree>
    <p:extLst>
      <p:ext uri="{BB962C8B-B14F-4D97-AF65-F5344CB8AC3E}">
        <p14:creationId xmlns:p14="http://schemas.microsoft.com/office/powerpoint/2010/main" val="23517704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2EAE8F0D-7133-B000-F200-2F322C6D915A}"/>
              </a:ext>
            </a:extLst>
          </p:cNvPr>
          <p:cNvPicPr>
            <a:picLocks noChangeAspect="1"/>
          </p:cNvPicPr>
          <p:nvPr/>
        </p:nvPicPr>
        <p:blipFill>
          <a:blip r:embed="rId3"/>
          <a:stretch>
            <a:fillRect/>
          </a:stretch>
        </p:blipFill>
        <p:spPr>
          <a:xfrm>
            <a:off x="2947987" y="700087"/>
            <a:ext cx="6296025" cy="5457825"/>
          </a:xfrm>
          <a:prstGeom prst="rect">
            <a:avLst/>
          </a:prstGeom>
        </p:spPr>
      </p:pic>
    </p:spTree>
    <p:extLst>
      <p:ext uri="{BB962C8B-B14F-4D97-AF65-F5344CB8AC3E}">
        <p14:creationId xmlns:p14="http://schemas.microsoft.com/office/powerpoint/2010/main" val="197465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704A406-1F05-A4F2-0D93-2B4E28078D26}"/>
              </a:ext>
            </a:extLst>
          </p:cNvPr>
          <p:cNvPicPr>
            <a:picLocks noChangeAspect="1"/>
          </p:cNvPicPr>
          <p:nvPr/>
        </p:nvPicPr>
        <p:blipFill>
          <a:blip r:embed="rId2"/>
          <a:stretch>
            <a:fillRect/>
          </a:stretch>
        </p:blipFill>
        <p:spPr>
          <a:xfrm>
            <a:off x="643467" y="1633183"/>
            <a:ext cx="10905066" cy="2699004"/>
          </a:xfrm>
          <a:prstGeom prst="rect">
            <a:avLst/>
          </a:prstGeom>
        </p:spPr>
      </p:pic>
      <p:sp>
        <p:nvSpPr>
          <p:cNvPr id="2" name="Footer Placeholder 1">
            <a:extLst>
              <a:ext uri="{FF2B5EF4-FFF2-40B4-BE49-F238E27FC236}">
                <a16:creationId xmlns:a16="http://schemas.microsoft.com/office/drawing/2014/main" id="{DB68F76E-A473-1E16-ED54-AD135BEEA92C}"/>
              </a:ext>
            </a:extLst>
          </p:cNvPr>
          <p:cNvSpPr>
            <a:spLocks noGrp="1"/>
          </p:cNvSpPr>
          <p:nvPr>
            <p:ph type="ftr" sz="quarter" idx="11"/>
          </p:nvPr>
        </p:nvSpPr>
        <p:spPr>
          <a:xfrm>
            <a:off x="4038600" y="6356350"/>
            <a:ext cx="4114800" cy="365125"/>
          </a:xfrm>
        </p:spPr>
        <p:txBody>
          <a:bodyPr>
            <a:normAutofit/>
          </a:bodyPr>
          <a:lstStyle/>
          <a:p>
            <a:pPr>
              <a:spcAft>
                <a:spcPts val="600"/>
              </a:spcAft>
            </a:pPr>
            <a:r>
              <a:rPr lang="en-US" sz="1100"/>
              <a:t>https://openstax.org/details/books/algebra-and-trigonometry-2e</a:t>
            </a:r>
          </a:p>
        </p:txBody>
      </p:sp>
    </p:spTree>
    <p:extLst>
      <p:ext uri="{BB962C8B-B14F-4D97-AF65-F5344CB8AC3E}">
        <p14:creationId xmlns:p14="http://schemas.microsoft.com/office/powerpoint/2010/main" val="295274907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620D049-A1A8-D470-38C4-E8B9ED0070A4}"/>
              </a:ext>
            </a:extLst>
          </p:cNvPr>
          <p:cNvPicPr>
            <a:picLocks noChangeAspect="1"/>
          </p:cNvPicPr>
          <p:nvPr/>
        </p:nvPicPr>
        <p:blipFill>
          <a:blip r:embed="rId2"/>
          <a:stretch>
            <a:fillRect/>
          </a:stretch>
        </p:blipFill>
        <p:spPr>
          <a:xfrm>
            <a:off x="643467" y="136525"/>
            <a:ext cx="10905066" cy="3135206"/>
          </a:xfrm>
          <a:prstGeom prst="rect">
            <a:avLst/>
          </a:prstGeom>
        </p:spPr>
      </p:pic>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a:xfrm>
            <a:off x="4038600" y="6356350"/>
            <a:ext cx="4114800" cy="365125"/>
          </a:xfrm>
        </p:spPr>
        <p:txBody>
          <a:bodyPr>
            <a:normAutofit/>
          </a:bodyPr>
          <a:lstStyle/>
          <a:p>
            <a:pPr marL="0" marR="0" lvl="0" indent="0" defTabSz="914400" rtl="0" eaLnBrk="1" fontAlgn="auto" latinLnBrk="0" hangingPunct="1">
              <a:lnSpc>
                <a:spcPct val="90000"/>
              </a:lnSpc>
              <a:spcBef>
                <a:spcPts val="0"/>
              </a:spcBef>
              <a:spcAft>
                <a:spcPts val="600"/>
              </a:spcAft>
              <a:buClrTx/>
              <a:buSzTx/>
              <a:buFontTx/>
              <a:buNone/>
              <a:tabLst/>
              <a:defRPr/>
            </a:pPr>
            <a:r>
              <a:rPr kumimoji="0" lang="en-US" sz="900" b="0" i="0" u="none" strike="noStrike" kern="1200" cap="all" spc="200" normalizeH="0" baseline="0" noProof="0">
                <a:ln>
                  <a:noFill/>
                </a:ln>
                <a:effectLst/>
                <a:uLnTx/>
                <a:uFillTx/>
                <a:latin typeface="Arial"/>
                <a:ea typeface="+mn-ea"/>
                <a:cs typeface="Segoe UI Semilight" panose="020B0402040204020203" pitchFamily="34" charset="0"/>
              </a:rPr>
              <a:t>https://openstax.org/details/books/algebra-and-trigonometry-2e</a:t>
            </a: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25EC814C-DF9B-0B2E-7756-A6C312671235}"/>
                  </a:ext>
                </a:extLst>
              </p14:cNvPr>
              <p14:cNvContentPartPr/>
              <p14:nvPr/>
            </p14:nvContentPartPr>
            <p14:xfrm>
              <a:off x="4800223" y="2621829"/>
              <a:ext cx="1458000" cy="13680"/>
            </p14:xfrm>
          </p:contentPart>
        </mc:Choice>
        <mc:Fallback xmlns="">
          <p:pic>
            <p:nvPicPr>
              <p:cNvPr id="5" name="Ink 4">
                <a:extLst>
                  <a:ext uri="{FF2B5EF4-FFF2-40B4-BE49-F238E27FC236}">
                    <a16:creationId xmlns:a16="http://schemas.microsoft.com/office/drawing/2014/main" id="{25EC814C-DF9B-0B2E-7756-A6C312671235}"/>
                  </a:ext>
                </a:extLst>
              </p:cNvPr>
              <p:cNvPicPr/>
              <p:nvPr/>
            </p:nvPicPr>
            <p:blipFill>
              <a:blip r:embed="rId4"/>
              <a:stretch>
                <a:fillRect/>
              </a:stretch>
            </p:blipFill>
            <p:spPr>
              <a:xfrm>
                <a:off x="4782583" y="2585829"/>
                <a:ext cx="1493640" cy="85320"/>
              </a:xfrm>
              <a:prstGeom prst="rect">
                <a:avLst/>
              </a:prstGeom>
            </p:spPr>
          </p:pic>
        </mc:Fallback>
      </mc:AlternateContent>
      <p:pic>
        <p:nvPicPr>
          <p:cNvPr id="8" name="Picture 7">
            <a:extLst>
              <a:ext uri="{FF2B5EF4-FFF2-40B4-BE49-F238E27FC236}">
                <a16:creationId xmlns:a16="http://schemas.microsoft.com/office/drawing/2014/main" id="{2952F829-B316-F054-B171-EEABF2A7C9FB}"/>
              </a:ext>
            </a:extLst>
          </p:cNvPr>
          <p:cNvPicPr>
            <a:picLocks noChangeAspect="1"/>
          </p:cNvPicPr>
          <p:nvPr/>
        </p:nvPicPr>
        <p:blipFill>
          <a:blip r:embed="rId5"/>
          <a:stretch>
            <a:fillRect/>
          </a:stretch>
        </p:blipFill>
        <p:spPr>
          <a:xfrm>
            <a:off x="643467" y="3429000"/>
            <a:ext cx="10905066" cy="2532849"/>
          </a:xfrm>
          <a:prstGeom prst="rect">
            <a:avLst/>
          </a:prstGeom>
        </p:spPr>
      </p:pic>
    </p:spTree>
    <p:extLst>
      <p:ext uri="{BB962C8B-B14F-4D97-AF65-F5344CB8AC3E}">
        <p14:creationId xmlns:p14="http://schemas.microsoft.com/office/powerpoint/2010/main" val="4293722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5EE29578-3F51-53AB-1C30-51A867E8828B}"/>
              </a:ext>
            </a:extLst>
          </p:cNvPr>
          <p:cNvPicPr>
            <a:picLocks noChangeAspect="1"/>
          </p:cNvPicPr>
          <p:nvPr/>
        </p:nvPicPr>
        <p:blipFill>
          <a:blip r:embed="rId2"/>
          <a:stretch>
            <a:fillRect/>
          </a:stretch>
        </p:blipFill>
        <p:spPr>
          <a:xfrm>
            <a:off x="0" y="136525"/>
            <a:ext cx="10734675" cy="2257425"/>
          </a:xfrm>
          <a:prstGeom prst="rect">
            <a:avLst/>
          </a:prstGeom>
        </p:spPr>
      </p:pic>
      <p:pic>
        <p:nvPicPr>
          <p:cNvPr id="6" name="Picture 5">
            <a:extLst>
              <a:ext uri="{FF2B5EF4-FFF2-40B4-BE49-F238E27FC236}">
                <a16:creationId xmlns:a16="http://schemas.microsoft.com/office/drawing/2014/main" id="{687AB482-BE4B-301B-7324-E32DBE3C83BE}"/>
              </a:ext>
            </a:extLst>
          </p:cNvPr>
          <p:cNvPicPr>
            <a:picLocks noChangeAspect="1"/>
          </p:cNvPicPr>
          <p:nvPr/>
        </p:nvPicPr>
        <p:blipFill>
          <a:blip r:embed="rId3"/>
          <a:stretch>
            <a:fillRect/>
          </a:stretch>
        </p:blipFill>
        <p:spPr>
          <a:xfrm>
            <a:off x="1550534" y="2393950"/>
            <a:ext cx="5141573" cy="3891756"/>
          </a:xfrm>
          <a:prstGeom prst="rect">
            <a:avLst/>
          </a:prstGeom>
        </p:spPr>
      </p:pic>
      <mc:AlternateContent xmlns:mc="http://schemas.openxmlformats.org/markup-compatibility/2006" xmlns:p14="http://schemas.microsoft.com/office/powerpoint/2010/main">
        <mc:Choice Requires="p14">
          <p:contentPart p14:bwMode="auto" r:id="rId4">
            <p14:nvContentPartPr>
              <p14:cNvPr id="7" name="Ink 6">
                <a:extLst>
                  <a:ext uri="{FF2B5EF4-FFF2-40B4-BE49-F238E27FC236}">
                    <a16:creationId xmlns:a16="http://schemas.microsoft.com/office/drawing/2014/main" id="{5968D2EA-B0E6-EA07-2EA7-32DA0604028A}"/>
                  </a:ext>
                </a:extLst>
              </p14:cNvPr>
              <p14:cNvContentPartPr/>
              <p14:nvPr/>
            </p14:nvContentPartPr>
            <p14:xfrm>
              <a:off x="2862703" y="1991829"/>
              <a:ext cx="902520" cy="360"/>
            </p14:xfrm>
          </p:contentPart>
        </mc:Choice>
        <mc:Fallback xmlns="">
          <p:pic>
            <p:nvPicPr>
              <p:cNvPr id="7" name="Ink 6">
                <a:extLst>
                  <a:ext uri="{FF2B5EF4-FFF2-40B4-BE49-F238E27FC236}">
                    <a16:creationId xmlns:a16="http://schemas.microsoft.com/office/drawing/2014/main" id="{5968D2EA-B0E6-EA07-2EA7-32DA0604028A}"/>
                  </a:ext>
                </a:extLst>
              </p:cNvPr>
              <p:cNvPicPr/>
              <p:nvPr/>
            </p:nvPicPr>
            <p:blipFill>
              <a:blip r:embed="rId5"/>
              <a:stretch>
                <a:fillRect/>
              </a:stretch>
            </p:blipFill>
            <p:spPr>
              <a:xfrm>
                <a:off x="2845063" y="1956189"/>
                <a:ext cx="938160" cy="72000"/>
              </a:xfrm>
              <a:prstGeom prst="rect">
                <a:avLst/>
              </a:prstGeom>
            </p:spPr>
          </p:pic>
        </mc:Fallback>
      </mc:AlternateContent>
      <p:pic>
        <p:nvPicPr>
          <p:cNvPr id="10" name="Picture 9">
            <a:extLst>
              <a:ext uri="{FF2B5EF4-FFF2-40B4-BE49-F238E27FC236}">
                <a16:creationId xmlns:a16="http://schemas.microsoft.com/office/drawing/2014/main" id="{598DA1AC-72A0-46E5-3068-221D6E868D7C}"/>
              </a:ext>
            </a:extLst>
          </p:cNvPr>
          <p:cNvPicPr>
            <a:picLocks noChangeAspect="1"/>
          </p:cNvPicPr>
          <p:nvPr/>
        </p:nvPicPr>
        <p:blipFill>
          <a:blip r:embed="rId6"/>
          <a:stretch>
            <a:fillRect/>
          </a:stretch>
        </p:blipFill>
        <p:spPr>
          <a:xfrm>
            <a:off x="5063956" y="2795711"/>
            <a:ext cx="1119130" cy="588759"/>
          </a:xfrm>
          <a:prstGeom prst="rect">
            <a:avLst/>
          </a:prstGeom>
        </p:spPr>
      </p:pic>
    </p:spTree>
    <p:extLst>
      <p:ext uri="{BB962C8B-B14F-4D97-AF65-F5344CB8AC3E}">
        <p14:creationId xmlns:p14="http://schemas.microsoft.com/office/powerpoint/2010/main" val="223297712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E3EB9509-03ED-0C55-44EF-A4F1BC481522}"/>
              </a:ext>
            </a:extLst>
          </p:cNvPr>
          <p:cNvPicPr>
            <a:picLocks noChangeAspect="1"/>
          </p:cNvPicPr>
          <p:nvPr/>
        </p:nvPicPr>
        <p:blipFill>
          <a:blip r:embed="rId2"/>
          <a:stretch>
            <a:fillRect/>
          </a:stretch>
        </p:blipFill>
        <p:spPr>
          <a:xfrm>
            <a:off x="242208" y="136525"/>
            <a:ext cx="10706100" cy="2000250"/>
          </a:xfrm>
          <a:prstGeom prst="rect">
            <a:avLst/>
          </a:prstGeom>
        </p:spPr>
      </p:pic>
      <p:pic>
        <p:nvPicPr>
          <p:cNvPr id="6" name="Picture 5">
            <a:extLst>
              <a:ext uri="{FF2B5EF4-FFF2-40B4-BE49-F238E27FC236}">
                <a16:creationId xmlns:a16="http://schemas.microsoft.com/office/drawing/2014/main" id="{67872676-AEC2-57D4-0BDE-3FDC0AB1887A}"/>
              </a:ext>
            </a:extLst>
          </p:cNvPr>
          <p:cNvPicPr>
            <a:picLocks noChangeAspect="1"/>
          </p:cNvPicPr>
          <p:nvPr/>
        </p:nvPicPr>
        <p:blipFill>
          <a:blip r:embed="rId3"/>
          <a:stretch>
            <a:fillRect/>
          </a:stretch>
        </p:blipFill>
        <p:spPr>
          <a:xfrm>
            <a:off x="1976438" y="2342984"/>
            <a:ext cx="4554992" cy="3807157"/>
          </a:xfrm>
          <a:prstGeom prst="rect">
            <a:avLst/>
          </a:prstGeom>
        </p:spPr>
      </p:pic>
    </p:spTree>
    <p:extLst>
      <p:ext uri="{BB962C8B-B14F-4D97-AF65-F5344CB8AC3E}">
        <p14:creationId xmlns:p14="http://schemas.microsoft.com/office/powerpoint/2010/main" val="38815834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bg>
      <p:bgPr>
        <a:solidFill>
          <a:srgbClr val="EEEEED"/>
        </a:solidFill>
        <a:effectLst/>
      </p:bgPr>
    </p:bg>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D8A2B3D-0BAD-E07D-B908-E8E1076AF2C3}"/>
              </a:ext>
            </a:extLst>
          </p:cNvPr>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all" spc="200" normalizeH="0" baseline="0" noProof="0">
                <a:ln>
                  <a:noFill/>
                </a:ln>
                <a:solidFill>
                  <a:srgbClr val="D56A17"/>
                </a:solidFill>
                <a:effectLst/>
                <a:uLnTx/>
                <a:uFillTx/>
                <a:latin typeface="Arial"/>
                <a:ea typeface="+mn-ea"/>
                <a:cs typeface="Segoe UI Semilight" panose="020B0402040204020203" pitchFamily="34" charset="0"/>
              </a:rPr>
              <a:t>https://openstax.org/details/books/algebra-and-trigonometry-2e</a:t>
            </a:r>
          </a:p>
        </p:txBody>
      </p:sp>
      <p:pic>
        <p:nvPicPr>
          <p:cNvPr id="4" name="Picture 3">
            <a:extLst>
              <a:ext uri="{FF2B5EF4-FFF2-40B4-BE49-F238E27FC236}">
                <a16:creationId xmlns:a16="http://schemas.microsoft.com/office/drawing/2014/main" id="{76B2C322-F213-933B-4067-790E4BA1068F}"/>
              </a:ext>
            </a:extLst>
          </p:cNvPr>
          <p:cNvPicPr>
            <a:picLocks noChangeAspect="1"/>
          </p:cNvPicPr>
          <p:nvPr/>
        </p:nvPicPr>
        <p:blipFill>
          <a:blip r:embed="rId2"/>
          <a:stretch>
            <a:fillRect/>
          </a:stretch>
        </p:blipFill>
        <p:spPr>
          <a:xfrm>
            <a:off x="161925" y="136525"/>
            <a:ext cx="10648950" cy="1895475"/>
          </a:xfrm>
          <a:prstGeom prst="rect">
            <a:avLst/>
          </a:prstGeom>
        </p:spPr>
      </p:pic>
    </p:spTree>
    <p:extLst>
      <p:ext uri="{BB962C8B-B14F-4D97-AF65-F5344CB8AC3E}">
        <p14:creationId xmlns:p14="http://schemas.microsoft.com/office/powerpoint/2010/main" val="3732481695"/>
      </p:ext>
    </p:extLst>
  </p:cSld>
  <p:clrMapOvr>
    <a:masterClrMapping/>
  </p:clrMapOvr>
</p:sld>
</file>

<file path=ppt/theme/theme1.xml><?xml version="1.0" encoding="utf-8"?>
<a:theme xmlns:a="http://schemas.openxmlformats.org/drawingml/2006/main" name="Theme1">
  <a:themeElements>
    <a:clrScheme name="Office Them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4FE45A68-4A21-4808-ABD7-9537C0317F24}" vid="{E754BD4C-C4D4-41DA-95E6-DE98A38083AC}"/>
    </a:ext>
  </a:extLst>
</a:theme>
</file>

<file path=ppt/theme/theme2.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Theme1</Template>
  <TotalTime>5604</TotalTime>
  <Words>1276</Words>
  <Application>Microsoft Office PowerPoint</Application>
  <PresentationFormat>Widescreen</PresentationFormat>
  <Paragraphs>86</Paragraphs>
  <Slides>35</Slides>
  <Notes>10</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35</vt:i4>
      </vt:variant>
    </vt:vector>
  </HeadingPairs>
  <TitlesOfParts>
    <vt:vector size="46" baseType="lpstr">
      <vt:lpstr>Arial</vt:lpstr>
      <vt:lpstr>Calibri</vt:lpstr>
      <vt:lpstr>Calibri Light</vt:lpstr>
      <vt:lpstr>Cambria Math</vt:lpstr>
      <vt:lpstr>MathJax_Main</vt:lpstr>
      <vt:lpstr>MathJax_Math-italic</vt:lpstr>
      <vt:lpstr>Neue Helvetica W01</vt:lpstr>
      <vt:lpstr>Times New Roman</vt:lpstr>
      <vt:lpstr>Theme1</vt:lpstr>
      <vt:lpstr>1_Office Theme</vt:lpstr>
      <vt:lpstr>Office Theme</vt:lpstr>
      <vt:lpstr>The Unit Circle:  Sine and Cosine Functions</vt:lpstr>
      <vt:lpstr>7.3 Unit Circle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Equations and Inequalities</dc:title>
  <dc:creator>Susan Aydelotte</dc:creator>
  <cp:lastModifiedBy>Susan Aydelotte</cp:lastModifiedBy>
  <cp:revision>22</cp:revision>
  <dcterms:created xsi:type="dcterms:W3CDTF">2023-11-15T21:12:55Z</dcterms:created>
  <dcterms:modified xsi:type="dcterms:W3CDTF">2024-08-27T19:32:55Z</dcterms:modified>
</cp:coreProperties>
</file>