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3"/>
  </p:notesMasterIdLst>
  <p:sldIdLst>
    <p:sldId id="257" r:id="rId4"/>
    <p:sldId id="370" r:id="rId5"/>
    <p:sldId id="281" r:id="rId6"/>
    <p:sldId id="282" r:id="rId7"/>
    <p:sldId id="344" r:id="rId8"/>
    <p:sldId id="371" r:id="rId9"/>
    <p:sldId id="333" r:id="rId10"/>
    <p:sldId id="332" r:id="rId11"/>
    <p:sldId id="372" r:id="rId12"/>
    <p:sldId id="334" r:id="rId13"/>
    <p:sldId id="335" r:id="rId14"/>
    <p:sldId id="337" r:id="rId15"/>
    <p:sldId id="336" r:id="rId16"/>
    <p:sldId id="339" r:id="rId17"/>
    <p:sldId id="338" r:id="rId18"/>
    <p:sldId id="340" r:id="rId19"/>
    <p:sldId id="341" r:id="rId20"/>
    <p:sldId id="347" r:id="rId21"/>
    <p:sldId id="342" r:id="rId22"/>
    <p:sldId id="343" r:id="rId23"/>
    <p:sldId id="373" r:id="rId24"/>
    <p:sldId id="346" r:id="rId25"/>
    <p:sldId id="350" r:id="rId26"/>
    <p:sldId id="349" r:id="rId27"/>
    <p:sldId id="348" r:id="rId28"/>
    <p:sldId id="351" r:id="rId29"/>
    <p:sldId id="353" r:id="rId30"/>
    <p:sldId id="271" r:id="rId31"/>
    <p:sldId id="32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928" autoAdjust="0"/>
  </p:normalViewPr>
  <p:slideViewPr>
    <p:cSldViewPr snapToGrid="0">
      <p:cViewPr varScale="1">
        <p:scale>
          <a:sx n="87" d="100"/>
          <a:sy n="87" d="100"/>
        </p:scale>
        <p:origin x="9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0:47:23.50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36,'34'-12,"-3"0,29 5,0 2,119 7,-57 2,-4-6,122 4,-134 13,-67-8,64 2,864-10,-921-2,64-10,34-2,-50 15,-68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49.164"/>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0,'0'6,"5"6,2 6,0 6,-2 4,-1 2,-2 1,-1 1,0 0,-1 0,-1-6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50.620"/>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467 0,'-3'1,"-1"0,1 0,-1 1,1-1,0 1,0 0,0 0,0 0,0 0,0 0,-4 5,-22 14,17-17,0 0,0-1,0 0,-1-1,1 0,-1-1,1-1,-20-1,-9-3,-51-13,27 4,17 0,29 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51.769"/>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0,'5'0,"7"0,7 0,5 0,4 0,2 0,2 0,0 0,-1 0,1 0,-1 0,1 0,-1 0,0 0,-1 0,1 0,-6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10:02.824"/>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0,'524'0,"-503"2,1 0,-1 1,24 7,-22-5,0 0,34 1,48-5,-62-3,-1 3,0 1,76 14,-71-8,-1-3,1-1,0-3,53-4,4 0,656 3,-705-5,-35-2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10:04.35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0,'11'1,"0"0,0 1,0 0,15 6,33 5,340-7,-219-9,293 3,-438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28.69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34,'614'0,"-582"-2,0-1,31-7,48-5,551 11,-337 7,-20-3,-277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31.1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2,'178'-2,"196"5,-234 11,61 3,-143-18,5 0,0 2,118 18,-131-12,-1-1,74-3,-64-2,63 8,42 6,270-10,-230-8,394 3,-572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33.63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1,'2449'0,"-2423"0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35.5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32,'5'0,"7"0,7 0,11 0,0-5,-1-2,1 0,1 2,-1 1,1 2,0 1,-1 0,1 1,0 0,-1 1,1-1,-1 0,-5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37.19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1,'2573'0,"-2547"0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45.241"/>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335 30,'-5'0,"-8"0,-5 0,-6 0,-4 0,-3 0,0 0,-1 0,5-5,2-2,1 0,-2 2,-1 1,4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46.92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1,'0'5,"0"7,0 7,0 5,0 4,0 3,0 0,0 1,0-1,0 1,0-5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09:47.946"/>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0,'5'0,"7"0,7 0,5 0,4 0,2 0,2 0,0 0,-1 0,1 0,-1 0,1 0,-1 0,0 0,-1 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Remember that a right triangle is a triangle where one of its angles is a 90-degree angle. A common mnemonic for remembering these relationships is </a:t>
            </a:r>
            <a:r>
              <a:rPr lang="en-US" b="0" i="0" dirty="0" err="1">
                <a:solidFill>
                  <a:srgbClr val="424242"/>
                </a:solidFill>
                <a:effectLst/>
                <a:highlight>
                  <a:srgbClr val="FFFFFF"/>
                </a:highlight>
                <a:latin typeface="Neue Helvetica W01"/>
              </a:rPr>
              <a:t>SohCahToa</a:t>
            </a:r>
            <a:r>
              <a:rPr lang="en-US" b="0" i="0" dirty="0">
                <a:solidFill>
                  <a:srgbClr val="424242"/>
                </a:solidFill>
                <a:effectLst/>
                <a:highlight>
                  <a:srgbClr val="FFFFFF"/>
                </a:highlight>
                <a:latin typeface="Neue Helvetica W01"/>
              </a:rPr>
              <a: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168809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026AA1"/>
                </a:solidFill>
                <a:effectLst/>
                <a:highlight>
                  <a:srgbClr val="FFFFFF"/>
                </a:highlight>
                <a:latin typeface="Neue Helvetica W01"/>
              </a:rPr>
              <a:t>This figure </a:t>
            </a:r>
            <a:r>
              <a:rPr lang="en-US" b="0" i="0" dirty="0">
                <a:solidFill>
                  <a:srgbClr val="424242"/>
                </a:solidFill>
                <a:effectLst/>
                <a:highlight>
                  <a:srgbClr val="FFFFFF"/>
                </a:highlight>
                <a:latin typeface="Neue Helvetica W01"/>
              </a:rPr>
              <a:t>shows a right triangle with a vertical side of length </a:t>
            </a:r>
            <a:r>
              <a:rPr lang="en-US" b="0" i="0" u="none" strike="noStrike" dirty="0">
                <a:solidFill>
                  <a:srgbClr val="424242"/>
                </a:solidFill>
                <a:effectLst/>
                <a:highlight>
                  <a:srgbClr val="FFFFFF"/>
                </a:highlight>
                <a:latin typeface="MathJax_Math-italic"/>
              </a:rPr>
              <a:t>y</a:t>
            </a:r>
            <a:r>
              <a:rPr lang="en-US" b="0" i="0" dirty="0">
                <a:solidFill>
                  <a:srgbClr val="424242"/>
                </a:solidFill>
                <a:effectLst/>
                <a:highlight>
                  <a:srgbClr val="FFFFFF"/>
                </a:highlight>
                <a:latin typeface="Neue Helvetica W01"/>
              </a:rPr>
              <a:t> and a horizontal side has length </a:t>
            </a:r>
            <a:r>
              <a:rPr lang="en-US" b="0" i="0" u="none" strike="noStrike" dirty="0">
                <a:solidFill>
                  <a:srgbClr val="424242"/>
                </a:solidFill>
                <a:effectLst/>
                <a:highlight>
                  <a:srgbClr val="FFFFFF"/>
                </a:highlight>
                <a:latin typeface="MathJax_Math-italic"/>
              </a:rPr>
              <a:t>x</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Notice that the triangle is inscribed in a circle of radius 1. Such a circle, with a center at the origin and a radius of 1, is known as a </a:t>
            </a:r>
            <a:r>
              <a:rPr lang="en-US" b="1" i="0" dirty="0">
                <a:solidFill>
                  <a:srgbClr val="424242"/>
                </a:solidFill>
                <a:effectLst/>
                <a:highlight>
                  <a:srgbClr val="FFFFFF"/>
                </a:highlight>
                <a:latin typeface="Neue Helvetica W01"/>
              </a:rPr>
              <a:t>unit circle</a:t>
            </a:r>
            <a:r>
              <a:rPr lang="en-US" b="0" i="0" dirty="0">
                <a:solidFill>
                  <a:srgbClr val="424242"/>
                </a:solidFill>
                <a:effectLst/>
                <a:highlight>
                  <a:srgbClr val="FFFFFF"/>
                </a:highlight>
                <a:latin typeface="Neue Helvetica W01"/>
              </a:rPr>
              <a: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44066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Take another look at these definitions. These functions are the reciprocals of the first three functions.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9</a:t>
            </a:fld>
            <a:endParaRPr lang="en-US"/>
          </a:p>
        </p:txBody>
      </p:sp>
    </p:spTree>
    <p:extLst>
      <p:ext uri="{BB962C8B-B14F-4D97-AF65-F5344CB8AC3E}">
        <p14:creationId xmlns:p14="http://schemas.microsoft.com/office/powerpoint/2010/main" val="61741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We can then use the ratios of the side lengths to evaluate trigonometric functions of special angles.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13</a:t>
            </a:fld>
            <a:endParaRPr lang="en-US"/>
          </a:p>
        </p:txBody>
      </p:sp>
    </p:spTree>
    <p:extLst>
      <p:ext uri="{BB962C8B-B14F-4D97-AF65-F5344CB8AC3E}">
        <p14:creationId xmlns:p14="http://schemas.microsoft.com/office/powerpoint/2010/main" val="395528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Right-triangle trigonometry has many practical applications. For example, the ability to compute the lengths of sides of a triangle makes it possible to find the height of a tall object without climbing to the top or having to extend a tape measure along its height. We do so by measuring a distance from the base of the object to a point on the ground some distance away, where we can look up to the top of the tall object at an angle. The </a:t>
            </a:r>
            <a:r>
              <a:rPr lang="en-US" b="1" i="0" dirty="0">
                <a:solidFill>
                  <a:srgbClr val="424242"/>
                </a:solidFill>
                <a:effectLst/>
                <a:highlight>
                  <a:srgbClr val="FFFFFF"/>
                </a:highlight>
                <a:latin typeface="Neue Helvetica W01"/>
              </a:rPr>
              <a:t>angle of elevation</a:t>
            </a:r>
            <a:r>
              <a:rPr lang="en-US" b="0" i="0" dirty="0">
                <a:solidFill>
                  <a:srgbClr val="424242"/>
                </a:solidFill>
                <a:effectLst/>
                <a:highlight>
                  <a:srgbClr val="FFFFFF"/>
                </a:highlight>
                <a:latin typeface="Neue Helvetica W01"/>
              </a:rPr>
              <a:t> of an object above an observer relative to the observer is the angle between the horizontal and the line from the object to the observer's eye. The right triangle this position creates has sides that represent the unknown height, the measured distance from the base, and the angled line of sight from the ground to the top of the object. Knowing the measured distance to the base of the object and the angle of the line of sight, we can use trigonometric functions to calculate the unknown height.</a:t>
            </a:r>
          </a:p>
          <a:p>
            <a:pPr algn="l"/>
            <a:r>
              <a:rPr lang="en-US" b="0" i="0" dirty="0">
                <a:solidFill>
                  <a:srgbClr val="424242"/>
                </a:solidFill>
                <a:effectLst/>
                <a:highlight>
                  <a:srgbClr val="FFFFFF"/>
                </a:highlight>
                <a:latin typeface="Neue Helvetica W01"/>
              </a:rPr>
              <a:t>Similarly, we can form a triangle from the top of a tall object by looking downward. The </a:t>
            </a:r>
            <a:r>
              <a:rPr lang="en-US" b="1" i="0" dirty="0">
                <a:solidFill>
                  <a:srgbClr val="424242"/>
                </a:solidFill>
                <a:effectLst/>
                <a:highlight>
                  <a:srgbClr val="FFFFFF"/>
                </a:highlight>
                <a:latin typeface="Neue Helvetica W01"/>
              </a:rPr>
              <a:t>angle of depression</a:t>
            </a:r>
            <a:r>
              <a:rPr lang="en-US" b="0" i="0" dirty="0">
                <a:solidFill>
                  <a:srgbClr val="424242"/>
                </a:solidFill>
                <a:effectLst/>
                <a:highlight>
                  <a:srgbClr val="FFFFFF"/>
                </a:highlight>
                <a:latin typeface="Neue Helvetica W01"/>
              </a:rPr>
              <a:t> of an object below an observer relative to the observer is the angle between the horizontal and the line from the object to the observer's eye.</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24</a:t>
            </a:fld>
            <a:endParaRPr lang="en-US"/>
          </a:p>
        </p:txBody>
      </p:sp>
    </p:spTree>
    <p:extLst>
      <p:ext uri="{BB962C8B-B14F-4D97-AF65-F5344CB8AC3E}">
        <p14:creationId xmlns:p14="http://schemas.microsoft.com/office/powerpoint/2010/main" val="406553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8/22/2024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8/22/2024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8/22/2024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8/22/2024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8/22/2024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8/22/2024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8/22/2024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8/22/2024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8/22/2024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8/22/2024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8/22/2024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5.xm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image" Target="../media/image3.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8.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3.xml"/><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customXml" Target="../ink/ink13.xml"/><Relationship Id="rId1" Type="http://schemas.openxmlformats.org/officeDocument/2006/relationships/slideLayout" Target="../slideLayouts/slideLayout29.xml"/><Relationship Id="rId6" Type="http://schemas.openxmlformats.org/officeDocument/2006/relationships/image" Target="../media/image5.png"/><Relationship Id="rId11" Type="http://schemas.openxmlformats.org/officeDocument/2006/relationships/customXml" Target="../ink/ink4.xml"/><Relationship Id="rId24" Type="http://schemas.openxmlformats.org/officeDocument/2006/relationships/image" Target="../media/image14.png"/><Relationship Id="rId32" Type="http://schemas.openxmlformats.org/officeDocument/2006/relationships/image" Target="../media/image18.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4.png"/><Relationship Id="rId9" Type="http://schemas.openxmlformats.org/officeDocument/2006/relationships/customXml" Target="../ink/ink3.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12.xml"/><Relationship Id="rId30"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The Unit Circle: </a:t>
            </a:r>
            <a:br>
              <a:rPr lang="en-US" sz="5400" dirty="0"/>
            </a:br>
            <a:r>
              <a:rPr lang="en-US" sz="5400" dirty="0"/>
              <a:t>Sine and Cosine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7</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B9E4E-0CB2-B72F-B763-53B35451019F}"/>
              </a:ext>
            </a:extLst>
          </p:cNvPr>
          <p:cNvPicPr>
            <a:picLocks noChangeAspect="1"/>
          </p:cNvPicPr>
          <p:nvPr/>
        </p:nvPicPr>
        <p:blipFill>
          <a:blip r:embed="rId2"/>
          <a:stretch>
            <a:fillRect/>
          </a:stretch>
        </p:blipFill>
        <p:spPr>
          <a:xfrm>
            <a:off x="643467" y="626726"/>
            <a:ext cx="10905066" cy="523443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88158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39A1481-FDF5-2941-B23E-BEB2BB065027}"/>
              </a:ext>
            </a:extLst>
          </p:cNvPr>
          <p:cNvPicPr>
            <a:picLocks noChangeAspect="1"/>
          </p:cNvPicPr>
          <p:nvPr/>
        </p:nvPicPr>
        <p:blipFill>
          <a:blip r:embed="rId2"/>
          <a:stretch>
            <a:fillRect/>
          </a:stretch>
        </p:blipFill>
        <p:spPr>
          <a:xfrm>
            <a:off x="192541" y="136525"/>
            <a:ext cx="10696575" cy="5400675"/>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CD7957B-923E-115F-BB2E-D93FA10592EE}"/>
              </a:ext>
            </a:extLst>
          </p:cNvPr>
          <p:cNvPicPr>
            <a:picLocks noChangeAspect="1"/>
          </p:cNvPicPr>
          <p:nvPr/>
        </p:nvPicPr>
        <p:blipFill>
          <a:blip r:embed="rId2"/>
          <a:stretch>
            <a:fillRect/>
          </a:stretch>
        </p:blipFill>
        <p:spPr>
          <a:xfrm>
            <a:off x="243741" y="136525"/>
            <a:ext cx="10610850" cy="521017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0C6BB6-1DE5-3D49-262C-91C1C3F8DD46}"/>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i="0" kern="1200" dirty="0">
                <a:solidFill>
                  <a:schemeClr val="tx1"/>
                </a:solidFill>
                <a:effectLst/>
                <a:highlight>
                  <a:srgbClr val="FFFFFF"/>
                </a:highlight>
                <a:latin typeface="+mj-lt"/>
                <a:ea typeface="+mj-ea"/>
                <a:cs typeface="+mj-cs"/>
              </a:rPr>
              <a:t>Two Special Triangles</a:t>
            </a:r>
          </a:p>
        </p:txBody>
      </p:sp>
      <p:pic>
        <p:nvPicPr>
          <p:cNvPr id="6" name="Picture 5">
            <a:extLst>
              <a:ext uri="{FF2B5EF4-FFF2-40B4-BE49-F238E27FC236}">
                <a16:creationId xmlns:a16="http://schemas.microsoft.com/office/drawing/2014/main" id="{526D78D6-8BEA-6AD9-9E97-5FA1660695DB}"/>
              </a:ext>
            </a:extLst>
          </p:cNvPr>
          <p:cNvPicPr>
            <a:picLocks noChangeAspect="1"/>
          </p:cNvPicPr>
          <p:nvPr/>
        </p:nvPicPr>
        <p:blipFill>
          <a:blip r:embed="rId3"/>
          <a:stretch>
            <a:fillRect/>
          </a:stretch>
        </p:blipFill>
        <p:spPr>
          <a:xfrm>
            <a:off x="1403079" y="1534886"/>
            <a:ext cx="8763832" cy="405327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tint val="75000"/>
                  </a:schemeClr>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D642D-7DA0-E15B-6342-54B7961CE6A2}"/>
              </a:ext>
            </a:extLst>
          </p:cNvPr>
          <p:cNvPicPr>
            <a:picLocks noChangeAspect="1"/>
          </p:cNvPicPr>
          <p:nvPr/>
        </p:nvPicPr>
        <p:blipFill>
          <a:blip r:embed="rId2"/>
          <a:stretch>
            <a:fillRect/>
          </a:stretch>
        </p:blipFill>
        <p:spPr>
          <a:xfrm>
            <a:off x="719667" y="1657797"/>
            <a:ext cx="10905066" cy="256269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5309005-6513-0404-E33A-AF566B2B1748}"/>
              </a:ext>
            </a:extLst>
          </p:cNvPr>
          <p:cNvPicPr>
            <a:picLocks noChangeAspect="1"/>
          </p:cNvPicPr>
          <p:nvPr/>
        </p:nvPicPr>
        <p:blipFill>
          <a:blip r:embed="rId2"/>
          <a:stretch>
            <a:fillRect/>
          </a:stretch>
        </p:blipFill>
        <p:spPr>
          <a:xfrm>
            <a:off x="294594" y="136525"/>
            <a:ext cx="10753725" cy="22669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28B650C-2DDA-BB0C-36C7-DD601CD5E799}"/>
              </a:ext>
            </a:extLst>
          </p:cNvPr>
          <p:cNvPicPr>
            <a:picLocks noChangeAspect="1"/>
          </p:cNvPicPr>
          <p:nvPr/>
        </p:nvPicPr>
        <p:blipFill>
          <a:blip r:embed="rId2"/>
          <a:stretch>
            <a:fillRect/>
          </a:stretch>
        </p:blipFill>
        <p:spPr>
          <a:xfrm>
            <a:off x="199344" y="136525"/>
            <a:ext cx="10791825" cy="169545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48D2AA-B306-4AD4-B8D5-7DB6EC96B4D5}"/>
              </a:ext>
            </a:extLst>
          </p:cNvPr>
          <p:cNvPicPr>
            <a:picLocks noChangeAspect="1"/>
          </p:cNvPicPr>
          <p:nvPr/>
        </p:nvPicPr>
        <p:blipFill>
          <a:blip r:embed="rId2"/>
          <a:stretch>
            <a:fillRect/>
          </a:stretch>
        </p:blipFill>
        <p:spPr>
          <a:xfrm>
            <a:off x="643467" y="1005755"/>
            <a:ext cx="10905066" cy="438928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734E11-1785-AE66-80D5-ACBCE34A71C4}"/>
              </a:ext>
            </a:extLst>
          </p:cNvPr>
          <p:cNvPicPr>
            <a:picLocks noChangeAspect="1"/>
          </p:cNvPicPr>
          <p:nvPr/>
        </p:nvPicPr>
        <p:blipFill>
          <a:blip r:embed="rId2"/>
          <a:stretch>
            <a:fillRect/>
          </a:stretch>
        </p:blipFill>
        <p:spPr>
          <a:xfrm>
            <a:off x="643467" y="1695849"/>
            <a:ext cx="10905066" cy="261721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2DF5750-80BA-6431-9D4F-DC00B865CAC6}"/>
              </a:ext>
            </a:extLst>
          </p:cNvPr>
          <p:cNvPicPr>
            <a:picLocks noChangeAspect="1"/>
          </p:cNvPicPr>
          <p:nvPr/>
        </p:nvPicPr>
        <p:blipFill>
          <a:blip r:embed="rId2"/>
          <a:stretch>
            <a:fillRect/>
          </a:stretch>
        </p:blipFill>
        <p:spPr>
          <a:xfrm>
            <a:off x="145597" y="136525"/>
            <a:ext cx="10725150" cy="20669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r="5882" b="-1"/>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52228" y="743447"/>
            <a:ext cx="9898017" cy="2271896"/>
          </a:xfrm>
          <a:noFill/>
        </p:spPr>
        <p:txBody>
          <a:bodyPr vert="horz" lIns="91440" tIns="45720" rIns="91440" bIns="45720" rtlCol="0">
            <a:normAutofit/>
          </a:bodyPr>
          <a:lstStyle/>
          <a:p>
            <a:pPr algn="l"/>
            <a:r>
              <a:rPr lang="en-US" sz="5200" dirty="0"/>
              <a:t>7.2 Right Triangle Trigonometry</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7234379" y="5753234"/>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B1F6632-9256-2DF5-7C18-FE28FFD0DEFC}"/>
              </a:ext>
            </a:extLst>
          </p:cNvPr>
          <p:cNvPicPr>
            <a:picLocks noChangeAspect="1"/>
          </p:cNvPicPr>
          <p:nvPr/>
        </p:nvPicPr>
        <p:blipFill>
          <a:blip r:embed="rId2"/>
          <a:stretch>
            <a:fillRect/>
          </a:stretch>
        </p:blipFill>
        <p:spPr>
          <a:xfrm>
            <a:off x="204787" y="136525"/>
            <a:ext cx="10715625" cy="158115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768698-1954-2B51-0C39-6F6A18FA7217}"/>
              </a:ext>
            </a:extLst>
          </p:cNvPr>
          <p:cNvPicPr>
            <a:picLocks noChangeAspect="1"/>
          </p:cNvPicPr>
          <p:nvPr/>
        </p:nvPicPr>
        <p:blipFill>
          <a:blip r:embed="rId2"/>
          <a:stretch>
            <a:fillRect/>
          </a:stretch>
        </p:blipFill>
        <p:spPr>
          <a:xfrm>
            <a:off x="643467" y="1174822"/>
            <a:ext cx="10905066" cy="4007610"/>
          </a:xfrm>
          <a:prstGeom prst="rect">
            <a:avLst/>
          </a:prstGeom>
        </p:spPr>
      </p:pic>
      <p:sp>
        <p:nvSpPr>
          <p:cNvPr id="2" name="Footer Placeholder 1">
            <a:extLst>
              <a:ext uri="{FF2B5EF4-FFF2-40B4-BE49-F238E27FC236}">
                <a16:creationId xmlns:a16="http://schemas.microsoft.com/office/drawing/2014/main" id="{3D95CB1F-6A8E-A7DB-6B2D-0A20D97AA00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95930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CD05C62-43CE-8C68-D541-7F750394F440}"/>
              </a:ext>
            </a:extLst>
          </p:cNvPr>
          <p:cNvPicPr>
            <a:picLocks noChangeAspect="1"/>
          </p:cNvPicPr>
          <p:nvPr/>
        </p:nvPicPr>
        <p:blipFill>
          <a:blip r:embed="rId2"/>
          <a:stretch>
            <a:fillRect/>
          </a:stretch>
        </p:blipFill>
        <p:spPr>
          <a:xfrm>
            <a:off x="92529" y="136525"/>
            <a:ext cx="10744200" cy="2038350"/>
          </a:xfrm>
          <a:prstGeom prst="rect">
            <a:avLst/>
          </a:prstGeom>
        </p:spPr>
      </p:pic>
      <p:pic>
        <p:nvPicPr>
          <p:cNvPr id="6" name="Picture 5">
            <a:extLst>
              <a:ext uri="{FF2B5EF4-FFF2-40B4-BE49-F238E27FC236}">
                <a16:creationId xmlns:a16="http://schemas.microsoft.com/office/drawing/2014/main" id="{985EF9F4-1420-15D5-C36E-209245DE37C9}"/>
              </a:ext>
            </a:extLst>
          </p:cNvPr>
          <p:cNvPicPr>
            <a:picLocks noChangeAspect="1"/>
          </p:cNvPicPr>
          <p:nvPr/>
        </p:nvPicPr>
        <p:blipFill>
          <a:blip r:embed="rId3"/>
          <a:stretch>
            <a:fillRect/>
          </a:stretch>
        </p:blipFill>
        <p:spPr>
          <a:xfrm>
            <a:off x="259215" y="2174875"/>
            <a:ext cx="4983231" cy="2875189"/>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B0002E0-E68B-4AB5-125F-597D4EA1A7BB}"/>
              </a:ext>
            </a:extLst>
          </p:cNvPr>
          <p:cNvPicPr>
            <a:picLocks noChangeAspect="1"/>
          </p:cNvPicPr>
          <p:nvPr/>
        </p:nvPicPr>
        <p:blipFill>
          <a:blip r:embed="rId2"/>
          <a:stretch>
            <a:fillRect/>
          </a:stretch>
        </p:blipFill>
        <p:spPr>
          <a:xfrm>
            <a:off x="219075" y="136525"/>
            <a:ext cx="10687050" cy="18859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8B03C3F3-9474-0D28-9030-5710A818CB68}"/>
              </a:ext>
            </a:extLst>
          </p:cNvPr>
          <p:cNvSpPr txBox="1"/>
          <p:nvPr/>
        </p:nvSpPr>
        <p:spPr>
          <a:xfrm>
            <a:off x="547179" y="374675"/>
            <a:ext cx="10863365"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Using Right Triangle Trigonometry to Solve Applied Problems</a:t>
            </a:r>
          </a:p>
        </p:txBody>
      </p:sp>
      <p:pic>
        <p:nvPicPr>
          <p:cNvPr id="6" name="Picture 5">
            <a:extLst>
              <a:ext uri="{FF2B5EF4-FFF2-40B4-BE49-F238E27FC236}">
                <a16:creationId xmlns:a16="http://schemas.microsoft.com/office/drawing/2014/main" id="{1D434C23-FE08-EA0E-1FB5-7B4E9A855DC8}"/>
              </a:ext>
            </a:extLst>
          </p:cNvPr>
          <p:cNvPicPr>
            <a:picLocks noChangeAspect="1"/>
          </p:cNvPicPr>
          <p:nvPr/>
        </p:nvPicPr>
        <p:blipFill>
          <a:blip r:embed="rId3"/>
          <a:stretch>
            <a:fillRect/>
          </a:stretch>
        </p:blipFill>
        <p:spPr>
          <a:xfrm>
            <a:off x="2587961" y="1624312"/>
            <a:ext cx="6781800" cy="4067175"/>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DB8FBE-E223-CF44-828E-341C7257AC25}"/>
              </a:ext>
            </a:extLst>
          </p:cNvPr>
          <p:cNvPicPr>
            <a:picLocks noChangeAspect="1"/>
          </p:cNvPicPr>
          <p:nvPr/>
        </p:nvPicPr>
        <p:blipFill>
          <a:blip r:embed="rId2"/>
          <a:stretch>
            <a:fillRect/>
          </a:stretch>
        </p:blipFill>
        <p:spPr>
          <a:xfrm>
            <a:off x="643467" y="997213"/>
            <a:ext cx="10905066" cy="433476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70703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59B76D5-9CB7-5ED4-C91D-D44A14D5D22A}"/>
              </a:ext>
            </a:extLst>
          </p:cNvPr>
          <p:cNvPicPr>
            <a:picLocks noChangeAspect="1"/>
          </p:cNvPicPr>
          <p:nvPr/>
        </p:nvPicPr>
        <p:blipFill>
          <a:blip r:embed="rId2"/>
          <a:stretch>
            <a:fillRect/>
          </a:stretch>
        </p:blipFill>
        <p:spPr>
          <a:xfrm>
            <a:off x="152801" y="136525"/>
            <a:ext cx="10696575" cy="2533650"/>
          </a:xfrm>
          <a:prstGeom prst="rect">
            <a:avLst/>
          </a:prstGeom>
        </p:spPr>
      </p:pic>
      <p:pic>
        <p:nvPicPr>
          <p:cNvPr id="6" name="Picture 5">
            <a:extLst>
              <a:ext uri="{FF2B5EF4-FFF2-40B4-BE49-F238E27FC236}">
                <a16:creationId xmlns:a16="http://schemas.microsoft.com/office/drawing/2014/main" id="{AF1A69DE-CD84-2540-79AF-0CFD91A8A3CE}"/>
              </a:ext>
            </a:extLst>
          </p:cNvPr>
          <p:cNvPicPr>
            <a:picLocks noChangeAspect="1"/>
          </p:cNvPicPr>
          <p:nvPr/>
        </p:nvPicPr>
        <p:blipFill>
          <a:blip r:embed="rId3"/>
          <a:stretch>
            <a:fillRect/>
          </a:stretch>
        </p:blipFill>
        <p:spPr>
          <a:xfrm>
            <a:off x="259126" y="2838449"/>
            <a:ext cx="4775583" cy="2577299"/>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0B9985F-3F48-BC79-1C4C-AC04FF5E2F29}"/>
              </a:ext>
            </a:extLst>
          </p:cNvPr>
          <p:cNvPicPr>
            <a:picLocks noChangeAspect="1"/>
          </p:cNvPicPr>
          <p:nvPr/>
        </p:nvPicPr>
        <p:blipFill>
          <a:blip r:embed="rId2"/>
          <a:stretch>
            <a:fillRect/>
          </a:stretch>
        </p:blipFill>
        <p:spPr>
          <a:xfrm>
            <a:off x="237666" y="136525"/>
            <a:ext cx="10725150" cy="188595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273630" y="1259715"/>
            <a:ext cx="9124870"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342900" indent="-342900">
              <a:buFont typeface="Arial" panose="020B0604020202020204" pitchFamily="34" charset="0"/>
              <a:buChar char="•"/>
            </a:pPr>
            <a:r>
              <a:rPr lang="en-US" sz="2800" dirty="0"/>
              <a:t>Use right triangles to evaluate trigonometric functions.</a:t>
            </a:r>
          </a:p>
          <a:p>
            <a:pPr marL="342900" indent="-342900">
              <a:buFont typeface="Arial" panose="020B0604020202020204" pitchFamily="34" charset="0"/>
              <a:buChar char="•"/>
            </a:pPr>
            <a:r>
              <a:rPr lang="en-US" sz="2800" dirty="0"/>
              <a:t>Find function values for  30°, 45°, and  60°.</a:t>
            </a:r>
          </a:p>
          <a:p>
            <a:pPr marL="342900" indent="-342900">
              <a:buFont typeface="Arial" panose="020B0604020202020204" pitchFamily="34" charset="0"/>
              <a:buChar char="•"/>
            </a:pPr>
            <a:r>
              <a:rPr lang="en-US" sz="2800" dirty="0"/>
              <a:t>Use equal cofunctions of complementary angles.</a:t>
            </a:r>
          </a:p>
          <a:p>
            <a:pPr marL="342900" indent="-342900">
              <a:buFont typeface="Arial" panose="020B0604020202020204" pitchFamily="34" charset="0"/>
              <a:buChar char="•"/>
            </a:pPr>
            <a:r>
              <a:rPr lang="en-US" sz="2800" dirty="0"/>
              <a:t>Use the deﬁnitions of trigonometric functions of any angle.</a:t>
            </a:r>
          </a:p>
          <a:p>
            <a:pPr marL="342900" indent="-342900">
              <a:buFont typeface="Arial" panose="020B0604020202020204" pitchFamily="34" charset="0"/>
              <a:buChar char="•"/>
            </a:pPr>
            <a:r>
              <a:rPr lang="en-US" sz="2800" dirty="0"/>
              <a:t>Use right-triangle trigonometry to solve applied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087728" y="1220980"/>
            <a:ext cx="9583513" cy="3231654"/>
          </a:xfrm>
          <a:prstGeom prst="rect">
            <a:avLst/>
          </a:prstGeom>
          <a:noFill/>
        </p:spPr>
        <p:txBody>
          <a:bodyPr wrap="square">
            <a:spAutoFit/>
          </a:bodyPr>
          <a:lstStyle/>
          <a:p>
            <a:r>
              <a:rPr lang="en-US" sz="3200" dirty="0"/>
              <a:t>What are the learning objectives for this section?</a:t>
            </a:r>
          </a:p>
          <a:p>
            <a:endParaRPr lang="en-US" sz="3200" dirty="0"/>
          </a:p>
          <a:p>
            <a:pPr marL="342900" indent="-342900">
              <a:buFont typeface="Arial" panose="020B0604020202020204" pitchFamily="34" charset="0"/>
              <a:buChar char="•"/>
            </a:pPr>
            <a:r>
              <a:rPr lang="en-US" sz="2800" dirty="0"/>
              <a:t>Use right triangles to evaluate trigonometric functions.</a:t>
            </a:r>
          </a:p>
          <a:p>
            <a:pPr marL="342900" indent="-342900">
              <a:buFont typeface="Arial" panose="020B0604020202020204" pitchFamily="34" charset="0"/>
              <a:buChar char="•"/>
            </a:pPr>
            <a:r>
              <a:rPr lang="en-US" sz="2800" dirty="0"/>
              <a:t>Find function values for  30°, 45°, and  60°.</a:t>
            </a:r>
          </a:p>
          <a:p>
            <a:pPr marL="342900" indent="-342900">
              <a:buFont typeface="Arial" panose="020B0604020202020204" pitchFamily="34" charset="0"/>
              <a:buChar char="•"/>
            </a:pPr>
            <a:r>
              <a:rPr lang="en-US" sz="2800" dirty="0"/>
              <a:t>Use equal cofunctions of complementary angles.</a:t>
            </a:r>
          </a:p>
          <a:p>
            <a:pPr marL="342900" indent="-342900">
              <a:buFont typeface="Arial" panose="020B0604020202020204" pitchFamily="34" charset="0"/>
              <a:buChar char="•"/>
            </a:pPr>
            <a:r>
              <a:rPr lang="en-US" sz="2800" dirty="0"/>
              <a:t>Use the deﬁnitions of trigonometric functions of any angle.</a:t>
            </a:r>
          </a:p>
          <a:p>
            <a:pPr marL="342900" indent="-342900">
              <a:buFont typeface="Arial" panose="020B0604020202020204" pitchFamily="34" charset="0"/>
              <a:buChar char="•"/>
            </a:pPr>
            <a:r>
              <a:rPr lang="en-US" sz="2800" dirty="0"/>
              <a:t>Use right-triangle trigonometry to solve applied problems.</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30C99315-3899-9728-D743-A73514CD66BA}"/>
              </a:ext>
            </a:extLst>
          </p:cNvPr>
          <p:cNvSpPr txBox="1"/>
          <p:nvPr/>
        </p:nvSpPr>
        <p:spPr>
          <a:xfrm>
            <a:off x="612842" y="421479"/>
            <a:ext cx="10807430" cy="2339102"/>
          </a:xfrm>
          <a:prstGeom prst="rect">
            <a:avLst/>
          </a:prstGeom>
          <a:noFill/>
        </p:spPr>
        <p:txBody>
          <a:bodyPr wrap="square">
            <a:spAutoFit/>
          </a:bodyPr>
          <a:lstStyle/>
          <a:p>
            <a:r>
              <a:rPr lang="en-US" sz="3200" b="1" i="0" dirty="0">
                <a:solidFill>
                  <a:srgbClr val="333333"/>
                </a:solidFill>
                <a:effectLst/>
                <a:highlight>
                  <a:srgbClr val="FFFFFF"/>
                </a:highlight>
                <a:latin typeface="Neue Helvetica W01"/>
              </a:rPr>
              <a:t>Using Right Triangles to Evaluate Trigonometric Functions</a:t>
            </a:r>
          </a:p>
          <a:p>
            <a:endParaRPr lang="en-US" b="0" i="0" dirty="0">
              <a:solidFill>
                <a:srgbClr val="424242"/>
              </a:solidFill>
              <a:effectLst/>
              <a:highlight>
                <a:srgbClr val="FFFFFF"/>
              </a:highlight>
              <a:latin typeface="Neue Helvetica W01"/>
            </a:endParaRPr>
          </a:p>
          <a:p>
            <a:r>
              <a:rPr lang="en-US" sz="2400" b="0" i="0" dirty="0">
                <a:solidFill>
                  <a:srgbClr val="424242"/>
                </a:solidFill>
                <a:effectLst/>
                <a:highlight>
                  <a:srgbClr val="FFFFFF"/>
                </a:highlight>
                <a:latin typeface="Neue Helvetica W01"/>
              </a:rPr>
              <a:t>We will define the trigonometric functions in terms an angle </a:t>
            </a:r>
            <a:r>
              <a:rPr lang="en-US" sz="2400" b="0" i="1" dirty="0">
                <a:solidFill>
                  <a:srgbClr val="424242"/>
                </a:solidFill>
                <a:effectLst/>
                <a:highlight>
                  <a:srgbClr val="FFFFFF"/>
                </a:highlight>
                <a:latin typeface="Neue Helvetica W01"/>
              </a:rPr>
              <a:t>t</a:t>
            </a:r>
            <a:r>
              <a:rPr lang="en-US" sz="2400" b="0" i="0" dirty="0">
                <a:solidFill>
                  <a:srgbClr val="424242"/>
                </a:solidFill>
                <a:effectLst/>
                <a:highlight>
                  <a:srgbClr val="FFFFFF"/>
                </a:highlight>
                <a:latin typeface="Neue Helvetica W01"/>
              </a:rPr>
              <a:t> and the lengths of the sides of the triangle. The </a:t>
            </a:r>
            <a:r>
              <a:rPr lang="en-US" sz="2400" b="1" i="0" dirty="0">
                <a:solidFill>
                  <a:srgbClr val="424242"/>
                </a:solidFill>
                <a:effectLst/>
                <a:highlight>
                  <a:srgbClr val="FFFFFF"/>
                </a:highlight>
                <a:latin typeface="Neue Helvetica W01"/>
              </a:rPr>
              <a:t>adjacent side</a:t>
            </a:r>
            <a:r>
              <a:rPr lang="en-US" sz="2400" b="0" i="0" dirty="0">
                <a:solidFill>
                  <a:srgbClr val="424242"/>
                </a:solidFill>
                <a:effectLst/>
                <a:highlight>
                  <a:srgbClr val="FFFFFF"/>
                </a:highlight>
                <a:latin typeface="Neue Helvetica W01"/>
              </a:rPr>
              <a:t> is the side closest to the angle, </a:t>
            </a:r>
            <a:r>
              <a:rPr lang="en-US" sz="2400" b="0" i="1" dirty="0">
                <a:solidFill>
                  <a:srgbClr val="424242"/>
                </a:solidFill>
                <a:effectLst/>
                <a:highlight>
                  <a:srgbClr val="FFFFFF"/>
                </a:highlight>
                <a:latin typeface="Neue Helvetica W01"/>
              </a:rPr>
              <a:t>x</a:t>
            </a:r>
            <a:r>
              <a:rPr lang="en-US" sz="2400" b="0" i="0" dirty="0">
                <a:solidFill>
                  <a:srgbClr val="424242"/>
                </a:solidFill>
                <a:effectLst/>
                <a:highlight>
                  <a:srgbClr val="FFFFFF"/>
                </a:highlight>
                <a:latin typeface="Neue Helvetica W01"/>
              </a:rPr>
              <a:t>. The </a:t>
            </a:r>
            <a:r>
              <a:rPr lang="en-US" sz="2400" b="1" i="0" dirty="0">
                <a:solidFill>
                  <a:srgbClr val="424242"/>
                </a:solidFill>
                <a:effectLst/>
                <a:highlight>
                  <a:srgbClr val="FFFFFF"/>
                </a:highlight>
                <a:latin typeface="Neue Helvetica W01"/>
              </a:rPr>
              <a:t>opposite side</a:t>
            </a:r>
            <a:r>
              <a:rPr lang="en-US" sz="2400" b="0" i="0" dirty="0">
                <a:solidFill>
                  <a:srgbClr val="424242"/>
                </a:solidFill>
                <a:effectLst/>
                <a:highlight>
                  <a:srgbClr val="FFFFFF"/>
                </a:highlight>
                <a:latin typeface="Neue Helvetica W01"/>
              </a:rPr>
              <a:t> is the side across from the angle, </a:t>
            </a:r>
            <a:r>
              <a:rPr lang="en-US" sz="2400" b="0" i="1" dirty="0">
                <a:solidFill>
                  <a:srgbClr val="424242"/>
                </a:solidFill>
                <a:effectLst/>
                <a:highlight>
                  <a:srgbClr val="FFFFFF"/>
                </a:highlight>
                <a:latin typeface="Neue Helvetica W01"/>
              </a:rPr>
              <a:t>y</a:t>
            </a:r>
            <a:r>
              <a:rPr lang="en-US" sz="2400" b="0" i="0" dirty="0">
                <a:solidFill>
                  <a:srgbClr val="424242"/>
                </a:solidFill>
                <a:effectLst/>
                <a:highlight>
                  <a:srgbClr val="FFFFFF"/>
                </a:highlight>
                <a:latin typeface="Neue Helvetica W01"/>
              </a:rPr>
              <a:t>. The </a:t>
            </a:r>
            <a:r>
              <a:rPr lang="en-US" sz="2400" b="1" i="0" dirty="0">
                <a:solidFill>
                  <a:srgbClr val="424242"/>
                </a:solidFill>
                <a:effectLst/>
                <a:highlight>
                  <a:srgbClr val="FFFFFF"/>
                </a:highlight>
                <a:latin typeface="Neue Helvetica W01"/>
              </a:rPr>
              <a:t>hypotenuse</a:t>
            </a:r>
            <a:r>
              <a:rPr lang="en-US" sz="2400" b="0" i="0" dirty="0">
                <a:solidFill>
                  <a:srgbClr val="424242"/>
                </a:solidFill>
                <a:effectLst/>
                <a:highlight>
                  <a:srgbClr val="FFFFFF"/>
                </a:highlight>
                <a:latin typeface="Neue Helvetica W01"/>
              </a:rPr>
              <a:t> is the side of the triangle opposite the right angle, 1.</a:t>
            </a:r>
            <a:endParaRPr lang="en-US" sz="2400" dirty="0"/>
          </a:p>
        </p:txBody>
      </p:sp>
      <p:pic>
        <p:nvPicPr>
          <p:cNvPr id="6" name="Picture 5">
            <a:extLst>
              <a:ext uri="{FF2B5EF4-FFF2-40B4-BE49-F238E27FC236}">
                <a16:creationId xmlns:a16="http://schemas.microsoft.com/office/drawing/2014/main" id="{4101DAFA-F93C-7F53-1B8D-105FD846CB11}"/>
              </a:ext>
            </a:extLst>
          </p:cNvPr>
          <p:cNvPicPr>
            <a:picLocks noChangeAspect="1"/>
          </p:cNvPicPr>
          <p:nvPr/>
        </p:nvPicPr>
        <p:blipFill>
          <a:blip r:embed="rId3"/>
          <a:stretch>
            <a:fillRect/>
          </a:stretch>
        </p:blipFill>
        <p:spPr>
          <a:xfrm>
            <a:off x="728156" y="3309257"/>
            <a:ext cx="4223693" cy="1959183"/>
          </a:xfrm>
          <a:prstGeom prst="rect">
            <a:avLst/>
          </a:prstGeom>
        </p:spPr>
      </p:pic>
      <p:pic>
        <p:nvPicPr>
          <p:cNvPr id="8" name="Picture 7">
            <a:extLst>
              <a:ext uri="{FF2B5EF4-FFF2-40B4-BE49-F238E27FC236}">
                <a16:creationId xmlns:a16="http://schemas.microsoft.com/office/drawing/2014/main" id="{BDE31E25-ECDE-84EA-FC0A-0B6A9531D449}"/>
              </a:ext>
            </a:extLst>
          </p:cNvPr>
          <p:cNvPicPr>
            <a:picLocks noChangeAspect="1"/>
          </p:cNvPicPr>
          <p:nvPr/>
        </p:nvPicPr>
        <p:blipFill>
          <a:blip r:embed="rId4"/>
          <a:stretch>
            <a:fillRect/>
          </a:stretch>
        </p:blipFill>
        <p:spPr>
          <a:xfrm>
            <a:off x="5902503" y="3068165"/>
            <a:ext cx="5324475" cy="2476500"/>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324ADA2C-FBEA-9441-B564-72ECA8F8BB32}"/>
                  </a:ext>
                </a:extLst>
              </p14:cNvPr>
              <p14:cNvContentPartPr/>
              <p14:nvPr/>
            </p14:nvContentPartPr>
            <p14:xfrm>
              <a:off x="9404983" y="1543629"/>
              <a:ext cx="892800" cy="13320"/>
            </p14:xfrm>
          </p:contentPart>
        </mc:Choice>
        <mc:Fallback>
          <p:pic>
            <p:nvPicPr>
              <p:cNvPr id="9" name="Ink 8">
                <a:extLst>
                  <a:ext uri="{FF2B5EF4-FFF2-40B4-BE49-F238E27FC236}">
                    <a16:creationId xmlns:a16="http://schemas.microsoft.com/office/drawing/2014/main" id="{324ADA2C-FBEA-9441-B564-72ECA8F8BB32}"/>
                  </a:ext>
                </a:extLst>
              </p:cNvPr>
              <p:cNvPicPr/>
              <p:nvPr/>
            </p:nvPicPr>
            <p:blipFill>
              <a:blip r:embed="rId6"/>
              <a:stretch>
                <a:fillRect/>
              </a:stretch>
            </p:blipFill>
            <p:spPr>
              <a:xfrm>
                <a:off x="9386983" y="1507629"/>
                <a:ext cx="928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F0EA5092-5F82-0055-918D-8BF3AD3A7482}"/>
                  </a:ext>
                </a:extLst>
              </p14:cNvPr>
              <p14:cNvContentPartPr/>
              <p14:nvPr/>
            </p14:nvContentPartPr>
            <p14:xfrm>
              <a:off x="3932870" y="4349941"/>
              <a:ext cx="782280" cy="12240"/>
            </p14:xfrm>
          </p:contentPart>
        </mc:Choice>
        <mc:Fallback>
          <p:pic>
            <p:nvPicPr>
              <p:cNvPr id="10" name="Ink 9">
                <a:extLst>
                  <a:ext uri="{FF2B5EF4-FFF2-40B4-BE49-F238E27FC236}">
                    <a16:creationId xmlns:a16="http://schemas.microsoft.com/office/drawing/2014/main" id="{F0EA5092-5F82-0055-918D-8BF3AD3A7482}"/>
                  </a:ext>
                </a:extLst>
              </p:cNvPr>
              <p:cNvPicPr/>
              <p:nvPr/>
            </p:nvPicPr>
            <p:blipFill>
              <a:blip r:embed="rId8"/>
              <a:stretch>
                <a:fillRect/>
              </a:stretch>
            </p:blipFill>
            <p:spPr>
              <a:xfrm>
                <a:off x="3914870" y="4313941"/>
                <a:ext cx="817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690695D0-FB08-B984-8598-3DD077A999A0}"/>
                  </a:ext>
                </a:extLst>
              </p14:cNvPr>
              <p14:cNvContentPartPr/>
              <p14:nvPr/>
            </p14:nvContentPartPr>
            <p14:xfrm>
              <a:off x="1993910" y="3986701"/>
              <a:ext cx="1111680" cy="35640"/>
            </p14:xfrm>
          </p:contentPart>
        </mc:Choice>
        <mc:Fallback>
          <p:pic>
            <p:nvPicPr>
              <p:cNvPr id="11" name="Ink 10">
                <a:extLst>
                  <a:ext uri="{FF2B5EF4-FFF2-40B4-BE49-F238E27FC236}">
                    <a16:creationId xmlns:a16="http://schemas.microsoft.com/office/drawing/2014/main" id="{690695D0-FB08-B984-8598-3DD077A999A0}"/>
                  </a:ext>
                </a:extLst>
              </p:cNvPr>
              <p:cNvPicPr/>
              <p:nvPr/>
            </p:nvPicPr>
            <p:blipFill>
              <a:blip r:embed="rId10"/>
              <a:stretch>
                <a:fillRect/>
              </a:stretch>
            </p:blipFill>
            <p:spPr>
              <a:xfrm>
                <a:off x="1975910" y="3950701"/>
                <a:ext cx="1147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a:extLst>
                  <a:ext uri="{FF2B5EF4-FFF2-40B4-BE49-F238E27FC236}">
                    <a16:creationId xmlns:a16="http://schemas.microsoft.com/office/drawing/2014/main" id="{DE4B84C2-59E2-BEDE-72EB-317D512B4B1B}"/>
                  </a:ext>
                </a:extLst>
              </p14:cNvPr>
              <p14:cNvContentPartPr/>
              <p14:nvPr/>
            </p14:nvContentPartPr>
            <p14:xfrm>
              <a:off x="2126390" y="5155261"/>
              <a:ext cx="891000" cy="360"/>
            </p14:xfrm>
          </p:contentPart>
        </mc:Choice>
        <mc:Fallback>
          <p:pic>
            <p:nvPicPr>
              <p:cNvPr id="12" name="Ink 11">
                <a:extLst>
                  <a:ext uri="{FF2B5EF4-FFF2-40B4-BE49-F238E27FC236}">
                    <a16:creationId xmlns:a16="http://schemas.microsoft.com/office/drawing/2014/main" id="{DE4B84C2-59E2-BEDE-72EB-317D512B4B1B}"/>
                  </a:ext>
                </a:extLst>
              </p:cNvPr>
              <p:cNvPicPr/>
              <p:nvPr/>
            </p:nvPicPr>
            <p:blipFill>
              <a:blip r:embed="rId12"/>
              <a:stretch>
                <a:fillRect/>
              </a:stretch>
            </p:blipFill>
            <p:spPr>
              <a:xfrm>
                <a:off x="2108390" y="5119621"/>
                <a:ext cx="926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a:extLst>
                  <a:ext uri="{FF2B5EF4-FFF2-40B4-BE49-F238E27FC236}">
                    <a16:creationId xmlns:a16="http://schemas.microsoft.com/office/drawing/2014/main" id="{E3A7CDE0-ABE6-EEFD-74C2-8B130297AEB5}"/>
                  </a:ext>
                </a:extLst>
              </p14:cNvPr>
              <p14:cNvContentPartPr/>
              <p14:nvPr/>
            </p14:nvContentPartPr>
            <p14:xfrm>
              <a:off x="1927310" y="3965101"/>
              <a:ext cx="175680" cy="11880"/>
            </p14:xfrm>
          </p:contentPart>
        </mc:Choice>
        <mc:Fallback>
          <p:pic>
            <p:nvPicPr>
              <p:cNvPr id="13" name="Ink 12">
                <a:extLst>
                  <a:ext uri="{FF2B5EF4-FFF2-40B4-BE49-F238E27FC236}">
                    <a16:creationId xmlns:a16="http://schemas.microsoft.com/office/drawing/2014/main" id="{E3A7CDE0-ABE6-EEFD-74C2-8B130297AEB5}"/>
                  </a:ext>
                </a:extLst>
              </p:cNvPr>
              <p:cNvPicPr/>
              <p:nvPr/>
            </p:nvPicPr>
            <p:blipFill>
              <a:blip r:embed="rId14"/>
              <a:stretch>
                <a:fillRect/>
              </a:stretch>
            </p:blipFill>
            <p:spPr>
              <a:xfrm>
                <a:off x="1909670" y="3929101"/>
                <a:ext cx="211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ED6C921A-2FB8-3081-6849-79F882668B4A}"/>
                  </a:ext>
                </a:extLst>
              </p14:cNvPr>
              <p14:cNvContentPartPr/>
              <p14:nvPr/>
            </p14:nvContentPartPr>
            <p14:xfrm>
              <a:off x="2114870" y="3998221"/>
              <a:ext cx="936000" cy="360"/>
            </p14:xfrm>
          </p:contentPart>
        </mc:Choice>
        <mc:Fallback>
          <p:pic>
            <p:nvPicPr>
              <p:cNvPr id="14" name="Ink 13">
                <a:extLst>
                  <a:ext uri="{FF2B5EF4-FFF2-40B4-BE49-F238E27FC236}">
                    <a16:creationId xmlns:a16="http://schemas.microsoft.com/office/drawing/2014/main" id="{ED6C921A-2FB8-3081-6849-79F882668B4A}"/>
                  </a:ext>
                </a:extLst>
              </p:cNvPr>
              <p:cNvPicPr/>
              <p:nvPr/>
            </p:nvPicPr>
            <p:blipFill>
              <a:blip r:embed="rId16"/>
              <a:stretch>
                <a:fillRect/>
              </a:stretch>
            </p:blipFill>
            <p:spPr>
              <a:xfrm>
                <a:off x="2096870" y="3962581"/>
                <a:ext cx="9716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a:extLst>
                  <a:ext uri="{FF2B5EF4-FFF2-40B4-BE49-F238E27FC236}">
                    <a16:creationId xmlns:a16="http://schemas.microsoft.com/office/drawing/2014/main" id="{0E5C0857-DE6E-4EF5-605C-FB38D0E57A3F}"/>
                  </a:ext>
                </a:extLst>
              </p14:cNvPr>
              <p14:cNvContentPartPr/>
              <p14:nvPr/>
            </p14:nvContentPartPr>
            <p14:xfrm>
              <a:off x="3614270" y="4725781"/>
              <a:ext cx="120600" cy="11160"/>
            </p14:xfrm>
          </p:contentPart>
        </mc:Choice>
        <mc:Fallback>
          <p:pic>
            <p:nvPicPr>
              <p:cNvPr id="15" name="Ink 14">
                <a:extLst>
                  <a:ext uri="{FF2B5EF4-FFF2-40B4-BE49-F238E27FC236}">
                    <a16:creationId xmlns:a16="http://schemas.microsoft.com/office/drawing/2014/main" id="{0E5C0857-DE6E-4EF5-605C-FB38D0E57A3F}"/>
                  </a:ext>
                </a:extLst>
              </p:cNvPr>
              <p:cNvPicPr/>
              <p:nvPr/>
            </p:nvPicPr>
            <p:blipFill>
              <a:blip r:embed="rId18"/>
              <a:stretch>
                <a:fillRect/>
              </a:stretch>
            </p:blipFill>
            <p:spPr>
              <a:xfrm>
                <a:off x="3596630" y="4689781"/>
                <a:ext cx="156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D72EBBDB-1653-3CB0-4364-504B800EF7B1}"/>
                  </a:ext>
                </a:extLst>
              </p14:cNvPr>
              <p14:cNvContentPartPr/>
              <p14:nvPr/>
            </p14:nvContentPartPr>
            <p14:xfrm>
              <a:off x="3580070" y="4725421"/>
              <a:ext cx="360" cy="98280"/>
            </p14:xfrm>
          </p:contentPart>
        </mc:Choice>
        <mc:Fallback>
          <p:pic>
            <p:nvPicPr>
              <p:cNvPr id="16" name="Ink 15">
                <a:extLst>
                  <a:ext uri="{FF2B5EF4-FFF2-40B4-BE49-F238E27FC236}">
                    <a16:creationId xmlns:a16="http://schemas.microsoft.com/office/drawing/2014/main" id="{D72EBBDB-1653-3CB0-4364-504B800EF7B1}"/>
                  </a:ext>
                </a:extLst>
              </p:cNvPr>
              <p:cNvPicPr/>
              <p:nvPr/>
            </p:nvPicPr>
            <p:blipFill>
              <a:blip r:embed="rId20"/>
              <a:stretch>
                <a:fillRect/>
              </a:stretch>
            </p:blipFill>
            <p:spPr>
              <a:xfrm>
                <a:off x="3562430" y="4689781"/>
                <a:ext cx="36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3E18C68A-0004-EB06-06A3-270EF26CA30C}"/>
                  </a:ext>
                </a:extLst>
              </p14:cNvPr>
              <p14:cNvContentPartPr/>
              <p14:nvPr/>
            </p14:nvContentPartPr>
            <p14:xfrm>
              <a:off x="3580070" y="4836301"/>
              <a:ext cx="153720" cy="360"/>
            </p14:xfrm>
          </p:contentPart>
        </mc:Choice>
        <mc:Fallback>
          <p:pic>
            <p:nvPicPr>
              <p:cNvPr id="17" name="Ink 16">
                <a:extLst>
                  <a:ext uri="{FF2B5EF4-FFF2-40B4-BE49-F238E27FC236}">
                    <a16:creationId xmlns:a16="http://schemas.microsoft.com/office/drawing/2014/main" id="{3E18C68A-0004-EB06-06A3-270EF26CA30C}"/>
                  </a:ext>
                </a:extLst>
              </p:cNvPr>
              <p:cNvPicPr/>
              <p:nvPr/>
            </p:nvPicPr>
            <p:blipFill>
              <a:blip r:embed="rId22"/>
              <a:stretch>
                <a:fillRect/>
              </a:stretch>
            </p:blipFill>
            <p:spPr>
              <a:xfrm>
                <a:off x="3562430" y="4800301"/>
                <a:ext cx="189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FAA94031-39E3-B6EA-B7FB-265DE803E69C}"/>
                  </a:ext>
                </a:extLst>
              </p14:cNvPr>
              <p14:cNvContentPartPr/>
              <p14:nvPr/>
            </p14:nvContentPartPr>
            <p14:xfrm>
              <a:off x="3745670" y="4748101"/>
              <a:ext cx="11880" cy="97920"/>
            </p14:xfrm>
          </p:contentPart>
        </mc:Choice>
        <mc:Fallback>
          <p:pic>
            <p:nvPicPr>
              <p:cNvPr id="18" name="Ink 17">
                <a:extLst>
                  <a:ext uri="{FF2B5EF4-FFF2-40B4-BE49-F238E27FC236}">
                    <a16:creationId xmlns:a16="http://schemas.microsoft.com/office/drawing/2014/main" id="{FAA94031-39E3-B6EA-B7FB-265DE803E69C}"/>
                  </a:ext>
                </a:extLst>
              </p:cNvPr>
              <p:cNvPicPr/>
              <p:nvPr/>
            </p:nvPicPr>
            <p:blipFill>
              <a:blip r:embed="rId24"/>
              <a:stretch>
                <a:fillRect/>
              </a:stretch>
            </p:blipFill>
            <p:spPr>
              <a:xfrm>
                <a:off x="3727670" y="4712101"/>
                <a:ext cx="47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Ink 18">
                <a:extLst>
                  <a:ext uri="{FF2B5EF4-FFF2-40B4-BE49-F238E27FC236}">
                    <a16:creationId xmlns:a16="http://schemas.microsoft.com/office/drawing/2014/main" id="{75F0480D-BCAE-781E-8D38-B47C0B8FB47A}"/>
                  </a:ext>
                </a:extLst>
              </p14:cNvPr>
              <p14:cNvContentPartPr/>
              <p14:nvPr/>
            </p14:nvContentPartPr>
            <p14:xfrm>
              <a:off x="3588350" y="4858261"/>
              <a:ext cx="168120" cy="23760"/>
            </p14:xfrm>
          </p:contentPart>
        </mc:Choice>
        <mc:Fallback>
          <p:pic>
            <p:nvPicPr>
              <p:cNvPr id="19" name="Ink 18">
                <a:extLst>
                  <a:ext uri="{FF2B5EF4-FFF2-40B4-BE49-F238E27FC236}">
                    <a16:creationId xmlns:a16="http://schemas.microsoft.com/office/drawing/2014/main" id="{75F0480D-BCAE-781E-8D38-B47C0B8FB47A}"/>
                  </a:ext>
                </a:extLst>
              </p:cNvPr>
              <p:cNvPicPr/>
              <p:nvPr/>
            </p:nvPicPr>
            <p:blipFill>
              <a:blip r:embed="rId26"/>
              <a:stretch>
                <a:fillRect/>
              </a:stretch>
            </p:blipFill>
            <p:spPr>
              <a:xfrm>
                <a:off x="3570710" y="4822261"/>
                <a:ext cx="203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491A42BD-0FB6-75EE-E4D2-7FEEAC9F48FD}"/>
                  </a:ext>
                </a:extLst>
              </p14:cNvPr>
              <p14:cNvContentPartPr/>
              <p14:nvPr/>
            </p14:nvContentPartPr>
            <p14:xfrm>
              <a:off x="3580070" y="4780861"/>
              <a:ext cx="164520" cy="360"/>
            </p14:xfrm>
          </p:contentPart>
        </mc:Choice>
        <mc:Fallback>
          <p:pic>
            <p:nvPicPr>
              <p:cNvPr id="20" name="Ink 19">
                <a:extLst>
                  <a:ext uri="{FF2B5EF4-FFF2-40B4-BE49-F238E27FC236}">
                    <a16:creationId xmlns:a16="http://schemas.microsoft.com/office/drawing/2014/main" id="{491A42BD-0FB6-75EE-E4D2-7FEEAC9F48FD}"/>
                  </a:ext>
                </a:extLst>
              </p:cNvPr>
              <p:cNvPicPr/>
              <p:nvPr/>
            </p:nvPicPr>
            <p:blipFill>
              <a:blip r:embed="rId28"/>
              <a:stretch>
                <a:fillRect/>
              </a:stretch>
            </p:blipFill>
            <p:spPr>
              <a:xfrm>
                <a:off x="3562430" y="4744861"/>
                <a:ext cx="200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80DAD649-ED4E-36DC-1769-F98E140CA34E}"/>
                  </a:ext>
                </a:extLst>
              </p14:cNvPr>
              <p14:cNvContentPartPr/>
              <p14:nvPr/>
            </p14:nvContentPartPr>
            <p14:xfrm>
              <a:off x="1751270" y="847501"/>
              <a:ext cx="832680" cy="25200"/>
            </p14:xfrm>
          </p:contentPart>
        </mc:Choice>
        <mc:Fallback>
          <p:pic>
            <p:nvPicPr>
              <p:cNvPr id="21" name="Ink 20">
                <a:extLst>
                  <a:ext uri="{FF2B5EF4-FFF2-40B4-BE49-F238E27FC236}">
                    <a16:creationId xmlns:a16="http://schemas.microsoft.com/office/drawing/2014/main" id="{80DAD649-ED4E-36DC-1769-F98E140CA34E}"/>
                  </a:ext>
                </a:extLst>
              </p:cNvPr>
              <p:cNvPicPr/>
              <p:nvPr/>
            </p:nvPicPr>
            <p:blipFill>
              <a:blip r:embed="rId30"/>
              <a:stretch>
                <a:fillRect/>
              </a:stretch>
            </p:blipFill>
            <p:spPr>
              <a:xfrm>
                <a:off x="1733270" y="811501"/>
                <a:ext cx="868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55004A02-E46C-60FD-8780-FA7E6F2FC574}"/>
                  </a:ext>
                </a:extLst>
              </p14:cNvPr>
              <p14:cNvContentPartPr/>
              <p14:nvPr/>
            </p14:nvContentPartPr>
            <p14:xfrm>
              <a:off x="1751270" y="870181"/>
              <a:ext cx="438120" cy="12240"/>
            </p14:xfrm>
          </p:contentPart>
        </mc:Choice>
        <mc:Fallback>
          <p:pic>
            <p:nvPicPr>
              <p:cNvPr id="22" name="Ink 21">
                <a:extLst>
                  <a:ext uri="{FF2B5EF4-FFF2-40B4-BE49-F238E27FC236}">
                    <a16:creationId xmlns:a16="http://schemas.microsoft.com/office/drawing/2014/main" id="{55004A02-E46C-60FD-8780-FA7E6F2FC574}"/>
                  </a:ext>
                </a:extLst>
              </p:cNvPr>
              <p:cNvPicPr/>
              <p:nvPr/>
            </p:nvPicPr>
            <p:blipFill>
              <a:blip r:embed="rId32"/>
              <a:stretch>
                <a:fillRect/>
              </a:stretch>
            </p:blipFill>
            <p:spPr>
              <a:xfrm>
                <a:off x="1733270" y="834181"/>
                <a:ext cx="473760" cy="83880"/>
              </a:xfrm>
              <a:prstGeom prst="rect">
                <a:avLst/>
              </a:prstGeom>
            </p:spPr>
          </p:pic>
        </mc:Fallback>
      </mc:AlternateContent>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ECCBE4A-8050-1D78-E27E-306B68EDECC4}"/>
              </a:ext>
            </a:extLst>
          </p:cNvPr>
          <p:cNvPicPr>
            <a:picLocks noChangeAspect="1"/>
          </p:cNvPicPr>
          <p:nvPr/>
        </p:nvPicPr>
        <p:blipFill>
          <a:blip r:embed="rId3"/>
          <a:stretch>
            <a:fillRect/>
          </a:stretch>
        </p:blipFill>
        <p:spPr>
          <a:xfrm>
            <a:off x="522515" y="1214999"/>
            <a:ext cx="4883748" cy="3691325"/>
          </a:xfrm>
          <a:prstGeom prst="rect">
            <a:avLst/>
          </a:prstGeom>
        </p:spPr>
      </p:pic>
      <p:sp>
        <p:nvSpPr>
          <p:cNvPr id="6" name="TextBox 5">
            <a:extLst>
              <a:ext uri="{FF2B5EF4-FFF2-40B4-BE49-F238E27FC236}">
                <a16:creationId xmlns:a16="http://schemas.microsoft.com/office/drawing/2014/main" id="{2A73E9F5-903C-D596-1CF1-CF64F09E306A}"/>
              </a:ext>
            </a:extLst>
          </p:cNvPr>
          <p:cNvSpPr txBox="1"/>
          <p:nvPr/>
        </p:nvSpPr>
        <p:spPr>
          <a:xfrm>
            <a:off x="702823" y="501650"/>
            <a:ext cx="6094378" cy="584775"/>
          </a:xfrm>
          <a:prstGeom prst="rect">
            <a:avLst/>
          </a:prstGeom>
          <a:noFill/>
        </p:spPr>
        <p:txBody>
          <a:bodyPr wrap="square">
            <a:spAutoFit/>
          </a:bodyPr>
          <a:lstStyle/>
          <a:p>
            <a:r>
              <a:rPr lang="en-US" sz="3200" b="1" i="0" dirty="0">
                <a:solidFill>
                  <a:srgbClr val="424242"/>
                </a:solidFill>
                <a:effectLst/>
                <a:highlight>
                  <a:srgbClr val="FFFFFF"/>
                </a:highlight>
                <a:latin typeface="Neue Helvetica W01"/>
              </a:rPr>
              <a:t>Unit Circle</a:t>
            </a:r>
            <a:endParaRPr lang="en-US" sz="3200" dirty="0"/>
          </a:p>
        </p:txBody>
      </p:sp>
      <p:pic>
        <p:nvPicPr>
          <p:cNvPr id="8" name="Picture 7">
            <a:extLst>
              <a:ext uri="{FF2B5EF4-FFF2-40B4-BE49-F238E27FC236}">
                <a16:creationId xmlns:a16="http://schemas.microsoft.com/office/drawing/2014/main" id="{7F0C2AC4-57E6-630B-987A-43000FEDF1B8}"/>
              </a:ext>
            </a:extLst>
          </p:cNvPr>
          <p:cNvPicPr>
            <a:picLocks noChangeAspect="1"/>
          </p:cNvPicPr>
          <p:nvPr/>
        </p:nvPicPr>
        <p:blipFill>
          <a:blip r:embed="rId4"/>
          <a:stretch>
            <a:fillRect/>
          </a:stretch>
        </p:blipFill>
        <p:spPr>
          <a:xfrm>
            <a:off x="6574681" y="2104128"/>
            <a:ext cx="2776147" cy="2082110"/>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59CCCE-EBC4-C764-1BEA-DF6BE154CEF5}"/>
              </a:ext>
            </a:extLst>
          </p:cNvPr>
          <p:cNvPicPr>
            <a:picLocks noChangeAspect="1"/>
          </p:cNvPicPr>
          <p:nvPr/>
        </p:nvPicPr>
        <p:blipFill>
          <a:blip r:embed="rId2"/>
          <a:stretch>
            <a:fillRect/>
          </a:stretch>
        </p:blipFill>
        <p:spPr>
          <a:xfrm>
            <a:off x="643467" y="1319855"/>
            <a:ext cx="10905066" cy="3107944"/>
          </a:xfrm>
          <a:prstGeom prst="rect">
            <a:avLst/>
          </a:prstGeom>
        </p:spPr>
      </p:pic>
      <p:sp>
        <p:nvSpPr>
          <p:cNvPr id="2" name="Footer Placeholder 1">
            <a:extLst>
              <a:ext uri="{FF2B5EF4-FFF2-40B4-BE49-F238E27FC236}">
                <a16:creationId xmlns:a16="http://schemas.microsoft.com/office/drawing/2014/main" id="{3641DECB-E864-AFDF-1BCC-D1E54797678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0362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94B9705-BC26-F585-A73A-80D04FC10A00}"/>
              </a:ext>
            </a:extLst>
          </p:cNvPr>
          <p:cNvPicPr>
            <a:picLocks noChangeAspect="1"/>
          </p:cNvPicPr>
          <p:nvPr/>
        </p:nvPicPr>
        <p:blipFill>
          <a:blip r:embed="rId2"/>
          <a:stretch>
            <a:fillRect/>
          </a:stretch>
        </p:blipFill>
        <p:spPr>
          <a:xfrm>
            <a:off x="112258" y="136525"/>
            <a:ext cx="10791825" cy="1962150"/>
          </a:xfrm>
          <a:prstGeom prst="rect">
            <a:avLst/>
          </a:prstGeom>
        </p:spPr>
      </p:pic>
      <p:pic>
        <p:nvPicPr>
          <p:cNvPr id="6" name="Picture 5">
            <a:extLst>
              <a:ext uri="{FF2B5EF4-FFF2-40B4-BE49-F238E27FC236}">
                <a16:creationId xmlns:a16="http://schemas.microsoft.com/office/drawing/2014/main" id="{FE54BA6B-DDE0-6290-37AF-674D8747ED49}"/>
              </a:ext>
            </a:extLst>
          </p:cNvPr>
          <p:cNvPicPr>
            <a:picLocks noChangeAspect="1"/>
          </p:cNvPicPr>
          <p:nvPr/>
        </p:nvPicPr>
        <p:blipFill>
          <a:blip r:embed="rId3"/>
          <a:stretch>
            <a:fillRect/>
          </a:stretch>
        </p:blipFill>
        <p:spPr>
          <a:xfrm>
            <a:off x="499382" y="2147351"/>
            <a:ext cx="5672138" cy="2563298"/>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405FAD2-2D96-BED1-3DD5-83941AE035D1}"/>
              </a:ext>
            </a:extLst>
          </p:cNvPr>
          <p:cNvPicPr>
            <a:picLocks noChangeAspect="1"/>
          </p:cNvPicPr>
          <p:nvPr/>
        </p:nvPicPr>
        <p:blipFill>
          <a:blip r:embed="rId2"/>
          <a:stretch>
            <a:fillRect/>
          </a:stretch>
        </p:blipFill>
        <p:spPr>
          <a:xfrm>
            <a:off x="256495" y="136525"/>
            <a:ext cx="10677525" cy="485775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FE6183-0C84-2D9F-9913-ED2AF14A195C}"/>
              </a:ext>
            </a:extLst>
          </p:cNvPr>
          <p:cNvSpPr>
            <a:spLocks noGrp="1"/>
          </p:cNvSpPr>
          <p:nvPr>
            <p:ph type="ftr" sz="quarter" idx="11"/>
          </p:nvPr>
        </p:nvSpPr>
        <p:spPr/>
        <p:txBody>
          <a:bodyPr/>
          <a:lstStyle/>
          <a:p>
            <a:r>
              <a:rPr lang="en-US"/>
              <a:t>https://openstax.org/details/books/algebra-and-trigonometry-2e</a:t>
            </a:r>
          </a:p>
        </p:txBody>
      </p:sp>
      <p:sp>
        <p:nvSpPr>
          <p:cNvPr id="4" name="TextBox 3">
            <a:extLst>
              <a:ext uri="{FF2B5EF4-FFF2-40B4-BE49-F238E27FC236}">
                <a16:creationId xmlns:a16="http://schemas.microsoft.com/office/drawing/2014/main" id="{4A8B4ECC-D7E9-2E1D-8E29-EE004BDEAA6E}"/>
              </a:ext>
            </a:extLst>
          </p:cNvPr>
          <p:cNvSpPr txBox="1"/>
          <p:nvPr/>
        </p:nvSpPr>
        <p:spPr>
          <a:xfrm>
            <a:off x="693095" y="649840"/>
            <a:ext cx="10522896" cy="1877437"/>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Reciprocal Functions</a:t>
            </a:r>
          </a:p>
          <a:p>
            <a:pPr algn="l"/>
            <a:endParaRPr lang="en-US" sz="2800" b="0" i="0" dirty="0">
              <a:solidFill>
                <a:srgbClr val="424242"/>
              </a:solidFill>
              <a:effectLst/>
              <a:highlight>
                <a:srgbClr val="FFFFFF"/>
              </a:highlight>
              <a:latin typeface="Neue Helvetica W01"/>
            </a:endParaRPr>
          </a:p>
          <a:p>
            <a:pPr algn="l"/>
            <a:r>
              <a:rPr lang="en-US" sz="2800" b="0" i="0" dirty="0">
                <a:solidFill>
                  <a:srgbClr val="424242"/>
                </a:solidFill>
                <a:effectLst/>
                <a:highlight>
                  <a:srgbClr val="FFFFFF"/>
                </a:highlight>
                <a:latin typeface="Neue Helvetica W01"/>
              </a:rPr>
              <a:t>In addition to sine, cosine, and tangent, there are three more functions. These too are defined in terms of the sides of the triangle.</a:t>
            </a:r>
          </a:p>
        </p:txBody>
      </p:sp>
      <p:pic>
        <p:nvPicPr>
          <p:cNvPr id="6" name="Picture 5">
            <a:extLst>
              <a:ext uri="{FF2B5EF4-FFF2-40B4-BE49-F238E27FC236}">
                <a16:creationId xmlns:a16="http://schemas.microsoft.com/office/drawing/2014/main" id="{2FD4E79A-31B7-7700-6FF8-62926B612A86}"/>
              </a:ext>
            </a:extLst>
          </p:cNvPr>
          <p:cNvPicPr>
            <a:picLocks noChangeAspect="1"/>
          </p:cNvPicPr>
          <p:nvPr/>
        </p:nvPicPr>
        <p:blipFill>
          <a:blip r:embed="rId3"/>
          <a:stretch>
            <a:fillRect/>
          </a:stretch>
        </p:blipFill>
        <p:spPr>
          <a:xfrm>
            <a:off x="778936" y="2757097"/>
            <a:ext cx="5010150" cy="2590800"/>
          </a:xfrm>
          <a:prstGeom prst="rect">
            <a:avLst/>
          </a:prstGeom>
        </p:spPr>
      </p:pic>
      <p:pic>
        <p:nvPicPr>
          <p:cNvPr id="8" name="Picture 7">
            <a:extLst>
              <a:ext uri="{FF2B5EF4-FFF2-40B4-BE49-F238E27FC236}">
                <a16:creationId xmlns:a16="http://schemas.microsoft.com/office/drawing/2014/main" id="{B3126352-68A6-7FC0-0599-D90F4FE746F0}"/>
              </a:ext>
            </a:extLst>
          </p:cNvPr>
          <p:cNvPicPr>
            <a:picLocks noChangeAspect="1"/>
          </p:cNvPicPr>
          <p:nvPr/>
        </p:nvPicPr>
        <p:blipFill>
          <a:blip r:embed="rId4"/>
          <a:stretch>
            <a:fillRect/>
          </a:stretch>
        </p:blipFill>
        <p:spPr>
          <a:xfrm>
            <a:off x="6402916" y="3323236"/>
            <a:ext cx="4705350" cy="1685925"/>
          </a:xfrm>
          <a:prstGeom prst="rect">
            <a:avLst/>
          </a:prstGeom>
        </p:spPr>
      </p:pic>
    </p:spTree>
    <p:extLst>
      <p:ext uri="{BB962C8B-B14F-4D97-AF65-F5344CB8AC3E}">
        <p14:creationId xmlns:p14="http://schemas.microsoft.com/office/powerpoint/2010/main" val="2363215652"/>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274</TotalTime>
  <Words>1025</Words>
  <Application>Microsoft Office PowerPoint</Application>
  <PresentationFormat>Widescreen</PresentationFormat>
  <Paragraphs>78</Paragraphs>
  <Slides>29</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MathJax_Main</vt:lpstr>
      <vt:lpstr>MathJax_Math-italic</vt:lpstr>
      <vt:lpstr>Neue Helvetica W01</vt:lpstr>
      <vt:lpstr>Times New Roman</vt:lpstr>
      <vt:lpstr>Theme1</vt:lpstr>
      <vt:lpstr>1_Office Theme</vt:lpstr>
      <vt:lpstr>Office Theme</vt:lpstr>
      <vt:lpstr>The Unit Circle:  Sine and Cosine Functions</vt:lpstr>
      <vt:lpstr>7.2 Right Triangle Trigonometry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22</cp:revision>
  <dcterms:created xsi:type="dcterms:W3CDTF">2023-11-15T21:12:55Z</dcterms:created>
  <dcterms:modified xsi:type="dcterms:W3CDTF">2024-08-22T21:10:12Z</dcterms:modified>
</cp:coreProperties>
</file>