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58"/>
  </p:notesMasterIdLst>
  <p:sldIdLst>
    <p:sldId id="382" r:id="rId4"/>
    <p:sldId id="331" r:id="rId5"/>
    <p:sldId id="281" r:id="rId6"/>
    <p:sldId id="282" r:id="rId7"/>
    <p:sldId id="344" r:id="rId8"/>
    <p:sldId id="336" r:id="rId9"/>
    <p:sldId id="339" r:id="rId10"/>
    <p:sldId id="370" r:id="rId11"/>
    <p:sldId id="371" r:id="rId12"/>
    <p:sldId id="333" r:id="rId13"/>
    <p:sldId id="332" r:id="rId14"/>
    <p:sldId id="334" r:id="rId15"/>
    <p:sldId id="335" r:id="rId16"/>
    <p:sldId id="372" r:id="rId17"/>
    <p:sldId id="369" r:id="rId18"/>
    <p:sldId id="373" r:id="rId19"/>
    <p:sldId id="374" r:id="rId20"/>
    <p:sldId id="337" r:id="rId21"/>
    <p:sldId id="338" r:id="rId22"/>
    <p:sldId id="340" r:id="rId23"/>
    <p:sldId id="341" r:id="rId24"/>
    <p:sldId id="342" r:id="rId25"/>
    <p:sldId id="343" r:id="rId26"/>
    <p:sldId id="346" r:id="rId27"/>
    <p:sldId id="375" r:id="rId28"/>
    <p:sldId id="350" r:id="rId29"/>
    <p:sldId id="348" r:id="rId30"/>
    <p:sldId id="347" r:id="rId31"/>
    <p:sldId id="349" r:id="rId32"/>
    <p:sldId id="351" r:id="rId33"/>
    <p:sldId id="353" r:id="rId34"/>
    <p:sldId id="345" r:id="rId35"/>
    <p:sldId id="354" r:id="rId36"/>
    <p:sldId id="356" r:id="rId37"/>
    <p:sldId id="355" r:id="rId38"/>
    <p:sldId id="357" r:id="rId39"/>
    <p:sldId id="376" r:id="rId40"/>
    <p:sldId id="359" r:id="rId41"/>
    <p:sldId id="358" r:id="rId42"/>
    <p:sldId id="362" r:id="rId43"/>
    <p:sldId id="363" r:id="rId44"/>
    <p:sldId id="361" r:id="rId45"/>
    <p:sldId id="360" r:id="rId46"/>
    <p:sldId id="377" r:id="rId47"/>
    <p:sldId id="365" r:id="rId48"/>
    <p:sldId id="364" r:id="rId49"/>
    <p:sldId id="378" r:id="rId50"/>
    <p:sldId id="368" r:id="rId51"/>
    <p:sldId id="367" r:id="rId52"/>
    <p:sldId id="381" r:id="rId53"/>
    <p:sldId id="380" r:id="rId54"/>
    <p:sldId id="379" r:id="rId55"/>
    <p:sldId id="271" r:id="rId56"/>
    <p:sldId id="32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It consists of one point on a line and all points extending in one direction from that point. The first point is called the endpoint of the ray. We can refer to a specific ray by stating its endpoint and any other point on it.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88144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The </a:t>
            </a:r>
            <a:r>
              <a:rPr lang="en-US" b="1" i="0" dirty="0">
                <a:solidFill>
                  <a:srgbClr val="424242"/>
                </a:solidFill>
                <a:effectLst/>
                <a:highlight>
                  <a:srgbClr val="FFFFFF"/>
                </a:highlight>
                <a:latin typeface="Neue Helvetica W01"/>
              </a:rPr>
              <a:t>measure of an angle</a:t>
            </a:r>
            <a:r>
              <a:rPr lang="en-US" b="0" i="0" dirty="0">
                <a:solidFill>
                  <a:srgbClr val="424242"/>
                </a:solidFill>
                <a:effectLst/>
                <a:highlight>
                  <a:srgbClr val="FFFFFF"/>
                </a:highlight>
                <a:latin typeface="Neue Helvetica W01"/>
              </a:rPr>
              <a:t> is the amount of rotation from the initial side to the terminal side. Probably the most familiar unit of angle measurement is the degree. One </a:t>
            </a:r>
            <a:r>
              <a:rPr lang="en-US" b="1" i="0" dirty="0">
                <a:solidFill>
                  <a:srgbClr val="424242"/>
                </a:solidFill>
                <a:effectLst/>
                <a:highlight>
                  <a:srgbClr val="FFFFFF"/>
                </a:highlight>
                <a:latin typeface="Neue Helvetica W01"/>
              </a:rPr>
              <a:t>degree</a:t>
            </a:r>
            <a:r>
              <a:rPr lang="en-US" b="0" i="0" dirty="0">
                <a:solidFill>
                  <a:srgbClr val="424242"/>
                </a:solidFill>
                <a:effectLst/>
                <a:highlight>
                  <a:srgbClr val="FFFFFF"/>
                </a:highlight>
                <a:latin typeface="Neue Helvetica W01"/>
              </a:rPr>
              <a:t> is </a:t>
            </a:r>
            <a:r>
              <a:rPr lang="en-US" b="0" i="0" u="none" strike="noStrike" dirty="0">
                <a:solidFill>
                  <a:srgbClr val="424242"/>
                </a:solidFill>
                <a:effectLst/>
                <a:highlight>
                  <a:srgbClr val="FFFFFF"/>
                </a:highlight>
                <a:latin typeface="MathJax_Main"/>
              </a:rPr>
              <a:t>1/360</a:t>
            </a:r>
            <a:r>
              <a:rPr lang="en-US" b="0" i="0" dirty="0">
                <a:solidFill>
                  <a:srgbClr val="424242"/>
                </a:solidFill>
                <a:effectLst/>
                <a:highlight>
                  <a:srgbClr val="FFFFFF"/>
                </a:highlight>
                <a:latin typeface="Neue Helvetica W01"/>
              </a:rPr>
              <a:t> of a circular rotation, so a complete circular rotation contains </a:t>
            </a:r>
            <a:r>
              <a:rPr lang="en-US" b="0" i="0" u="none" strike="noStrike" dirty="0">
                <a:solidFill>
                  <a:srgbClr val="424242"/>
                </a:solidFill>
                <a:effectLst/>
                <a:highlight>
                  <a:srgbClr val="FFFFFF"/>
                </a:highlight>
                <a:latin typeface="Neue Helvetica W01"/>
              </a:rPr>
              <a:t>360</a:t>
            </a:r>
            <a:r>
              <a:rPr lang="en-US" b="0" i="0" dirty="0">
                <a:solidFill>
                  <a:srgbClr val="424242"/>
                </a:solidFill>
                <a:effectLst/>
                <a:highlight>
                  <a:srgbClr val="FFFFFF"/>
                </a:highlight>
                <a:latin typeface="Neue Helvetica W01"/>
              </a:rPr>
              <a:t> degrees. An angle measured in degrees should always include the unit “degrees” after the number, or include the degree symbol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For example, </a:t>
            </a:r>
            <a:r>
              <a:rPr lang="en-US" b="0" i="0" u="none" strike="noStrike" dirty="0">
                <a:solidFill>
                  <a:srgbClr val="424242"/>
                </a:solidFill>
                <a:effectLst/>
                <a:highlight>
                  <a:srgbClr val="FFFFFF"/>
                </a:highlight>
                <a:latin typeface="MathJax_Main"/>
              </a:rPr>
              <a:t>90 degrees = 90°.</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77548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To formalize our work, we will begin by drawing angles on an </a:t>
            </a:r>
            <a:r>
              <a:rPr lang="en-US" b="0" i="1" dirty="0">
                <a:solidFill>
                  <a:srgbClr val="424242"/>
                </a:solidFill>
                <a:effectLst/>
                <a:highlight>
                  <a:srgbClr val="FFFFFF"/>
                </a:highlight>
                <a:latin typeface="Neue Helvetica W01"/>
              </a:rPr>
              <a:t>x</a:t>
            </a:r>
            <a:r>
              <a:rPr lang="en-US" b="0" i="0" dirty="0">
                <a:solidFill>
                  <a:srgbClr val="424242"/>
                </a:solidFill>
                <a:effectLst/>
                <a:highlight>
                  <a:srgbClr val="FFFFFF"/>
                </a:highlight>
                <a:latin typeface="Neue Helvetica W01"/>
              </a:rPr>
              <a:t>-</a:t>
            </a:r>
            <a:r>
              <a:rPr lang="en-US" b="0" i="1" dirty="0">
                <a:solidFill>
                  <a:srgbClr val="424242"/>
                </a:solidFill>
                <a:effectLst/>
                <a:highlight>
                  <a:srgbClr val="FFFFFF"/>
                </a:highlight>
                <a:latin typeface="Neue Helvetica W01"/>
              </a:rPr>
              <a:t>y</a:t>
            </a:r>
            <a:r>
              <a:rPr lang="en-US" b="0" i="0" dirty="0">
                <a:solidFill>
                  <a:srgbClr val="424242"/>
                </a:solidFill>
                <a:effectLst/>
                <a:highlight>
                  <a:srgbClr val="FFFFFF"/>
                </a:highlight>
                <a:latin typeface="Neue Helvetica W01"/>
              </a:rPr>
              <a:t> coordinate plane. Angles can occur in any position on the coordinate plane, but for the purpose of comparison, the convention is to illustrate them in the same position whenever possible. An angle is in </a:t>
            </a:r>
            <a:r>
              <a:rPr lang="en-US" b="1" i="0" dirty="0">
                <a:solidFill>
                  <a:srgbClr val="424242"/>
                </a:solidFill>
                <a:effectLst/>
                <a:highlight>
                  <a:srgbClr val="FFFFFF"/>
                </a:highlight>
                <a:latin typeface="Neue Helvetica W01"/>
              </a:rPr>
              <a:t>standard position</a:t>
            </a:r>
            <a:r>
              <a:rPr lang="en-US" b="0" i="0" dirty="0">
                <a:solidFill>
                  <a:srgbClr val="424242"/>
                </a:solidFill>
                <a:effectLst/>
                <a:highlight>
                  <a:srgbClr val="FFFFFF"/>
                </a:highlight>
                <a:latin typeface="Neue Helvetica W01"/>
              </a:rPr>
              <a:t> if its vertex is located at the origin, and its initial side extends along the positive </a:t>
            </a:r>
            <a:r>
              <a:rPr lang="en-US" b="0" i="1" dirty="0">
                <a:solidFill>
                  <a:srgbClr val="424242"/>
                </a:solidFill>
                <a:effectLst/>
                <a:highlight>
                  <a:srgbClr val="FFFFFF"/>
                </a:highlight>
                <a:latin typeface="Neue Helvetica W01"/>
              </a:rPr>
              <a:t>x</a:t>
            </a:r>
            <a:r>
              <a:rPr lang="en-US" b="0" i="0" dirty="0">
                <a:solidFill>
                  <a:srgbClr val="424242"/>
                </a:solidFill>
                <a:effectLst/>
                <a:highlight>
                  <a:srgbClr val="FFFFFF"/>
                </a:highlight>
                <a:latin typeface="Neue Helvetica W01"/>
              </a:rPr>
              <a:t>-axis. If the angle is measured in a counterclockwise direction from the initial side to the terminal side, the angle is said to be a </a:t>
            </a:r>
            <a:r>
              <a:rPr lang="en-US" b="1" i="0" dirty="0">
                <a:solidFill>
                  <a:srgbClr val="424242"/>
                </a:solidFill>
                <a:effectLst/>
                <a:highlight>
                  <a:srgbClr val="FFFFFF"/>
                </a:highlight>
                <a:latin typeface="Neue Helvetica W01"/>
              </a:rPr>
              <a:t>positive angle</a:t>
            </a:r>
            <a:r>
              <a:rPr lang="en-US" b="0" i="0" dirty="0">
                <a:solidFill>
                  <a:srgbClr val="424242"/>
                </a:solidFill>
                <a:effectLst/>
                <a:highlight>
                  <a:srgbClr val="FFFFFF"/>
                </a:highlight>
                <a:latin typeface="Neue Helvetica W01"/>
              </a:rPr>
              <a:t>. If the angle is measured in a clockwise direction, the angle is said to be a </a:t>
            </a:r>
            <a:r>
              <a:rPr lang="en-US" b="1" i="0" dirty="0">
                <a:solidFill>
                  <a:srgbClr val="424242"/>
                </a:solidFill>
                <a:effectLst/>
                <a:highlight>
                  <a:srgbClr val="FFFFFF"/>
                </a:highlight>
                <a:latin typeface="Neue Helvetica W01"/>
              </a:rPr>
              <a:t>negative angle</a:t>
            </a:r>
            <a:r>
              <a:rPr lang="en-US" b="0" i="0" dirty="0">
                <a:solidFill>
                  <a:srgbClr val="424242"/>
                </a:solidFill>
                <a:effectLst/>
                <a:highlight>
                  <a:srgbClr val="FFFFFF"/>
                </a:highlight>
                <a:latin typeface="Neue Helvetica W01"/>
              </a:rPr>
              <a: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57132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Since we define an angle in standard position by its terminal side, we have a special type of angle whose terminal side lies on an axis, a </a:t>
            </a:r>
            <a:r>
              <a:rPr lang="en-US" b="1" i="0" dirty="0">
                <a:solidFill>
                  <a:srgbClr val="424242"/>
                </a:solidFill>
                <a:effectLst/>
                <a:highlight>
                  <a:srgbClr val="FFFFFF"/>
                </a:highlight>
                <a:latin typeface="Neue Helvetica W01"/>
              </a:rPr>
              <a:t>quadrantal angle</a:t>
            </a:r>
            <a:r>
              <a:rPr lang="en-US" b="0" i="0" dirty="0">
                <a:solidFill>
                  <a:srgbClr val="424242"/>
                </a:solidFill>
                <a:effectLst/>
                <a:highlight>
                  <a:srgbClr val="FFFFFF"/>
                </a:highlight>
                <a:latin typeface="Neue Helvetica W01"/>
              </a:rPr>
              <a:t>. This type of angle can have a measure of 0°, 90°, 180°, 270°, or 360°.</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9</a:t>
            </a:fld>
            <a:endParaRPr lang="en-US"/>
          </a:p>
        </p:txBody>
      </p:sp>
    </p:spTree>
    <p:extLst>
      <p:ext uri="{BB962C8B-B14F-4D97-AF65-F5344CB8AC3E}">
        <p14:creationId xmlns:p14="http://schemas.microsoft.com/office/powerpoint/2010/main" val="267420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24242"/>
                </a:solidFill>
                <a:effectLst/>
                <a:highlight>
                  <a:srgbClr val="FFFFFF"/>
                </a:highlight>
                <a:latin typeface="Neue Helvetica W01"/>
              </a:rPr>
              <a:t>Greek letters are often used as variables for the measure of an angle.</a:t>
            </a:r>
            <a:endParaRPr lang="en-US" sz="1200"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14</a:t>
            </a:fld>
            <a:endParaRPr lang="en-US"/>
          </a:p>
        </p:txBody>
      </p:sp>
    </p:spTree>
    <p:extLst>
      <p:ext uri="{BB962C8B-B14F-4D97-AF65-F5344CB8AC3E}">
        <p14:creationId xmlns:p14="http://schemas.microsoft.com/office/powerpoint/2010/main" val="309920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The angle </a:t>
            </a:r>
            <a:r>
              <a:rPr lang="en-US" b="0" i="0" u="none" strike="noStrike" dirty="0">
                <a:solidFill>
                  <a:srgbClr val="424242"/>
                </a:solidFill>
                <a:effectLst/>
                <a:highlight>
                  <a:srgbClr val="FFFFFF"/>
                </a:highlight>
                <a:latin typeface="MathJax_Math-italic"/>
              </a:rPr>
              <a:t>t</a:t>
            </a:r>
            <a:r>
              <a:rPr lang="en-US" b="0" i="0" dirty="0">
                <a:solidFill>
                  <a:srgbClr val="424242"/>
                </a:solidFill>
                <a:effectLst/>
                <a:highlight>
                  <a:srgbClr val="FFFFFF"/>
                </a:highlight>
                <a:latin typeface="Neue Helvetica W01"/>
              </a:rPr>
              <a:t> sweeps out a measure of one radian. Note that the length of the intercepted arc is the same as the length of the radius of the circle.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16</a:t>
            </a:fld>
            <a:endParaRPr lang="en-US"/>
          </a:p>
        </p:txBody>
      </p:sp>
    </p:spTree>
    <p:extLst>
      <p:ext uri="{BB962C8B-B14F-4D97-AF65-F5344CB8AC3E}">
        <p14:creationId xmlns:p14="http://schemas.microsoft.com/office/powerpoint/2010/main" val="166595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8/22/2024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8/22/2024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8/22/2024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8/22/2024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8/22/2024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8/22/2024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8/22/2024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8/22/2024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8/22/2024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8/22/2024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Wa5neKHs7jg?si=Lewu3Oz3xi739Tst"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The Unit Circle: </a:t>
            </a:r>
            <a:br>
              <a:rPr lang="en-US" sz="5400" dirty="0"/>
            </a:br>
            <a:r>
              <a:rPr lang="en-US" sz="5400" dirty="0"/>
              <a:t>Sine and Cosine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7</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235235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1F2A21-3A71-E181-ACE5-7313B9B9A7FB}"/>
              </a:ext>
            </a:extLst>
          </p:cNvPr>
          <p:cNvPicPr>
            <a:picLocks noChangeAspect="1"/>
          </p:cNvPicPr>
          <p:nvPr/>
        </p:nvPicPr>
        <p:blipFill>
          <a:blip r:embed="rId2"/>
          <a:stretch>
            <a:fillRect/>
          </a:stretch>
        </p:blipFill>
        <p:spPr>
          <a:xfrm>
            <a:off x="643467" y="1738717"/>
            <a:ext cx="10905066" cy="1690283"/>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E1DC1-F237-B046-B25C-6DE02EE4650D}"/>
              </a:ext>
            </a:extLst>
          </p:cNvPr>
          <p:cNvPicPr>
            <a:picLocks noChangeAspect="1"/>
          </p:cNvPicPr>
          <p:nvPr/>
        </p:nvPicPr>
        <p:blipFill>
          <a:blip r:embed="rId2"/>
          <a:stretch>
            <a:fillRect/>
          </a:stretch>
        </p:blipFill>
        <p:spPr>
          <a:xfrm>
            <a:off x="643467" y="1259936"/>
            <a:ext cx="10905066" cy="316246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404791E-0A0A-3221-9E4E-A93B1F5571FE}"/>
              </a:ext>
            </a:extLst>
          </p:cNvPr>
          <p:cNvPicPr>
            <a:picLocks noChangeAspect="1"/>
          </p:cNvPicPr>
          <p:nvPr/>
        </p:nvPicPr>
        <p:blipFill>
          <a:blip r:embed="rId2"/>
          <a:stretch>
            <a:fillRect/>
          </a:stretch>
        </p:blipFill>
        <p:spPr>
          <a:xfrm>
            <a:off x="152400" y="227240"/>
            <a:ext cx="11604171" cy="2625627"/>
          </a:xfrm>
          <a:prstGeom prst="rect">
            <a:avLst/>
          </a:prstGeom>
        </p:spPr>
      </p:pic>
      <p:pic>
        <p:nvPicPr>
          <p:cNvPr id="8" name="Picture 7">
            <a:extLst>
              <a:ext uri="{FF2B5EF4-FFF2-40B4-BE49-F238E27FC236}">
                <a16:creationId xmlns:a16="http://schemas.microsoft.com/office/drawing/2014/main" id="{1AA5BE5F-6921-E98D-068A-9EDB39E33877}"/>
              </a:ext>
            </a:extLst>
          </p:cNvPr>
          <p:cNvPicPr>
            <a:picLocks noChangeAspect="1"/>
          </p:cNvPicPr>
          <p:nvPr/>
        </p:nvPicPr>
        <p:blipFill>
          <a:blip r:embed="rId3"/>
          <a:stretch>
            <a:fillRect/>
          </a:stretch>
        </p:blipFill>
        <p:spPr>
          <a:xfrm>
            <a:off x="6760027" y="2014228"/>
            <a:ext cx="4005944" cy="3981812"/>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FC471CC-3C5D-7DE2-C858-1F8EB60B54BF}"/>
              </a:ext>
            </a:extLst>
          </p:cNvPr>
          <p:cNvPicPr>
            <a:picLocks noChangeAspect="1"/>
          </p:cNvPicPr>
          <p:nvPr/>
        </p:nvPicPr>
        <p:blipFill>
          <a:blip r:embed="rId2"/>
          <a:stretch>
            <a:fillRect/>
          </a:stretch>
        </p:blipFill>
        <p:spPr>
          <a:xfrm>
            <a:off x="23812" y="136525"/>
            <a:ext cx="12144375" cy="1838325"/>
          </a:xfrm>
          <a:prstGeom prst="rect">
            <a:avLst/>
          </a:prstGeom>
        </p:spPr>
      </p:pic>
      <p:pic>
        <p:nvPicPr>
          <p:cNvPr id="8" name="Picture 7">
            <a:extLst>
              <a:ext uri="{FF2B5EF4-FFF2-40B4-BE49-F238E27FC236}">
                <a16:creationId xmlns:a16="http://schemas.microsoft.com/office/drawing/2014/main" id="{01D84050-99D6-BB55-FC22-F5721AA57417}"/>
              </a:ext>
            </a:extLst>
          </p:cNvPr>
          <p:cNvPicPr>
            <a:picLocks noChangeAspect="1"/>
          </p:cNvPicPr>
          <p:nvPr/>
        </p:nvPicPr>
        <p:blipFill>
          <a:blip r:embed="rId3"/>
          <a:stretch>
            <a:fillRect/>
          </a:stretch>
        </p:blipFill>
        <p:spPr>
          <a:xfrm>
            <a:off x="1470932" y="1974850"/>
            <a:ext cx="4020410" cy="3996191"/>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667FAB-F4C2-C79D-B710-7C271FE54E15}"/>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200" b="0" i="0" kern="1200">
                <a:solidFill>
                  <a:schemeClr val="tx1"/>
                </a:solidFill>
                <a:effectLst/>
                <a:highlight>
                  <a:srgbClr val="FFFFFF"/>
                </a:highlight>
                <a:latin typeface="+mj-lt"/>
                <a:ea typeface="+mj-ea"/>
                <a:cs typeface="+mj-cs"/>
              </a:rPr>
              <a:t>Greek letters</a:t>
            </a:r>
            <a:endParaRPr lang="en-US" sz="5200" kern="120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3468794D-B849-0D18-2D97-1DC62072393E}"/>
              </a:ext>
            </a:extLst>
          </p:cNvPr>
          <p:cNvPicPr>
            <a:picLocks noChangeAspect="1"/>
          </p:cNvPicPr>
          <p:nvPr/>
        </p:nvPicPr>
        <p:blipFill>
          <a:blip r:embed="rId3"/>
          <a:stretch>
            <a:fillRect/>
          </a:stretch>
        </p:blipFill>
        <p:spPr>
          <a:xfrm>
            <a:off x="841253" y="1875493"/>
            <a:ext cx="10512547" cy="1235222"/>
          </a:xfrm>
          <a:prstGeom prst="rect">
            <a:avLst/>
          </a:prstGeom>
        </p:spPr>
      </p:pic>
      <p:sp>
        <p:nvSpPr>
          <p:cNvPr id="2" name="Footer Placeholder 1">
            <a:extLst>
              <a:ext uri="{FF2B5EF4-FFF2-40B4-BE49-F238E27FC236}">
                <a16:creationId xmlns:a16="http://schemas.microsoft.com/office/drawing/2014/main" id="{702C6231-DB9E-7E3F-5317-8888CC11A58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sz="1100" kern="1200">
                <a:solidFill>
                  <a:schemeClr val="tx1">
                    <a:tint val="75000"/>
                  </a:schemeClr>
                </a:solidFill>
                <a:latin typeface="+mn-lt"/>
                <a:ea typeface="+mn-ea"/>
                <a:cs typeface="+mn-cs"/>
              </a:rPr>
              <a:t>https://openstax.org/details/books/algebra-and-trigonometry-2e</a:t>
            </a:r>
          </a:p>
        </p:txBody>
      </p:sp>
      <p:pic>
        <p:nvPicPr>
          <p:cNvPr id="8" name="Picture 7">
            <a:extLst>
              <a:ext uri="{FF2B5EF4-FFF2-40B4-BE49-F238E27FC236}">
                <a16:creationId xmlns:a16="http://schemas.microsoft.com/office/drawing/2014/main" id="{0EAE3CEC-E00F-E260-ECE9-11F7B1DA65CA}"/>
              </a:ext>
            </a:extLst>
          </p:cNvPr>
          <p:cNvPicPr>
            <a:picLocks noChangeAspect="1"/>
          </p:cNvPicPr>
          <p:nvPr/>
        </p:nvPicPr>
        <p:blipFill>
          <a:blip r:embed="rId4"/>
          <a:stretch>
            <a:fillRect/>
          </a:stretch>
        </p:blipFill>
        <p:spPr>
          <a:xfrm>
            <a:off x="1719942" y="3239917"/>
            <a:ext cx="4376058" cy="2781731"/>
          </a:xfrm>
          <a:prstGeom prst="rect">
            <a:avLst/>
          </a:prstGeom>
        </p:spPr>
      </p:pic>
    </p:spTree>
    <p:extLst>
      <p:ext uri="{BB962C8B-B14F-4D97-AF65-F5344CB8AC3E}">
        <p14:creationId xmlns:p14="http://schemas.microsoft.com/office/powerpoint/2010/main" val="258483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C93EC7BD-9B1D-50BE-59CA-8B5685F38F04}"/>
              </a:ext>
            </a:extLst>
          </p:cNvPr>
          <p:cNvSpPr txBox="1"/>
          <p:nvPr/>
        </p:nvSpPr>
        <p:spPr>
          <a:xfrm>
            <a:off x="741734" y="540045"/>
            <a:ext cx="10561806" cy="2339102"/>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Angles measured in radians</a:t>
            </a:r>
          </a:p>
          <a:p>
            <a:pPr algn="l"/>
            <a:endParaRPr lang="en-US" b="1" dirty="0">
              <a:solidFill>
                <a:srgbClr val="333333"/>
              </a:solidFill>
              <a:highlight>
                <a:srgbClr val="FFFFFF"/>
              </a:highlight>
              <a:latin typeface="Neue Helvetica W01"/>
            </a:endParaRPr>
          </a:p>
          <a:p>
            <a:pPr algn="l"/>
            <a:r>
              <a:rPr lang="en-US" sz="2400" i="0" dirty="0">
                <a:solidFill>
                  <a:srgbClr val="333333"/>
                </a:solidFill>
                <a:effectLst/>
                <a:highlight>
                  <a:srgbClr val="FFFFFF"/>
                </a:highlight>
                <a:latin typeface="Neue Helvetica W01"/>
              </a:rPr>
              <a:t>A central angle is an angle formed at the center of a circle by two radii. One </a:t>
            </a:r>
            <a:r>
              <a:rPr lang="en-US" sz="2400" b="1" i="0" dirty="0">
                <a:solidFill>
                  <a:srgbClr val="333333"/>
                </a:solidFill>
                <a:effectLst/>
                <a:highlight>
                  <a:srgbClr val="FFFFFF"/>
                </a:highlight>
                <a:latin typeface="Neue Helvetica W01"/>
              </a:rPr>
              <a:t>radian</a:t>
            </a:r>
            <a:r>
              <a:rPr lang="en-US" sz="2400" i="0" dirty="0">
                <a:solidFill>
                  <a:srgbClr val="333333"/>
                </a:solidFill>
                <a:effectLst/>
                <a:highlight>
                  <a:srgbClr val="FFFFFF"/>
                </a:highlight>
                <a:latin typeface="Neue Helvetica W01"/>
              </a:rPr>
              <a:t> is the measure of a central angle of a circle that intercepts an arc equal in length to the radius of that circle. Because the total circumference equals 2π times the radius, a full circular rotation is 2π radians.</a:t>
            </a:r>
          </a:p>
        </p:txBody>
      </p:sp>
      <p:pic>
        <p:nvPicPr>
          <p:cNvPr id="10" name="Picture 9">
            <a:extLst>
              <a:ext uri="{FF2B5EF4-FFF2-40B4-BE49-F238E27FC236}">
                <a16:creationId xmlns:a16="http://schemas.microsoft.com/office/drawing/2014/main" id="{FD80EBDF-B083-E1C3-2C0B-A1FA28EAC0FA}"/>
              </a:ext>
            </a:extLst>
          </p:cNvPr>
          <p:cNvPicPr>
            <a:picLocks noChangeAspect="1"/>
          </p:cNvPicPr>
          <p:nvPr/>
        </p:nvPicPr>
        <p:blipFill>
          <a:blip r:embed="rId2"/>
          <a:stretch>
            <a:fillRect/>
          </a:stretch>
        </p:blipFill>
        <p:spPr>
          <a:xfrm>
            <a:off x="3195768" y="3429000"/>
            <a:ext cx="4419600" cy="1657350"/>
          </a:xfrm>
          <a:prstGeom prst="rect">
            <a:avLst/>
          </a:prstGeom>
        </p:spPr>
      </p:pic>
    </p:spTree>
    <p:extLst>
      <p:ext uri="{BB962C8B-B14F-4D97-AF65-F5344CB8AC3E}">
        <p14:creationId xmlns:p14="http://schemas.microsoft.com/office/powerpoint/2010/main" val="310029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C93EC7BD-9B1D-50BE-59CA-8B5685F38F04}"/>
              </a:ext>
            </a:extLst>
          </p:cNvPr>
          <p:cNvSpPr txBox="1"/>
          <p:nvPr/>
        </p:nvSpPr>
        <p:spPr>
          <a:xfrm>
            <a:off x="741734" y="540045"/>
            <a:ext cx="10561806" cy="2339102"/>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Angles measured in radians</a:t>
            </a:r>
          </a:p>
          <a:p>
            <a:pPr algn="l"/>
            <a:endParaRPr lang="en-US" b="1" dirty="0">
              <a:solidFill>
                <a:srgbClr val="333333"/>
              </a:solidFill>
              <a:highlight>
                <a:srgbClr val="FFFFFF"/>
              </a:highlight>
              <a:latin typeface="Neue Helvetica W01"/>
            </a:endParaRPr>
          </a:p>
          <a:p>
            <a:pPr algn="l"/>
            <a:r>
              <a:rPr lang="en-US" sz="2400" i="0" dirty="0">
                <a:solidFill>
                  <a:srgbClr val="333333"/>
                </a:solidFill>
                <a:effectLst/>
                <a:highlight>
                  <a:srgbClr val="FFFFFF"/>
                </a:highlight>
                <a:latin typeface="Neue Helvetica W01"/>
              </a:rPr>
              <a:t>A central angle is an angle formed at the center of a circle by two radii. One </a:t>
            </a:r>
            <a:r>
              <a:rPr lang="en-US" sz="2400" b="1" i="0" dirty="0">
                <a:solidFill>
                  <a:srgbClr val="333333"/>
                </a:solidFill>
                <a:effectLst/>
                <a:highlight>
                  <a:srgbClr val="FFFFFF"/>
                </a:highlight>
                <a:latin typeface="Neue Helvetica W01"/>
              </a:rPr>
              <a:t>radian</a:t>
            </a:r>
            <a:r>
              <a:rPr lang="en-US" sz="2400" i="0" dirty="0">
                <a:solidFill>
                  <a:srgbClr val="333333"/>
                </a:solidFill>
                <a:effectLst/>
                <a:highlight>
                  <a:srgbClr val="FFFFFF"/>
                </a:highlight>
                <a:latin typeface="Neue Helvetica W01"/>
              </a:rPr>
              <a:t> is the measure of a central angle of a circle that intercepts an arc equal in length to the radius of that circle. Because the total circumference equals  2π times the radius, a full circular rotation is  2π radians.</a:t>
            </a:r>
          </a:p>
        </p:txBody>
      </p:sp>
      <p:pic>
        <p:nvPicPr>
          <p:cNvPr id="5" name="Picture 4">
            <a:extLst>
              <a:ext uri="{FF2B5EF4-FFF2-40B4-BE49-F238E27FC236}">
                <a16:creationId xmlns:a16="http://schemas.microsoft.com/office/drawing/2014/main" id="{D139B141-77AA-46D0-3152-090B5A53BBAE}"/>
              </a:ext>
            </a:extLst>
          </p:cNvPr>
          <p:cNvPicPr>
            <a:picLocks noChangeAspect="1"/>
          </p:cNvPicPr>
          <p:nvPr/>
        </p:nvPicPr>
        <p:blipFill>
          <a:blip r:embed="rId3"/>
          <a:stretch>
            <a:fillRect/>
          </a:stretch>
        </p:blipFill>
        <p:spPr>
          <a:xfrm>
            <a:off x="3528477" y="2901895"/>
            <a:ext cx="4816929" cy="3256104"/>
          </a:xfrm>
          <a:prstGeom prst="rect">
            <a:avLst/>
          </a:prstGeom>
        </p:spPr>
      </p:pic>
    </p:spTree>
    <p:extLst>
      <p:ext uri="{BB962C8B-B14F-4D97-AF65-F5344CB8AC3E}">
        <p14:creationId xmlns:p14="http://schemas.microsoft.com/office/powerpoint/2010/main" val="275089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C93EC7BD-9B1D-50BE-59CA-8B5685F38F04}"/>
              </a:ext>
            </a:extLst>
          </p:cNvPr>
          <p:cNvSpPr txBox="1"/>
          <p:nvPr/>
        </p:nvSpPr>
        <p:spPr>
          <a:xfrm>
            <a:off x="741734" y="540045"/>
            <a:ext cx="10561806" cy="1723549"/>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Angles measured in radians</a:t>
            </a:r>
          </a:p>
          <a:p>
            <a:pPr algn="l"/>
            <a:endParaRPr lang="en-US" sz="2800" b="1" dirty="0">
              <a:solidFill>
                <a:srgbClr val="333333"/>
              </a:solidFill>
              <a:highlight>
                <a:srgbClr val="FFFFFF"/>
              </a:highlight>
              <a:latin typeface="Neue Helvetica W01"/>
            </a:endParaRPr>
          </a:p>
          <a:p>
            <a:pPr algn="l"/>
            <a:r>
              <a:rPr lang="en-US" sz="2800" dirty="0">
                <a:solidFill>
                  <a:srgbClr val="333333"/>
                </a:solidFill>
                <a:highlight>
                  <a:srgbClr val="FFFFFF"/>
                </a:highlight>
                <a:latin typeface="Neue Helvetica W01"/>
              </a:rPr>
              <a:t>Click the image or link below to view the video.</a:t>
            </a:r>
            <a:endParaRPr lang="en-US" sz="2800" i="0" dirty="0">
              <a:solidFill>
                <a:srgbClr val="333333"/>
              </a:solidFill>
              <a:effectLst/>
              <a:highlight>
                <a:srgbClr val="FFFFFF"/>
              </a:highlight>
              <a:latin typeface="Neue Helvetica W01"/>
            </a:endParaRPr>
          </a:p>
          <a:p>
            <a:pPr algn="l"/>
            <a:endParaRPr lang="en-US" b="1" dirty="0">
              <a:solidFill>
                <a:srgbClr val="333333"/>
              </a:solidFill>
              <a:highlight>
                <a:srgbClr val="FFFFFF"/>
              </a:highlight>
              <a:latin typeface="Neue Helvetica W01"/>
            </a:endParaRPr>
          </a:p>
        </p:txBody>
      </p:sp>
      <p:sp>
        <p:nvSpPr>
          <p:cNvPr id="6" name="TextBox 5">
            <a:extLst>
              <a:ext uri="{FF2B5EF4-FFF2-40B4-BE49-F238E27FC236}">
                <a16:creationId xmlns:a16="http://schemas.microsoft.com/office/drawing/2014/main" id="{6530D427-7374-466D-B9BD-2B39C728DD27}"/>
              </a:ext>
            </a:extLst>
          </p:cNvPr>
          <p:cNvSpPr txBox="1"/>
          <p:nvPr/>
        </p:nvSpPr>
        <p:spPr>
          <a:xfrm>
            <a:off x="2628899" y="5287451"/>
            <a:ext cx="6094378" cy="369332"/>
          </a:xfrm>
          <a:prstGeom prst="rect">
            <a:avLst/>
          </a:prstGeom>
          <a:noFill/>
        </p:spPr>
        <p:txBody>
          <a:bodyPr wrap="square">
            <a:spAutoFit/>
          </a:bodyPr>
          <a:lstStyle/>
          <a:p>
            <a:r>
              <a:rPr lang="en-US" dirty="0">
                <a:hlinkClick r:id="rId2"/>
              </a:rPr>
              <a:t>https://youtu.be/Wa5neKHs7jg?si=Lewu3Oz3xi739Tst</a:t>
            </a:r>
            <a:endParaRPr lang="en-US" dirty="0"/>
          </a:p>
        </p:txBody>
      </p:sp>
      <p:pic>
        <p:nvPicPr>
          <p:cNvPr id="8" name="Picture 7">
            <a:hlinkClick r:id="rId2"/>
            <a:extLst>
              <a:ext uri="{FF2B5EF4-FFF2-40B4-BE49-F238E27FC236}">
                <a16:creationId xmlns:a16="http://schemas.microsoft.com/office/drawing/2014/main" id="{123D8E68-B491-DED1-CA96-65DD3F7B1B6D}"/>
              </a:ext>
            </a:extLst>
          </p:cNvPr>
          <p:cNvPicPr>
            <a:picLocks noChangeAspect="1"/>
          </p:cNvPicPr>
          <p:nvPr/>
        </p:nvPicPr>
        <p:blipFill>
          <a:blip r:embed="rId3"/>
          <a:stretch>
            <a:fillRect/>
          </a:stretch>
        </p:blipFill>
        <p:spPr>
          <a:xfrm>
            <a:off x="3387455" y="2263594"/>
            <a:ext cx="3687077" cy="2554545"/>
          </a:xfrm>
          <a:prstGeom prst="rect">
            <a:avLst/>
          </a:prstGeom>
        </p:spPr>
      </p:pic>
    </p:spTree>
    <p:extLst>
      <p:ext uri="{BB962C8B-B14F-4D97-AF65-F5344CB8AC3E}">
        <p14:creationId xmlns:p14="http://schemas.microsoft.com/office/powerpoint/2010/main" val="216998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435C7A-9974-1474-1D0C-ABECF450B39F}"/>
                  </a:ext>
                </a:extLst>
              </p:cNvPr>
              <p:cNvSpPr txBox="1"/>
              <p:nvPr/>
            </p:nvSpPr>
            <p:spPr>
              <a:xfrm>
                <a:off x="634730" y="438144"/>
                <a:ext cx="9141568" cy="1508105"/>
              </a:xfrm>
              <a:prstGeom prst="rect">
                <a:avLst/>
              </a:prstGeom>
              <a:noFill/>
            </p:spPr>
            <p:txBody>
              <a:bodyPr wrap="square">
                <a:spAutoFit/>
              </a:bodyPr>
              <a:lstStyle/>
              <a:p>
                <a:r>
                  <a:rPr lang="en-US" sz="3200" dirty="0"/>
                  <a:t>Relating Arc Lengths to Radius</a:t>
                </a:r>
              </a:p>
              <a:p>
                <a:endParaRPr lang="en-US" sz="3200" dirty="0"/>
              </a:p>
              <a:p>
                <a:r>
                  <a:rPr lang="en-US" sz="2800" dirty="0"/>
                  <a:t>An arc length  </a:t>
                </a:r>
                <a14:m>
                  <m:oMath xmlns:m="http://schemas.openxmlformats.org/officeDocument/2006/math">
                    <m:r>
                      <a:rPr lang="en-US" sz="2800" i="1" dirty="0" smtClean="0">
                        <a:latin typeface="Cambria Math" panose="02040503050406030204" pitchFamily="18" charset="0"/>
                      </a:rPr>
                      <m:t>𝑠</m:t>
                    </m:r>
                  </m:oMath>
                </a14:m>
                <a:r>
                  <a:rPr lang="en-US" sz="2800" dirty="0"/>
                  <a:t>   is the length of the curve along the arc.</a:t>
                </a:r>
              </a:p>
            </p:txBody>
          </p:sp>
        </mc:Choice>
        <mc:Fallback xmlns="">
          <p:sp>
            <p:nvSpPr>
              <p:cNvPr id="5" name="TextBox 4">
                <a:extLst>
                  <a:ext uri="{FF2B5EF4-FFF2-40B4-BE49-F238E27FC236}">
                    <a16:creationId xmlns:a16="http://schemas.microsoft.com/office/drawing/2014/main" id="{A7435C7A-9974-1474-1D0C-ABECF450B39F}"/>
                  </a:ext>
                </a:extLst>
              </p:cNvPr>
              <p:cNvSpPr txBox="1">
                <a:spLocks noRot="1" noChangeAspect="1" noMove="1" noResize="1" noEditPoints="1" noAdjustHandles="1" noChangeArrowheads="1" noChangeShapeType="1" noTextEdit="1"/>
              </p:cNvSpPr>
              <p:nvPr/>
            </p:nvSpPr>
            <p:spPr>
              <a:xfrm>
                <a:off x="634730" y="438144"/>
                <a:ext cx="9141568" cy="1508105"/>
              </a:xfrm>
              <a:prstGeom prst="rect">
                <a:avLst/>
              </a:prstGeom>
              <a:blipFill>
                <a:blip r:embed="rId2"/>
                <a:stretch>
                  <a:fillRect l="-1667" t="-5263" b="-1093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3825543-FDB8-D8D5-6EE5-C72D46CB984B}"/>
              </a:ext>
            </a:extLst>
          </p:cNvPr>
          <p:cNvPicPr>
            <a:picLocks noChangeAspect="1"/>
          </p:cNvPicPr>
          <p:nvPr/>
        </p:nvPicPr>
        <p:blipFill>
          <a:blip r:embed="rId3"/>
          <a:stretch>
            <a:fillRect/>
          </a:stretch>
        </p:blipFill>
        <p:spPr>
          <a:xfrm>
            <a:off x="4465907" y="2491787"/>
            <a:ext cx="2124464" cy="1343580"/>
          </a:xfrm>
          <a:prstGeom prst="rect">
            <a:avLst/>
          </a:prstGeom>
        </p:spPr>
      </p:pic>
      <p:pic>
        <p:nvPicPr>
          <p:cNvPr id="9" name="Picture 8">
            <a:extLst>
              <a:ext uri="{FF2B5EF4-FFF2-40B4-BE49-F238E27FC236}">
                <a16:creationId xmlns:a16="http://schemas.microsoft.com/office/drawing/2014/main" id="{B77C64A5-18FF-E3BC-3931-5A94428E2061}"/>
              </a:ext>
            </a:extLst>
          </p:cNvPr>
          <p:cNvPicPr>
            <a:picLocks noChangeAspect="1"/>
          </p:cNvPicPr>
          <p:nvPr/>
        </p:nvPicPr>
        <p:blipFill>
          <a:blip r:embed="rId4"/>
          <a:stretch>
            <a:fillRect/>
          </a:stretch>
        </p:blipFill>
        <p:spPr>
          <a:xfrm>
            <a:off x="2804109" y="4467232"/>
            <a:ext cx="5982482" cy="843517"/>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B10E0-72CF-33C7-F05F-581FEF374930}"/>
              </a:ext>
            </a:extLst>
          </p:cNvPr>
          <p:cNvPicPr>
            <a:picLocks noChangeAspect="1"/>
          </p:cNvPicPr>
          <p:nvPr/>
        </p:nvPicPr>
        <p:blipFill>
          <a:blip r:embed="rId2"/>
          <a:stretch>
            <a:fillRect/>
          </a:stretch>
        </p:blipFill>
        <p:spPr>
          <a:xfrm>
            <a:off x="643467" y="1109799"/>
            <a:ext cx="10905066" cy="368045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66377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r="5882" b="-1"/>
          <a:stretch/>
        </p:blipFill>
        <p:spPr>
          <a:xfrm>
            <a:off x="2522358" y="10"/>
            <a:ext cx="9669642" cy="6857990"/>
          </a:xfrm>
          <a:prstGeom prst="rect">
            <a:avLst/>
          </a:prstGeom>
        </p:spPr>
      </p:pic>
      <p:sp>
        <p:nvSpPr>
          <p:cNvPr id="26" name="Rectangle 2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52228" y="743447"/>
            <a:ext cx="3973385" cy="2271896"/>
          </a:xfrm>
          <a:noFill/>
        </p:spPr>
        <p:txBody>
          <a:bodyPr vert="horz" lIns="91440" tIns="45720" rIns="91440" bIns="45720" rtlCol="0">
            <a:normAutofit/>
          </a:bodyPr>
          <a:lstStyle/>
          <a:p>
            <a:pPr algn="l"/>
            <a:r>
              <a:rPr lang="en-US" sz="5200" dirty="0"/>
              <a:t>7.1 Angles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7234379" y="5753234"/>
            <a:ext cx="3615866" cy="365125"/>
          </a:xfrm>
        </p:spPr>
        <p:txBody>
          <a:bodyPr vert="horz" lIns="91440" tIns="45720" rIns="91440" bIns="45720" rtlCol="0">
            <a:normAutofit/>
          </a:bodyPr>
          <a:lstStyle/>
          <a:p>
            <a:pPr marR="0" lvl="0" indent="0" algn="r" fontAlgn="auto">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E1E69-BFD9-4B73-9F6A-A28FA06C8401}"/>
              </a:ext>
            </a:extLst>
          </p:cNvPr>
          <p:cNvPicPr>
            <a:picLocks noChangeAspect="1"/>
          </p:cNvPicPr>
          <p:nvPr/>
        </p:nvPicPr>
        <p:blipFill>
          <a:blip r:embed="rId2"/>
          <a:stretch>
            <a:fillRect/>
          </a:stretch>
        </p:blipFill>
        <p:spPr>
          <a:xfrm>
            <a:off x="2799510" y="643466"/>
            <a:ext cx="659297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19FD1C4C-0803-94CF-ABA2-5B9F7D122A27}"/>
              </a:ext>
            </a:extLst>
          </p:cNvPr>
          <p:cNvPicPr>
            <a:picLocks noChangeAspect="1"/>
          </p:cNvPicPr>
          <p:nvPr/>
        </p:nvPicPr>
        <p:blipFill>
          <a:blip r:embed="rId2"/>
          <a:stretch>
            <a:fillRect/>
          </a:stretch>
        </p:blipFill>
        <p:spPr>
          <a:xfrm>
            <a:off x="38100" y="136525"/>
            <a:ext cx="12115800" cy="22098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8" name="Picture 7">
            <a:extLst>
              <a:ext uri="{FF2B5EF4-FFF2-40B4-BE49-F238E27FC236}">
                <a16:creationId xmlns:a16="http://schemas.microsoft.com/office/drawing/2014/main" id="{F43E62AA-B48D-974E-0179-18F668B2F53F}"/>
              </a:ext>
            </a:extLst>
          </p:cNvPr>
          <p:cNvPicPr>
            <a:picLocks noChangeAspect="1"/>
          </p:cNvPicPr>
          <p:nvPr/>
        </p:nvPicPr>
        <p:blipFill>
          <a:blip r:embed="rId2"/>
          <a:stretch>
            <a:fillRect/>
          </a:stretch>
        </p:blipFill>
        <p:spPr>
          <a:xfrm>
            <a:off x="128587" y="136525"/>
            <a:ext cx="11934825" cy="17526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0ECC8-FD1F-A32F-230D-6E806C54D1C9}"/>
              </a:ext>
            </a:extLst>
          </p:cNvPr>
          <p:cNvPicPr>
            <a:picLocks noChangeAspect="1"/>
          </p:cNvPicPr>
          <p:nvPr/>
        </p:nvPicPr>
        <p:blipFill>
          <a:blip r:embed="rId2"/>
          <a:stretch>
            <a:fillRect/>
          </a:stretch>
        </p:blipFill>
        <p:spPr>
          <a:xfrm>
            <a:off x="643467" y="1442635"/>
            <a:ext cx="10905066" cy="275352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2F7B760-3CB2-7785-7F88-B06F4DC011E2}"/>
              </a:ext>
            </a:extLst>
          </p:cNvPr>
          <p:cNvPicPr>
            <a:picLocks noChangeAspect="1"/>
          </p:cNvPicPr>
          <p:nvPr/>
        </p:nvPicPr>
        <p:blipFill>
          <a:blip r:embed="rId2"/>
          <a:stretch>
            <a:fillRect/>
          </a:stretch>
        </p:blipFill>
        <p:spPr>
          <a:xfrm>
            <a:off x="133350" y="219075"/>
            <a:ext cx="11595806" cy="3086719"/>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151AA51-99F8-883E-159B-B1EDC3EA296E}"/>
              </a:ext>
            </a:extLst>
          </p:cNvPr>
          <p:cNvPicPr>
            <a:picLocks noChangeAspect="1"/>
          </p:cNvPicPr>
          <p:nvPr/>
        </p:nvPicPr>
        <p:blipFill>
          <a:blip r:embed="rId2"/>
          <a:stretch>
            <a:fillRect/>
          </a:stretch>
        </p:blipFill>
        <p:spPr>
          <a:xfrm>
            <a:off x="181328" y="136525"/>
            <a:ext cx="11525250" cy="1726970"/>
          </a:xfrm>
          <a:prstGeom prst="rect">
            <a:avLst/>
          </a:prstGeom>
        </p:spPr>
      </p:pic>
    </p:spTree>
    <p:extLst>
      <p:ext uri="{BB962C8B-B14F-4D97-AF65-F5344CB8AC3E}">
        <p14:creationId xmlns:p14="http://schemas.microsoft.com/office/powerpoint/2010/main" val="18581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602F792-A6FB-6584-0238-A4DC20783A04}"/>
              </a:ext>
            </a:extLst>
          </p:cNvPr>
          <p:cNvPicPr>
            <a:picLocks noChangeAspect="1"/>
          </p:cNvPicPr>
          <p:nvPr/>
        </p:nvPicPr>
        <p:blipFill>
          <a:blip r:embed="rId2"/>
          <a:stretch>
            <a:fillRect/>
          </a:stretch>
        </p:blipFill>
        <p:spPr>
          <a:xfrm>
            <a:off x="80256" y="136525"/>
            <a:ext cx="11626321" cy="2115534"/>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D2E8A8E-CA0A-D430-CBAD-C3BCAC5A7146}"/>
              </a:ext>
            </a:extLst>
          </p:cNvPr>
          <p:cNvPicPr>
            <a:picLocks noChangeAspect="1"/>
          </p:cNvPicPr>
          <p:nvPr/>
        </p:nvPicPr>
        <p:blipFill>
          <a:blip r:embed="rId2"/>
          <a:stretch>
            <a:fillRect/>
          </a:stretch>
        </p:blipFill>
        <p:spPr>
          <a:xfrm>
            <a:off x="85725" y="136525"/>
            <a:ext cx="12106275" cy="17335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007E12-D60C-650B-09C8-B74A1D17F0FD}"/>
              </a:ext>
            </a:extLst>
          </p:cNvPr>
          <p:cNvPicPr>
            <a:picLocks noChangeAspect="1"/>
          </p:cNvPicPr>
          <p:nvPr/>
        </p:nvPicPr>
        <p:blipFill>
          <a:blip r:embed="rId2"/>
          <a:stretch>
            <a:fillRect/>
          </a:stretch>
        </p:blipFill>
        <p:spPr>
          <a:xfrm>
            <a:off x="643467" y="1573554"/>
            <a:ext cx="10905066" cy="242637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7E8177-D304-3EFD-20C3-75A36D659572}"/>
              </a:ext>
            </a:extLst>
          </p:cNvPr>
          <p:cNvPicPr>
            <a:picLocks noChangeAspect="1"/>
          </p:cNvPicPr>
          <p:nvPr/>
        </p:nvPicPr>
        <p:blipFill>
          <a:blip r:embed="rId2"/>
          <a:stretch>
            <a:fillRect/>
          </a:stretch>
        </p:blipFill>
        <p:spPr>
          <a:xfrm>
            <a:off x="643467" y="1450678"/>
            <a:ext cx="10905066" cy="288984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4031873"/>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Draw angles in standard position.</a:t>
            </a:r>
          </a:p>
          <a:p>
            <a:pPr marL="457200" indent="-457200">
              <a:buFont typeface="Arial" panose="020B0604020202020204" pitchFamily="34" charset="0"/>
              <a:buChar char="•"/>
            </a:pPr>
            <a:r>
              <a:rPr lang="en-US" sz="2800" dirty="0"/>
              <a:t>Convert between degrees and radians.</a:t>
            </a:r>
          </a:p>
          <a:p>
            <a:pPr marL="457200" indent="-457200">
              <a:buFont typeface="Arial" panose="020B0604020202020204" pitchFamily="34" charset="0"/>
              <a:buChar char="•"/>
            </a:pPr>
            <a:r>
              <a:rPr lang="en-US" sz="2800" dirty="0"/>
              <a:t>Find coterminal angles.</a:t>
            </a:r>
          </a:p>
          <a:p>
            <a:pPr marL="457200" indent="-457200">
              <a:buFont typeface="Arial" panose="020B0604020202020204" pitchFamily="34" charset="0"/>
              <a:buChar char="•"/>
            </a:pPr>
            <a:r>
              <a:rPr lang="en-US" sz="2800" dirty="0"/>
              <a:t>Find the length of a circular arc.</a:t>
            </a:r>
          </a:p>
          <a:p>
            <a:pPr marL="457200" indent="-457200">
              <a:buFont typeface="Arial" panose="020B0604020202020204" pitchFamily="34" charset="0"/>
              <a:buChar char="•"/>
            </a:pPr>
            <a:r>
              <a:rPr lang="en-US" sz="2800" dirty="0"/>
              <a:t>Use linear and angular speed to describe motion on a circular path.</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81906FA-FFB2-27C7-2625-0EDDDD47F4B1}"/>
              </a:ext>
            </a:extLst>
          </p:cNvPr>
          <p:cNvPicPr>
            <a:picLocks noChangeAspect="1"/>
          </p:cNvPicPr>
          <p:nvPr/>
        </p:nvPicPr>
        <p:blipFill>
          <a:blip r:embed="rId2"/>
          <a:stretch>
            <a:fillRect/>
          </a:stretch>
        </p:blipFill>
        <p:spPr>
          <a:xfrm>
            <a:off x="80963" y="136525"/>
            <a:ext cx="11730038" cy="2897682"/>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81B82CF-C2C6-46FC-6E18-7BE3532C87AA}"/>
              </a:ext>
            </a:extLst>
          </p:cNvPr>
          <p:cNvPicPr>
            <a:picLocks noChangeAspect="1"/>
          </p:cNvPicPr>
          <p:nvPr/>
        </p:nvPicPr>
        <p:blipFill>
          <a:blip r:embed="rId2"/>
          <a:stretch>
            <a:fillRect/>
          </a:stretch>
        </p:blipFill>
        <p:spPr>
          <a:xfrm>
            <a:off x="61912" y="136525"/>
            <a:ext cx="12068175" cy="168592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04F6BD-F136-9756-FDB2-BCFAEE5C4877}"/>
              </a:ext>
            </a:extLst>
          </p:cNvPr>
          <p:cNvPicPr>
            <a:picLocks noChangeAspect="1"/>
          </p:cNvPicPr>
          <p:nvPr/>
        </p:nvPicPr>
        <p:blipFill>
          <a:blip r:embed="rId2"/>
          <a:stretch>
            <a:fillRect/>
          </a:stretch>
        </p:blipFill>
        <p:spPr>
          <a:xfrm>
            <a:off x="643467" y="1306225"/>
            <a:ext cx="10905066" cy="313520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BB9E19F-0812-E1A3-70B4-3405AE042C3F}"/>
              </a:ext>
            </a:extLst>
          </p:cNvPr>
          <p:cNvPicPr>
            <a:picLocks noChangeAspect="1"/>
          </p:cNvPicPr>
          <p:nvPr/>
        </p:nvPicPr>
        <p:blipFill>
          <a:blip r:embed="rId2"/>
          <a:stretch>
            <a:fillRect/>
          </a:stretch>
        </p:blipFill>
        <p:spPr>
          <a:xfrm>
            <a:off x="0" y="136525"/>
            <a:ext cx="11637509" cy="2911666"/>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106FC4E-CFD0-957D-7BBA-991641FD1130}"/>
              </a:ext>
            </a:extLst>
          </p:cNvPr>
          <p:cNvPicPr>
            <a:picLocks noChangeAspect="1"/>
          </p:cNvPicPr>
          <p:nvPr/>
        </p:nvPicPr>
        <p:blipFill>
          <a:blip r:embed="rId2"/>
          <a:stretch>
            <a:fillRect/>
          </a:stretch>
        </p:blipFill>
        <p:spPr>
          <a:xfrm>
            <a:off x="87767" y="136525"/>
            <a:ext cx="11734120" cy="1705273"/>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CD7C7D-4E74-08A7-72C8-26C57C229AB2}"/>
              </a:ext>
            </a:extLst>
          </p:cNvPr>
          <p:cNvPicPr>
            <a:picLocks noChangeAspect="1"/>
          </p:cNvPicPr>
          <p:nvPr/>
        </p:nvPicPr>
        <p:blipFill>
          <a:blip r:embed="rId2"/>
          <a:stretch>
            <a:fillRect/>
          </a:stretch>
        </p:blipFill>
        <p:spPr>
          <a:xfrm>
            <a:off x="643467" y="1429003"/>
            <a:ext cx="10905066" cy="278079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593579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AF3F072-3009-7E48-689D-D01B7C185594}"/>
              </a:ext>
            </a:extLst>
          </p:cNvPr>
          <p:cNvPicPr>
            <a:picLocks noChangeAspect="1"/>
          </p:cNvPicPr>
          <p:nvPr/>
        </p:nvPicPr>
        <p:blipFill>
          <a:blip r:embed="rId2"/>
          <a:stretch>
            <a:fillRect/>
          </a:stretch>
        </p:blipFill>
        <p:spPr>
          <a:xfrm>
            <a:off x="161926" y="136526"/>
            <a:ext cx="11871358" cy="2171246"/>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1125D6E-A186-01A3-BE4D-C66E1C8CB552}"/>
              </a:ext>
            </a:extLst>
          </p:cNvPr>
          <p:cNvPicPr>
            <a:picLocks noChangeAspect="1"/>
          </p:cNvPicPr>
          <p:nvPr/>
        </p:nvPicPr>
        <p:blipFill>
          <a:blip r:embed="rId2"/>
          <a:stretch>
            <a:fillRect/>
          </a:stretch>
        </p:blipFill>
        <p:spPr>
          <a:xfrm>
            <a:off x="0" y="136525"/>
            <a:ext cx="11617099" cy="1647815"/>
          </a:xfrm>
          <a:prstGeom prst="rect">
            <a:avLst/>
          </a:prstGeom>
        </p:spPr>
      </p:pic>
    </p:spTree>
    <p:extLst>
      <p:ext uri="{BB962C8B-B14F-4D97-AF65-F5344CB8AC3E}">
        <p14:creationId xmlns:p14="http://schemas.microsoft.com/office/powerpoint/2010/main" val="1387336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A6B077-0D6C-9C2C-F95B-CCDD8D991462}"/>
              </a:ext>
            </a:extLst>
          </p:cNvPr>
          <p:cNvPicPr>
            <a:picLocks noChangeAspect="1"/>
          </p:cNvPicPr>
          <p:nvPr/>
        </p:nvPicPr>
        <p:blipFill>
          <a:blip r:embed="rId2"/>
          <a:stretch>
            <a:fillRect/>
          </a:stretch>
        </p:blipFill>
        <p:spPr>
          <a:xfrm>
            <a:off x="730553" y="1057148"/>
            <a:ext cx="10905066" cy="237185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FCB1C331-748E-6453-154F-6842EBC97EA6}"/>
              </a:ext>
            </a:extLst>
          </p:cNvPr>
          <p:cNvPicPr>
            <a:picLocks noChangeAspect="1"/>
          </p:cNvPicPr>
          <p:nvPr/>
        </p:nvPicPr>
        <p:blipFill>
          <a:blip r:embed="rId3"/>
          <a:stretch>
            <a:fillRect/>
          </a:stretch>
        </p:blipFill>
        <p:spPr>
          <a:xfrm>
            <a:off x="6950530" y="2950028"/>
            <a:ext cx="3881636" cy="3001869"/>
          </a:xfrm>
          <a:prstGeom prst="rect">
            <a:avLst/>
          </a:prstGeom>
        </p:spPr>
      </p:pic>
    </p:spTree>
    <p:extLst>
      <p:ext uri="{BB962C8B-B14F-4D97-AF65-F5344CB8AC3E}">
        <p14:creationId xmlns:p14="http://schemas.microsoft.com/office/powerpoint/2010/main" val="207107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779FF9-2D6F-38DA-A707-5F3B60529F51}"/>
              </a:ext>
            </a:extLst>
          </p:cNvPr>
          <p:cNvPicPr>
            <a:picLocks noChangeAspect="1"/>
          </p:cNvPicPr>
          <p:nvPr/>
        </p:nvPicPr>
        <p:blipFill>
          <a:blip r:embed="rId2"/>
          <a:stretch>
            <a:fillRect/>
          </a:stretch>
        </p:blipFill>
        <p:spPr>
          <a:xfrm>
            <a:off x="643467" y="1584343"/>
            <a:ext cx="10905066" cy="253542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89417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C0855AA-9E84-32F2-4693-6145C3ECDF92}"/>
              </a:ext>
            </a:extLst>
          </p:cNvPr>
          <p:cNvSpPr txBox="1"/>
          <p:nvPr/>
        </p:nvSpPr>
        <p:spPr>
          <a:xfrm>
            <a:off x="673639" y="440935"/>
            <a:ext cx="9073475" cy="2369880"/>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Ray</a:t>
            </a:r>
          </a:p>
          <a:p>
            <a:pPr algn="l"/>
            <a:endParaRPr lang="en-US" sz="3200" b="1" i="0" dirty="0">
              <a:solidFill>
                <a:srgbClr val="333333"/>
              </a:solidFill>
              <a:effectLst/>
              <a:highlight>
                <a:srgbClr val="FFFFFF"/>
              </a:highlight>
              <a:latin typeface="Neue Helvetica W01"/>
            </a:endParaRPr>
          </a:p>
          <a:p>
            <a:r>
              <a:rPr lang="en-US" sz="2800" dirty="0">
                <a:solidFill>
                  <a:srgbClr val="424242"/>
                </a:solidFill>
                <a:highlight>
                  <a:srgbClr val="FFFFFF"/>
                </a:highlight>
                <a:latin typeface="Neue Helvetica W01"/>
              </a:rPr>
              <a:t>Properly defining an angle first requires that we define a ray.</a:t>
            </a:r>
          </a:p>
          <a:p>
            <a:endParaRPr lang="en-US" sz="2800" dirty="0">
              <a:solidFill>
                <a:srgbClr val="424242"/>
              </a:solidFill>
              <a:highlight>
                <a:srgbClr val="FFFFFF"/>
              </a:highlight>
              <a:latin typeface="Neue Helvetica W01"/>
            </a:endParaRPr>
          </a:p>
          <a:p>
            <a:r>
              <a:rPr lang="en-US" sz="2800" dirty="0">
                <a:solidFill>
                  <a:srgbClr val="424242"/>
                </a:solidFill>
                <a:highlight>
                  <a:srgbClr val="FFFFFF"/>
                </a:highlight>
                <a:latin typeface="Neue Helvetica W01"/>
              </a:rPr>
              <a:t>A </a:t>
            </a:r>
            <a:r>
              <a:rPr lang="en-US" sz="2800" b="1" dirty="0">
                <a:solidFill>
                  <a:srgbClr val="424242"/>
                </a:solidFill>
                <a:highlight>
                  <a:srgbClr val="FFFFFF"/>
                </a:highlight>
                <a:latin typeface="Neue Helvetica W01"/>
              </a:rPr>
              <a:t>ray</a:t>
            </a:r>
            <a:r>
              <a:rPr lang="en-US" sz="2800" dirty="0">
                <a:solidFill>
                  <a:srgbClr val="424242"/>
                </a:solidFill>
                <a:highlight>
                  <a:srgbClr val="FFFFFF"/>
                </a:highlight>
                <a:latin typeface="Neue Helvetica W01"/>
              </a:rPr>
              <a:t> is a directed line segment.</a:t>
            </a:r>
            <a:endParaRPr lang="en-US" sz="2800" b="0" i="0" dirty="0">
              <a:solidFill>
                <a:srgbClr val="424242"/>
              </a:solidFill>
              <a:effectLst/>
              <a:highlight>
                <a:srgbClr val="FFFFFF"/>
              </a:highlight>
              <a:latin typeface="Neue Helvetica W01"/>
            </a:endParaRPr>
          </a:p>
        </p:txBody>
      </p:sp>
      <p:pic>
        <p:nvPicPr>
          <p:cNvPr id="6" name="Picture 5">
            <a:extLst>
              <a:ext uri="{FF2B5EF4-FFF2-40B4-BE49-F238E27FC236}">
                <a16:creationId xmlns:a16="http://schemas.microsoft.com/office/drawing/2014/main" id="{C7DC04B8-9034-E863-D01F-E23A325BA8FA}"/>
              </a:ext>
            </a:extLst>
          </p:cNvPr>
          <p:cNvPicPr>
            <a:picLocks noChangeAspect="1"/>
          </p:cNvPicPr>
          <p:nvPr/>
        </p:nvPicPr>
        <p:blipFill>
          <a:blip r:embed="rId3"/>
          <a:stretch>
            <a:fillRect/>
          </a:stretch>
        </p:blipFill>
        <p:spPr>
          <a:xfrm>
            <a:off x="390378" y="2937275"/>
            <a:ext cx="5705622" cy="2619106"/>
          </a:xfrm>
          <a:prstGeom prst="rect">
            <a:avLst/>
          </a:prstGeom>
        </p:spPr>
      </p:pic>
      <p:pic>
        <p:nvPicPr>
          <p:cNvPr id="8" name="Picture 7">
            <a:extLst>
              <a:ext uri="{FF2B5EF4-FFF2-40B4-BE49-F238E27FC236}">
                <a16:creationId xmlns:a16="http://schemas.microsoft.com/office/drawing/2014/main" id="{4065DB3D-0098-773D-111F-AA4CC6005E18}"/>
              </a:ext>
            </a:extLst>
          </p:cNvPr>
          <p:cNvPicPr>
            <a:picLocks noChangeAspect="1"/>
          </p:cNvPicPr>
          <p:nvPr/>
        </p:nvPicPr>
        <p:blipFill>
          <a:blip r:embed="rId4"/>
          <a:stretch>
            <a:fillRect/>
          </a:stretch>
        </p:blipFill>
        <p:spPr>
          <a:xfrm>
            <a:off x="1182200" y="3119437"/>
            <a:ext cx="571500" cy="619125"/>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EE201D3-1A7D-07BC-C642-8AD4F892A03A}"/>
              </a:ext>
            </a:extLst>
          </p:cNvPr>
          <p:cNvPicPr>
            <a:picLocks noChangeAspect="1"/>
          </p:cNvPicPr>
          <p:nvPr/>
        </p:nvPicPr>
        <p:blipFill>
          <a:blip r:embed="rId2"/>
          <a:stretch>
            <a:fillRect/>
          </a:stretch>
        </p:blipFill>
        <p:spPr>
          <a:xfrm>
            <a:off x="198664" y="136525"/>
            <a:ext cx="11405507" cy="4002721"/>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AA9C6A9-3B00-2AA3-9875-9733CC06E8FF}"/>
              </a:ext>
            </a:extLst>
          </p:cNvPr>
          <p:cNvPicPr>
            <a:picLocks noChangeAspect="1"/>
          </p:cNvPicPr>
          <p:nvPr/>
        </p:nvPicPr>
        <p:blipFill>
          <a:blip r:embed="rId2"/>
          <a:stretch>
            <a:fillRect/>
          </a:stretch>
        </p:blipFill>
        <p:spPr>
          <a:xfrm>
            <a:off x="458387" y="136525"/>
            <a:ext cx="10801350" cy="1685925"/>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FA629-B1FA-1505-3CFF-557F4BAD75DB}"/>
              </a:ext>
            </a:extLst>
          </p:cNvPr>
          <p:cNvPicPr>
            <a:picLocks noChangeAspect="1"/>
          </p:cNvPicPr>
          <p:nvPr/>
        </p:nvPicPr>
        <p:blipFill>
          <a:blip r:embed="rId2"/>
          <a:stretch>
            <a:fillRect/>
          </a:stretch>
        </p:blipFill>
        <p:spPr>
          <a:xfrm>
            <a:off x="643467" y="852545"/>
            <a:ext cx="10905066" cy="223553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24C12070-69BE-01AA-7D07-3B546657FA0B}"/>
              </a:ext>
            </a:extLst>
          </p:cNvPr>
          <p:cNvPicPr>
            <a:picLocks noChangeAspect="1"/>
          </p:cNvPicPr>
          <p:nvPr/>
        </p:nvPicPr>
        <p:blipFill>
          <a:blip r:embed="rId3"/>
          <a:stretch>
            <a:fillRect/>
          </a:stretch>
        </p:blipFill>
        <p:spPr>
          <a:xfrm>
            <a:off x="7368948" y="2664141"/>
            <a:ext cx="3745367" cy="3208701"/>
          </a:xfrm>
          <a:prstGeom prst="rect">
            <a:avLst/>
          </a:prstGeom>
        </p:spPr>
      </p:pic>
    </p:spTree>
    <p:extLst>
      <p:ext uri="{BB962C8B-B14F-4D97-AF65-F5344CB8AC3E}">
        <p14:creationId xmlns:p14="http://schemas.microsoft.com/office/powerpoint/2010/main" val="2508325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2E0FF-0B63-FA3D-B823-30F15D10DDF3}"/>
              </a:ext>
            </a:extLst>
          </p:cNvPr>
          <p:cNvPicPr>
            <a:picLocks noChangeAspect="1"/>
          </p:cNvPicPr>
          <p:nvPr/>
        </p:nvPicPr>
        <p:blipFill>
          <a:blip r:embed="rId2"/>
          <a:stretch>
            <a:fillRect/>
          </a:stretch>
        </p:blipFill>
        <p:spPr>
          <a:xfrm>
            <a:off x="643467" y="1143325"/>
            <a:ext cx="10905066" cy="269900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590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A099E96-2B0F-BDDC-F463-6442E44EBA8D}"/>
              </a:ext>
            </a:extLst>
          </p:cNvPr>
          <p:cNvPicPr>
            <a:picLocks noChangeAspect="1"/>
          </p:cNvPicPr>
          <p:nvPr/>
        </p:nvPicPr>
        <p:blipFill>
          <a:blip r:embed="rId2"/>
          <a:stretch>
            <a:fillRect/>
          </a:stretch>
        </p:blipFill>
        <p:spPr>
          <a:xfrm>
            <a:off x="244248" y="136525"/>
            <a:ext cx="10658475" cy="5572125"/>
          </a:xfrm>
          <a:prstGeom prst="rect">
            <a:avLst/>
          </a:prstGeom>
        </p:spPr>
      </p:pic>
    </p:spTree>
    <p:extLst>
      <p:ext uri="{BB962C8B-B14F-4D97-AF65-F5344CB8AC3E}">
        <p14:creationId xmlns:p14="http://schemas.microsoft.com/office/powerpoint/2010/main" val="1848209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sp>
        <p:nvSpPr>
          <p:cNvPr id="4" name="TextBox 3">
            <a:extLst>
              <a:ext uri="{FF2B5EF4-FFF2-40B4-BE49-F238E27FC236}">
                <a16:creationId xmlns:a16="http://schemas.microsoft.com/office/drawing/2014/main" id="{37C27C48-8F70-70D0-4DD2-0D31E642BC07}"/>
              </a:ext>
            </a:extLst>
          </p:cNvPr>
          <p:cNvSpPr txBox="1"/>
          <p:nvPr/>
        </p:nvSpPr>
        <p:spPr>
          <a:xfrm>
            <a:off x="608674" y="1079500"/>
            <a:ext cx="10687455" cy="1200329"/>
          </a:xfrm>
          <a:prstGeom prst="rect">
            <a:avLst/>
          </a:prstGeom>
          <a:noFill/>
        </p:spPr>
        <p:txBody>
          <a:bodyPr wrap="square">
            <a:spAutoFit/>
          </a:bodyPr>
          <a:lstStyle/>
          <a:p>
            <a:r>
              <a:rPr lang="en-US" dirty="0">
                <a:solidFill>
                  <a:srgbClr val="424242"/>
                </a:solidFill>
                <a:effectLst/>
              </a:rPr>
              <a:t>In central pivot irrigation, which creates the field shapes similar to the image below, a large irrigation pipe on wheels rotates around a center point. A farmer has a central pivot system with a radius of 400 meters. If water restrictions only allow her to water 150 thousand square meters a day, what angle should she set the system to cover? Write the answer in radian measure to two decimal places.</a:t>
            </a:r>
          </a:p>
        </p:txBody>
      </p:sp>
      <p:pic>
        <p:nvPicPr>
          <p:cNvPr id="6" name="Picture 5">
            <a:extLst>
              <a:ext uri="{FF2B5EF4-FFF2-40B4-BE49-F238E27FC236}">
                <a16:creationId xmlns:a16="http://schemas.microsoft.com/office/drawing/2014/main" id="{D638CE13-5303-470A-DFD2-6DF09DE94D08}"/>
              </a:ext>
            </a:extLst>
          </p:cNvPr>
          <p:cNvPicPr>
            <a:picLocks noChangeAspect="1"/>
          </p:cNvPicPr>
          <p:nvPr/>
        </p:nvPicPr>
        <p:blipFill>
          <a:blip r:embed="rId2"/>
          <a:stretch>
            <a:fillRect/>
          </a:stretch>
        </p:blipFill>
        <p:spPr>
          <a:xfrm>
            <a:off x="382679" y="136525"/>
            <a:ext cx="10782300" cy="942975"/>
          </a:xfrm>
          <a:prstGeom prst="rect">
            <a:avLst/>
          </a:prstGeom>
        </p:spPr>
      </p:pic>
      <p:pic>
        <p:nvPicPr>
          <p:cNvPr id="8" name="Picture 7">
            <a:extLst>
              <a:ext uri="{FF2B5EF4-FFF2-40B4-BE49-F238E27FC236}">
                <a16:creationId xmlns:a16="http://schemas.microsoft.com/office/drawing/2014/main" id="{FB172788-0546-2D1C-050B-AA50E3B5F75E}"/>
              </a:ext>
            </a:extLst>
          </p:cNvPr>
          <p:cNvPicPr>
            <a:picLocks noChangeAspect="1"/>
          </p:cNvPicPr>
          <p:nvPr/>
        </p:nvPicPr>
        <p:blipFill>
          <a:blip r:embed="rId3"/>
          <a:stretch>
            <a:fillRect/>
          </a:stretch>
        </p:blipFill>
        <p:spPr>
          <a:xfrm>
            <a:off x="608675" y="2402841"/>
            <a:ext cx="4420526" cy="2175329"/>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math equation&#10;&#10;Description automatically generated">
            <a:extLst>
              <a:ext uri="{FF2B5EF4-FFF2-40B4-BE49-F238E27FC236}">
                <a16:creationId xmlns:a16="http://schemas.microsoft.com/office/drawing/2014/main" id="{AE8F4106-64C1-7FBB-A15F-3A94190C47F1}"/>
              </a:ext>
            </a:extLst>
          </p:cNvPr>
          <p:cNvPicPr>
            <a:picLocks noChangeAspect="1"/>
          </p:cNvPicPr>
          <p:nvPr/>
        </p:nvPicPr>
        <p:blipFill>
          <a:blip r:embed="rId2"/>
          <a:stretch>
            <a:fillRect/>
          </a:stretch>
        </p:blipFill>
        <p:spPr>
          <a:xfrm>
            <a:off x="1251594" y="643466"/>
            <a:ext cx="9688811"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53551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CA8B32-AC50-F8A2-906F-FB09AE9BB08D}"/>
              </a:ext>
            </a:extLst>
          </p:cNvPr>
          <p:cNvPicPr>
            <a:picLocks noChangeAspect="1"/>
          </p:cNvPicPr>
          <p:nvPr/>
        </p:nvPicPr>
        <p:blipFill>
          <a:blip r:embed="rId2"/>
          <a:stretch>
            <a:fillRect/>
          </a:stretch>
        </p:blipFill>
        <p:spPr>
          <a:xfrm>
            <a:off x="643467" y="1178535"/>
            <a:ext cx="10905066" cy="2889842"/>
          </a:xfrm>
          <a:prstGeom prst="rect">
            <a:avLst/>
          </a:prstGeom>
        </p:spPr>
      </p:pic>
      <p:sp>
        <p:nvSpPr>
          <p:cNvPr id="2" name="Footer Placeholder 1">
            <a:extLst>
              <a:ext uri="{FF2B5EF4-FFF2-40B4-BE49-F238E27FC236}">
                <a16:creationId xmlns:a16="http://schemas.microsoft.com/office/drawing/2014/main" id="{E7300ED5-43ED-4E28-2041-06DAA5055A6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092541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FC4FEB6-E2E5-A2AC-7DBE-0DC64B2D1CBA}"/>
              </a:ext>
            </a:extLst>
          </p:cNvPr>
          <p:cNvPicPr>
            <a:picLocks noChangeAspect="1"/>
          </p:cNvPicPr>
          <p:nvPr/>
        </p:nvPicPr>
        <p:blipFill>
          <a:blip r:embed="rId2"/>
          <a:stretch>
            <a:fillRect/>
          </a:stretch>
        </p:blipFill>
        <p:spPr>
          <a:xfrm>
            <a:off x="0" y="136525"/>
            <a:ext cx="10715625" cy="2209800"/>
          </a:xfrm>
          <a:prstGeom prst="rect">
            <a:avLst/>
          </a:prstGeom>
        </p:spPr>
      </p:pic>
      <p:pic>
        <p:nvPicPr>
          <p:cNvPr id="6" name="Picture 5">
            <a:extLst>
              <a:ext uri="{FF2B5EF4-FFF2-40B4-BE49-F238E27FC236}">
                <a16:creationId xmlns:a16="http://schemas.microsoft.com/office/drawing/2014/main" id="{901C36B2-CB91-B880-2950-E8B0FA8E7BC6}"/>
              </a:ext>
            </a:extLst>
          </p:cNvPr>
          <p:cNvPicPr>
            <a:picLocks noChangeAspect="1"/>
          </p:cNvPicPr>
          <p:nvPr/>
        </p:nvPicPr>
        <p:blipFill>
          <a:blip r:embed="rId3"/>
          <a:stretch>
            <a:fillRect/>
          </a:stretch>
        </p:blipFill>
        <p:spPr>
          <a:xfrm>
            <a:off x="410255" y="2458584"/>
            <a:ext cx="3878289" cy="3785507"/>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139710A-B509-C7C0-25DB-EF332D2016F2}"/>
              </a:ext>
            </a:extLst>
          </p:cNvPr>
          <p:cNvPicPr>
            <a:picLocks noChangeAspect="1"/>
          </p:cNvPicPr>
          <p:nvPr/>
        </p:nvPicPr>
        <p:blipFill>
          <a:blip r:embed="rId2"/>
          <a:stretch>
            <a:fillRect/>
          </a:stretch>
        </p:blipFill>
        <p:spPr>
          <a:xfrm>
            <a:off x="191180" y="136525"/>
            <a:ext cx="10829925" cy="1952625"/>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p:txBody>
          <a:bodyPr/>
          <a:lstStyle/>
          <a:p>
            <a:r>
              <a:rPr lang="en-US"/>
              <a:t>https://openstax.org/details/books/algebra-and-trigonometry-2e</a:t>
            </a:r>
          </a:p>
        </p:txBody>
      </p:sp>
      <p:sp>
        <p:nvSpPr>
          <p:cNvPr id="4" name="TextBox 3">
            <a:extLst>
              <a:ext uri="{FF2B5EF4-FFF2-40B4-BE49-F238E27FC236}">
                <a16:creationId xmlns:a16="http://schemas.microsoft.com/office/drawing/2014/main" id="{930D6731-51C4-DE33-10D3-0546A3EC9849}"/>
              </a:ext>
            </a:extLst>
          </p:cNvPr>
          <p:cNvSpPr txBox="1"/>
          <p:nvPr/>
        </p:nvSpPr>
        <p:spPr>
          <a:xfrm>
            <a:off x="635539" y="340866"/>
            <a:ext cx="10016248" cy="2154436"/>
          </a:xfrm>
          <a:prstGeom prst="rect">
            <a:avLst/>
          </a:prstGeom>
          <a:noFill/>
        </p:spPr>
        <p:txBody>
          <a:bodyPr wrap="square">
            <a:spAutoFit/>
          </a:bodyPr>
          <a:lstStyle/>
          <a:p>
            <a:r>
              <a:rPr lang="en-US" sz="3200" b="1" i="0" dirty="0">
                <a:solidFill>
                  <a:srgbClr val="333333"/>
                </a:solidFill>
                <a:effectLst/>
                <a:highlight>
                  <a:srgbClr val="FFFFFF"/>
                </a:highlight>
                <a:latin typeface="Neue Helvetica W01"/>
              </a:rPr>
              <a:t>Angle</a:t>
            </a:r>
          </a:p>
          <a:p>
            <a:endParaRPr lang="en-US" b="0" i="0" dirty="0">
              <a:solidFill>
                <a:srgbClr val="424242"/>
              </a:solidFill>
              <a:effectLst/>
              <a:highlight>
                <a:srgbClr val="FFFFFF"/>
              </a:highlight>
              <a:latin typeface="Neue Helvetica W01"/>
            </a:endParaRPr>
          </a:p>
          <a:p>
            <a:r>
              <a:rPr lang="en-US" sz="2800" b="0" i="0" dirty="0">
                <a:solidFill>
                  <a:srgbClr val="424242"/>
                </a:solidFill>
                <a:effectLst/>
                <a:highlight>
                  <a:srgbClr val="FFFFFF"/>
                </a:highlight>
                <a:latin typeface="Neue Helvetica W01"/>
              </a:rPr>
              <a:t>An </a:t>
            </a:r>
            <a:r>
              <a:rPr lang="en-US" sz="2800" b="1" i="0" dirty="0">
                <a:solidFill>
                  <a:srgbClr val="424242"/>
                </a:solidFill>
                <a:effectLst/>
                <a:highlight>
                  <a:srgbClr val="FFFFFF"/>
                </a:highlight>
                <a:latin typeface="Neue Helvetica W01"/>
              </a:rPr>
              <a:t>angle</a:t>
            </a:r>
            <a:r>
              <a:rPr lang="en-US" sz="2800" b="0" i="0" dirty="0">
                <a:solidFill>
                  <a:srgbClr val="424242"/>
                </a:solidFill>
                <a:effectLst/>
                <a:highlight>
                  <a:srgbClr val="FFFFFF"/>
                </a:highlight>
                <a:latin typeface="Neue Helvetica W01"/>
              </a:rPr>
              <a:t> is the union of two rays having a common endpoint. The endpoint is called the </a:t>
            </a:r>
            <a:r>
              <a:rPr lang="en-US" sz="2800" b="1" i="0" dirty="0">
                <a:solidFill>
                  <a:srgbClr val="424242"/>
                </a:solidFill>
                <a:effectLst/>
                <a:highlight>
                  <a:srgbClr val="FFFFFF"/>
                </a:highlight>
                <a:latin typeface="Neue Helvetica W01"/>
              </a:rPr>
              <a:t>vertex</a:t>
            </a:r>
            <a:r>
              <a:rPr lang="en-US" sz="2800" b="0" i="0" dirty="0">
                <a:solidFill>
                  <a:srgbClr val="424242"/>
                </a:solidFill>
                <a:effectLst/>
                <a:highlight>
                  <a:srgbClr val="FFFFFF"/>
                </a:highlight>
                <a:latin typeface="Neue Helvetica W01"/>
              </a:rPr>
              <a:t> of the angle, and the two rays are the sides of the angle.</a:t>
            </a:r>
            <a:endParaRPr lang="en-US" sz="2800" dirty="0"/>
          </a:p>
        </p:txBody>
      </p:sp>
      <p:pic>
        <p:nvPicPr>
          <p:cNvPr id="6" name="Picture 5">
            <a:extLst>
              <a:ext uri="{FF2B5EF4-FFF2-40B4-BE49-F238E27FC236}">
                <a16:creationId xmlns:a16="http://schemas.microsoft.com/office/drawing/2014/main" id="{DDAA1674-8623-41F6-EEEC-E1CBBB828FC7}"/>
              </a:ext>
            </a:extLst>
          </p:cNvPr>
          <p:cNvPicPr>
            <a:picLocks noChangeAspect="1"/>
          </p:cNvPicPr>
          <p:nvPr/>
        </p:nvPicPr>
        <p:blipFill>
          <a:blip r:embed="rId2"/>
          <a:stretch>
            <a:fillRect/>
          </a:stretch>
        </p:blipFill>
        <p:spPr>
          <a:xfrm>
            <a:off x="1720783" y="2833790"/>
            <a:ext cx="4635633" cy="3184071"/>
          </a:xfrm>
          <a:prstGeom prst="rect">
            <a:avLst/>
          </a:prstGeom>
        </p:spPr>
      </p:pic>
      <p:pic>
        <p:nvPicPr>
          <p:cNvPr id="8" name="Picture 7">
            <a:extLst>
              <a:ext uri="{FF2B5EF4-FFF2-40B4-BE49-F238E27FC236}">
                <a16:creationId xmlns:a16="http://schemas.microsoft.com/office/drawing/2014/main" id="{4F30673C-A509-F34E-3D01-0D9C0FDB8ADB}"/>
              </a:ext>
            </a:extLst>
          </p:cNvPr>
          <p:cNvPicPr>
            <a:picLocks noChangeAspect="1"/>
          </p:cNvPicPr>
          <p:nvPr/>
        </p:nvPicPr>
        <p:blipFill>
          <a:blip r:embed="rId3"/>
          <a:stretch>
            <a:fillRect/>
          </a:stretch>
        </p:blipFill>
        <p:spPr>
          <a:xfrm>
            <a:off x="974271" y="3019425"/>
            <a:ext cx="942975" cy="409575"/>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4EB403-9986-1872-9AD9-F2D9CAA6EA91}"/>
              </a:ext>
            </a:extLst>
          </p:cNvPr>
          <p:cNvPicPr>
            <a:picLocks noChangeAspect="1"/>
          </p:cNvPicPr>
          <p:nvPr/>
        </p:nvPicPr>
        <p:blipFill>
          <a:blip r:embed="rId2"/>
          <a:stretch>
            <a:fillRect/>
          </a:stretch>
        </p:blipFill>
        <p:spPr>
          <a:xfrm>
            <a:off x="643467" y="1316820"/>
            <a:ext cx="10905066" cy="3462358"/>
          </a:xfrm>
          <a:prstGeom prst="rect">
            <a:avLst/>
          </a:prstGeom>
        </p:spPr>
      </p:pic>
      <p:sp>
        <p:nvSpPr>
          <p:cNvPr id="2" name="Footer Placeholder 1">
            <a:extLst>
              <a:ext uri="{FF2B5EF4-FFF2-40B4-BE49-F238E27FC236}">
                <a16:creationId xmlns:a16="http://schemas.microsoft.com/office/drawing/2014/main" id="{BE740F71-7947-79F7-B0A9-05A45BC21B4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3801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9E0F095-08F4-B658-7928-58767454878A}"/>
              </a:ext>
            </a:extLst>
          </p:cNvPr>
          <p:cNvPicPr>
            <a:picLocks noChangeAspect="1"/>
          </p:cNvPicPr>
          <p:nvPr/>
        </p:nvPicPr>
        <p:blipFill>
          <a:blip r:embed="rId2"/>
          <a:stretch>
            <a:fillRect/>
          </a:stretch>
        </p:blipFill>
        <p:spPr>
          <a:xfrm>
            <a:off x="236084" y="136525"/>
            <a:ext cx="10696575" cy="2238375"/>
          </a:xfrm>
          <a:prstGeom prst="rect">
            <a:avLst/>
          </a:prstGeom>
        </p:spPr>
      </p:pic>
    </p:spTree>
    <p:extLst>
      <p:ext uri="{BB962C8B-B14F-4D97-AF65-F5344CB8AC3E}">
        <p14:creationId xmlns:p14="http://schemas.microsoft.com/office/powerpoint/2010/main" val="1742471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28B1223-75EE-588F-C63E-F6E2C1FBB760}"/>
              </a:ext>
            </a:extLst>
          </p:cNvPr>
          <p:cNvPicPr>
            <a:picLocks noChangeAspect="1"/>
          </p:cNvPicPr>
          <p:nvPr/>
        </p:nvPicPr>
        <p:blipFill>
          <a:blip r:embed="rId2"/>
          <a:stretch>
            <a:fillRect/>
          </a:stretch>
        </p:blipFill>
        <p:spPr>
          <a:xfrm>
            <a:off x="86405" y="136525"/>
            <a:ext cx="10734675" cy="1866900"/>
          </a:xfrm>
          <a:prstGeom prst="rect">
            <a:avLst/>
          </a:prstGeom>
        </p:spPr>
      </p:pic>
    </p:spTree>
    <p:extLst>
      <p:ext uri="{BB962C8B-B14F-4D97-AF65-F5344CB8AC3E}">
        <p14:creationId xmlns:p14="http://schemas.microsoft.com/office/powerpoint/2010/main" val="2383170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195574" y="1318667"/>
            <a:ext cx="10422148"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Draw angles in standard position.</a:t>
            </a:r>
          </a:p>
          <a:p>
            <a:pPr marL="457200" indent="-457200">
              <a:buFont typeface="Arial" panose="020B0604020202020204" pitchFamily="34" charset="0"/>
              <a:buChar char="•"/>
            </a:pPr>
            <a:r>
              <a:rPr lang="en-US" sz="2800" dirty="0"/>
              <a:t>Convert between degrees and radians.</a:t>
            </a:r>
          </a:p>
          <a:p>
            <a:pPr marL="457200" indent="-457200">
              <a:buFont typeface="Arial" panose="020B0604020202020204" pitchFamily="34" charset="0"/>
              <a:buChar char="•"/>
            </a:pPr>
            <a:r>
              <a:rPr lang="en-US" sz="2800" dirty="0"/>
              <a:t>Find coterminal angles.</a:t>
            </a:r>
          </a:p>
          <a:p>
            <a:pPr marL="457200" indent="-457200">
              <a:buFont typeface="Arial" panose="020B0604020202020204" pitchFamily="34" charset="0"/>
              <a:buChar char="•"/>
            </a:pPr>
            <a:r>
              <a:rPr lang="en-US" sz="2800" dirty="0"/>
              <a:t>Find the length of a circular arc.</a:t>
            </a:r>
          </a:p>
          <a:p>
            <a:pPr marL="457200" indent="-457200">
              <a:buFont typeface="Arial" panose="020B0604020202020204" pitchFamily="34" charset="0"/>
              <a:buChar char="•"/>
            </a:pPr>
            <a:r>
              <a:rPr lang="en-US" sz="2800" dirty="0"/>
              <a:t>Use linear and angular speed to describe motion on a circular path.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954B23B2-FA50-FDA1-EAD8-844A825F2252}"/>
              </a:ext>
            </a:extLst>
          </p:cNvPr>
          <p:cNvSpPr txBox="1"/>
          <p:nvPr/>
        </p:nvSpPr>
        <p:spPr>
          <a:xfrm>
            <a:off x="552854" y="353386"/>
            <a:ext cx="11081427" cy="2277547"/>
          </a:xfrm>
          <a:prstGeom prst="rect">
            <a:avLst/>
          </a:prstGeom>
          <a:noFill/>
        </p:spPr>
        <p:txBody>
          <a:bodyPr wrap="square">
            <a:spAutoFit/>
          </a:bodyPr>
          <a:lstStyle/>
          <a:p>
            <a:r>
              <a:rPr lang="en-US" sz="2800" b="1" i="0" dirty="0">
                <a:solidFill>
                  <a:srgbClr val="333333"/>
                </a:solidFill>
                <a:effectLst/>
                <a:highlight>
                  <a:srgbClr val="FFFFFF"/>
                </a:highlight>
                <a:latin typeface="Neue Helvetica W01"/>
              </a:rPr>
              <a:t>Angle</a:t>
            </a:r>
          </a:p>
          <a:p>
            <a:endParaRPr lang="en-US" b="1" dirty="0">
              <a:solidFill>
                <a:srgbClr val="333333"/>
              </a:solidFill>
              <a:highlight>
                <a:srgbClr val="FFFFFF"/>
              </a:highlight>
              <a:latin typeface="Neue Helvetica W01"/>
            </a:endParaRPr>
          </a:p>
          <a:p>
            <a:r>
              <a:rPr lang="en-US" sz="2400" b="0" i="0" dirty="0">
                <a:solidFill>
                  <a:srgbClr val="424242"/>
                </a:solidFill>
                <a:effectLst/>
                <a:highlight>
                  <a:srgbClr val="FFFFFF"/>
                </a:highlight>
                <a:latin typeface="Neue Helvetica W01"/>
              </a:rPr>
              <a:t>Angle creation is a dynamic process. We start with two rays lying on top of one another. We leave one fixed in place, and rotate the other. The fixed ray is the </a:t>
            </a:r>
            <a:r>
              <a:rPr lang="en-US" sz="2400" b="1" i="0" dirty="0">
                <a:solidFill>
                  <a:srgbClr val="424242"/>
                </a:solidFill>
                <a:effectLst/>
                <a:highlight>
                  <a:srgbClr val="FFFFFF"/>
                </a:highlight>
                <a:latin typeface="Neue Helvetica W01"/>
              </a:rPr>
              <a:t>initial side, </a:t>
            </a:r>
            <a:r>
              <a:rPr lang="en-US" sz="2400" b="0" i="0" dirty="0">
                <a:solidFill>
                  <a:srgbClr val="424242"/>
                </a:solidFill>
                <a:effectLst/>
                <a:highlight>
                  <a:srgbClr val="FFFFFF"/>
                </a:highlight>
                <a:latin typeface="Neue Helvetica W01"/>
              </a:rPr>
              <a:t>and the rotated ray is the </a:t>
            </a:r>
            <a:r>
              <a:rPr lang="en-US" sz="2400" b="1" i="0" dirty="0">
                <a:solidFill>
                  <a:srgbClr val="424242"/>
                </a:solidFill>
                <a:effectLst/>
                <a:highlight>
                  <a:srgbClr val="FFFFFF"/>
                </a:highlight>
                <a:latin typeface="Neue Helvetica W01"/>
              </a:rPr>
              <a:t>terminal side</a:t>
            </a:r>
            <a:r>
              <a:rPr lang="en-US" sz="2400" b="0" i="0" dirty="0">
                <a:solidFill>
                  <a:srgbClr val="424242"/>
                </a:solidFill>
                <a:effectLst/>
                <a:highlight>
                  <a:srgbClr val="FFFFFF"/>
                </a:highlight>
                <a:latin typeface="Neue Helvetica W01"/>
              </a:rPr>
              <a:t>. In order to identify the different sides, we indicate the rotation with a small arrow close to the vertex.</a:t>
            </a:r>
            <a:endParaRPr lang="en-US" sz="2400" dirty="0"/>
          </a:p>
        </p:txBody>
      </p:sp>
      <p:pic>
        <p:nvPicPr>
          <p:cNvPr id="5" name="Picture 4">
            <a:extLst>
              <a:ext uri="{FF2B5EF4-FFF2-40B4-BE49-F238E27FC236}">
                <a16:creationId xmlns:a16="http://schemas.microsoft.com/office/drawing/2014/main" id="{73BFBF1C-84E0-4F00-C7B9-508CA7834021}"/>
              </a:ext>
            </a:extLst>
          </p:cNvPr>
          <p:cNvPicPr>
            <a:picLocks noChangeAspect="1"/>
          </p:cNvPicPr>
          <p:nvPr/>
        </p:nvPicPr>
        <p:blipFill>
          <a:blip r:embed="rId3"/>
          <a:stretch>
            <a:fillRect/>
          </a:stretch>
        </p:blipFill>
        <p:spPr>
          <a:xfrm>
            <a:off x="3280613" y="2938345"/>
            <a:ext cx="4872787" cy="3110593"/>
          </a:xfrm>
          <a:prstGeom prst="rect">
            <a:avLst/>
          </a:prstGeom>
        </p:spPr>
      </p:pic>
    </p:spTree>
    <p:extLst>
      <p:ext uri="{BB962C8B-B14F-4D97-AF65-F5344CB8AC3E}">
        <p14:creationId xmlns:p14="http://schemas.microsoft.com/office/powerpoint/2010/main" val="77360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918F4AA8-3A64-8AC1-A614-816639C4403C}"/>
              </a:ext>
            </a:extLst>
          </p:cNvPr>
          <p:cNvSpPr txBox="1"/>
          <p:nvPr/>
        </p:nvSpPr>
        <p:spPr>
          <a:xfrm>
            <a:off x="577986" y="433040"/>
            <a:ext cx="8235274"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Drawing Angles in Standard Position</a:t>
            </a:r>
          </a:p>
        </p:txBody>
      </p:sp>
      <p:pic>
        <p:nvPicPr>
          <p:cNvPr id="6" name="Picture 5">
            <a:extLst>
              <a:ext uri="{FF2B5EF4-FFF2-40B4-BE49-F238E27FC236}">
                <a16:creationId xmlns:a16="http://schemas.microsoft.com/office/drawing/2014/main" id="{168F6446-1596-48E9-EC38-FE32F346F7D7}"/>
              </a:ext>
            </a:extLst>
          </p:cNvPr>
          <p:cNvPicPr>
            <a:picLocks noChangeAspect="1"/>
          </p:cNvPicPr>
          <p:nvPr/>
        </p:nvPicPr>
        <p:blipFill>
          <a:blip r:embed="rId3"/>
          <a:stretch>
            <a:fillRect/>
          </a:stretch>
        </p:blipFill>
        <p:spPr>
          <a:xfrm>
            <a:off x="3773261" y="1534885"/>
            <a:ext cx="4188970" cy="3954916"/>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ngles and angles&#10;&#10;Description automatically generated">
            <a:extLst>
              <a:ext uri="{FF2B5EF4-FFF2-40B4-BE49-F238E27FC236}">
                <a16:creationId xmlns:a16="http://schemas.microsoft.com/office/drawing/2014/main" id="{3753E55D-5BBA-33DD-8866-7E7FA60DA6DE}"/>
              </a:ext>
            </a:extLst>
          </p:cNvPr>
          <p:cNvPicPr>
            <a:picLocks noChangeAspect="1"/>
          </p:cNvPicPr>
          <p:nvPr/>
        </p:nvPicPr>
        <p:blipFill>
          <a:blip r:embed="rId2"/>
          <a:stretch>
            <a:fillRect/>
          </a:stretch>
        </p:blipFill>
        <p:spPr>
          <a:xfrm>
            <a:off x="643467" y="798152"/>
            <a:ext cx="10905066" cy="5261695"/>
          </a:xfrm>
          <a:prstGeom prst="rect">
            <a:avLst/>
          </a:prstGeom>
        </p:spPr>
      </p:pic>
      <p:sp>
        <p:nvSpPr>
          <p:cNvPr id="2" name="Footer Placeholder 1">
            <a:extLst>
              <a:ext uri="{FF2B5EF4-FFF2-40B4-BE49-F238E27FC236}">
                <a16:creationId xmlns:a16="http://schemas.microsoft.com/office/drawing/2014/main" id="{27D695F3-4DD2-DB5B-B219-C805764732D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0694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AA986-0236-9116-F698-1A9CDB21DBCD}"/>
              </a:ext>
            </a:extLst>
          </p:cNvPr>
          <p:cNvPicPr>
            <a:picLocks noChangeAspect="1"/>
          </p:cNvPicPr>
          <p:nvPr/>
        </p:nvPicPr>
        <p:blipFill>
          <a:blip r:embed="rId3"/>
          <a:stretch>
            <a:fillRect/>
          </a:stretch>
        </p:blipFill>
        <p:spPr>
          <a:xfrm>
            <a:off x="643467" y="1956815"/>
            <a:ext cx="10905066" cy="2944368"/>
          </a:xfrm>
          <a:prstGeom prst="rect">
            <a:avLst/>
          </a:prstGeom>
        </p:spPr>
      </p:pic>
      <p:sp>
        <p:nvSpPr>
          <p:cNvPr id="2" name="Footer Placeholder 1">
            <a:extLst>
              <a:ext uri="{FF2B5EF4-FFF2-40B4-BE49-F238E27FC236}">
                <a16:creationId xmlns:a16="http://schemas.microsoft.com/office/drawing/2014/main" id="{9851F730-8527-A3AA-BC95-3FB565509AA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779959213"/>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342</TotalTime>
  <Words>1552</Words>
  <Application>Microsoft Office PowerPoint</Application>
  <PresentationFormat>Widescreen</PresentationFormat>
  <Paragraphs>123</Paragraphs>
  <Slides>54</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The Unit Circle:  Sine and Cosine Functions</vt:lpstr>
      <vt:lpstr>7.1 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22</cp:revision>
  <dcterms:created xsi:type="dcterms:W3CDTF">2023-11-15T21:12:55Z</dcterms:created>
  <dcterms:modified xsi:type="dcterms:W3CDTF">2024-08-22T20:39:31Z</dcterms:modified>
</cp:coreProperties>
</file>