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36"/>
  </p:notesMasterIdLst>
  <p:sldIdLst>
    <p:sldId id="257" r:id="rId4"/>
    <p:sldId id="331" r:id="rId5"/>
    <p:sldId id="281" r:id="rId6"/>
    <p:sldId id="282" r:id="rId7"/>
    <p:sldId id="344" r:id="rId8"/>
    <p:sldId id="333" r:id="rId9"/>
    <p:sldId id="369" r:id="rId10"/>
    <p:sldId id="332" r:id="rId11"/>
    <p:sldId id="334" r:id="rId12"/>
    <p:sldId id="335" r:id="rId13"/>
    <p:sldId id="336" r:id="rId14"/>
    <p:sldId id="337" r:id="rId15"/>
    <p:sldId id="338" r:id="rId16"/>
    <p:sldId id="340" r:id="rId17"/>
    <p:sldId id="341" r:id="rId18"/>
    <p:sldId id="347" r:id="rId19"/>
    <p:sldId id="342" r:id="rId20"/>
    <p:sldId id="343" r:id="rId21"/>
    <p:sldId id="346" r:id="rId22"/>
    <p:sldId id="350" r:id="rId23"/>
    <p:sldId id="348" r:id="rId24"/>
    <p:sldId id="351" r:id="rId25"/>
    <p:sldId id="345" r:id="rId26"/>
    <p:sldId id="353" r:id="rId27"/>
    <p:sldId id="354" r:id="rId28"/>
    <p:sldId id="356" r:id="rId29"/>
    <p:sldId id="355" r:id="rId30"/>
    <p:sldId id="349" r:id="rId31"/>
    <p:sldId id="357" r:id="rId32"/>
    <p:sldId id="358" r:id="rId33"/>
    <p:sldId id="271" r:id="rId34"/>
    <p:sldId id="32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1T19:41:15.446"/>
    </inkml:context>
    <inkml:brush xml:id="br0">
      <inkml:brushProperty name="width" value="0.05" units="cm"/>
      <inkml:brushProperty name="height" value="0.05" units="cm"/>
      <inkml:brushProperty name="color" value="#333333"/>
    </inkml:brush>
  </inkml:definitions>
  <inkml:trace contextRef="#ctx0" brushRef="#br0">87 26 24575,'0'-5'0,"0"-7"0,0 3 0,0 15 0,0 10 0,0 8 0,-5 1 0,-2 0 0,1 6 0,0 4 0,3 0 0,-5-5 0,0 2 0,0 1 0,-3-5 0,1-2 0,1-1 0,3-4-8191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1T19:41:17.566"/>
    </inkml:context>
    <inkml:brush xml:id="br0">
      <inkml:brushProperty name="width" value="0.05" units="cm"/>
      <inkml:brushProperty name="height" value="0.05" units="cm"/>
      <inkml:brushProperty name="color" value="#333333"/>
    </inkml:brush>
  </inkml:definitions>
  <inkml:trace contextRef="#ctx0" brushRef="#br0">194 1 24575,'-5'5'0,"-7"2"0,-1 4 0,-4 1 0,-9-2 0,-5-2 0,-3-3 0,4 3 0,13 0 0,9 3 0,16 1 0,7 8 0,7 1 0,-2 2 0,2-3 0,7-4 0,-7-6 0,-6-4-8191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1T19:41:25.01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330 55,'-3'-4,"0"0,0 0,0 0,-1 1,1 0,-1-1,0 1,0 1,0-1,0 1,0-1,-1 1,1 0,-1 1,1-1,-1 1,0 0,-7-1,1 0,1 1,-1 0,0 1,0 0,0 0,0 1,-12 3,17-2,1 0,-1 0,1 1,0-1,-1 1,1 1,0-1,1 1,-1 0,1 0,-1 0,1 0,1 1,-1 0,0-1,1 2,0-1,0 0,1 0,0 1,0 0,0-1,0 1,1 0,0 0,0 0,1 0,-1 0,1 0,1 0,-1 0,1 0,0 0,0-1,1 1,3 10,-2-12,-1-1,1 1,0 0,0-1,0 0,1 0,-1 0,1 0,0-1,0 1,-1-1,2 0,-1 0,0 0,0-1,0 1,1-1,-1 0,1 0,8 0,7 1,0-1,0-1,26-3,-41 2,0 1,0-1,-1-1,1 1,0 0,-1-1,0 0,1 0,-1-1,0 1,0-1,0 0,0 0,-1 0,1 0,-1-1,0 0,0 1,0-1,0 0,-1-1,1 1,-1 0,0-1,-1 1,1-1,-1 1,0-1,0 0,0 0,-1 1,1-1,-1 0,0 0,-1 0,1 1,-1-1,0 0,0 0,-1 1,1-1,-1 1,0-1,0 1,0 0,-1 0,0 0,0 0,0 0,0 0,0 1,-1 0,1-1,-1 1,0 1,0-1,0 0,0 1,-1 0,1 0,-1 0,-7-1,5 2,0 1,0-1,0 1,0 1,0 0,0 0,0 0,1 1,-1 0,0 0,1 0,-1 1,1 0,0 0,0 1,0 0,1 0,-1 0,1 1,0 0,0 0,-5 7,-5 6,1 0,0 1,1 1,2 1,-14 29,20-39,1 0,0 0,0 0,1 0,1 1,0 0,-1 13,3-21,0-1,0 1,1-1,-1 0,1 1,0-1,0 1,0-1,0 0,1 0,-1 0,1 0,0 0,0 0,0 0,0 0,0-1,0 1,1-1,0 0,-1 1,1-1,0 0,0-1,0 1,0 0,0-1,6 2,15 2,0 0,0-2,0-1,1 0,-1-2,1-1,-1-1,34-7,-52 8,0 0,-1-1,1 1,0-1,-1 0,1-1,-1 1,0-1,0 0,0 0,0-1,-1 1,1-1,-1 0,0-1,0 1,5-9,-5 6,0 0,-1 0,-1 0,1-1,-1 1,0-1,-1 0,1 0,-2 1,1-1,-1 0,-1-12,1 17,-1 0,1 0,-1 0,0-1,0 1,0 0,0 0,0 0,-1 0,1 1,-1-1,0 0,0 1,0-1,0 1,0-1,-1 1,-2-2,-1 0,1 1,-1 0,0 0,1 0,-1 1,0 0,-1 0,-11-2,5 2,1 1,-1 1,0 0,1 0,-1 1,1 1,-1 0,1 0,-16 7,22-6,0 0,-1 0,1 1,0 0,1 1,-1-1,1 1,0 0,0 0,1 1,-1 0,1 0,0 0,1 0,-1 0,1 1,1-1,-1 1,1 0,-2 12,3-14,0-1,1 1,-1 0,1 0,1 0,-1-1,0 1,1 0,0 0,0-1,1 1,-1-1,1 1,0-1,0 0,1 1,-1-1,1 0,0 0,0-1,0 1,0-1,1 1,-1-1,1 0,0-1,0 1,0 0,1-1,-1 0,9 3,0-1,1-1,-1 0,1 0,0-2,0 0,0 0,0-1,27-4,-34 3,-1 0,0 0,0 0,0-1,0 0,0 0,0 0,-1-1,1 0,-1 0,0 0,0-1,0 0,0 0,0 0,-1 0,0-1,0 0,0 1,-1-2,1 1,4-10,-4 1,0-1,-1 1,0-1,-1 0,-1 0,0 0,-1 0,0 0,-2 0,0 0,0 0,-1 0,-6-14,8 25,-1 1,0 0,0 0,0-1,0 1,-1 1,1-1,-1 0,0 0,0 1,1 0,-2-1,1 1,0 1,0-1,-1 0,1 1,-1-1,1 1,-1 0,-5-1,-2 1,0 0,0 1,0 0,-1 0,-19 4,-10 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1T19:41:27.81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381 61,'-34'-1,"17"0,-1 1,1 1,0 0,-1 1,-21 6,34-6,-1 0,0 1,0 0,1 0,-1 0,1 1,0-1,0 1,1 1,-1-1,1 1,0-1,0 1,0 0,1 1,-1-1,1 1,-3 8,2-4,0-1,1 1,0 0,0 0,1 0,0 0,1 0,0 0,1 1,0-1,2 14,-1-20,0 0,0 0,0-1,1 1,-1 0,1-1,0 1,0-1,0 0,1 1,-1-1,1 0,-1-1,1 1,0 0,0-1,0 0,1 1,-1-1,1 0,-1-1,1 1,-1-1,1 1,0-1,0 0,-1-1,1 1,0-1,0 1,0-1,6-1,-3 1,0 0,0-1,0 0,0-1,0 1,0-1,0-1,0 1,-1-1,1 0,-1-1,0 1,0-1,0-1,0 1,-1-1,0 0,0 0,0 0,6-10,-5 7,-1-1,0 0,-1 1,0-1,0-1,-1 1,0-1,-1 1,0-1,0 0,-1 1,-1-1,1 0,-3-15,1 20,0-1,-1 1,0 0,0 0,-1 0,1 0,-1 0,0 0,-1 1,1-1,-1 1,1 0,-1 0,-1 0,1 1,0 0,-1-1,0 2,-9-6,-3 0,0 1,0 0,-1 1,-30-6,40 10,1 1,-1 0,0 0,1 1,-1 0,0 0,1 1,-1 0,0 0,1 1,-1 0,-13 5,15-4,1 0,0 1,0 0,1-1,-1 2,1-1,-1 0,1 1,1 0,-1 0,1 0,0 0,0 1,0-1,1 1,-4 10,3-3,0 0,1 1,0-1,1 1,0-1,1 1,1-1,0 1,1-1,0 1,1-1,0 0,1 0,9 18,-11-25,1 0,0 1,1-1,0-1,0 1,0 0,0-1,1 0,0 0,0-1,0 1,1-1,-1 0,1 0,0-1,0 0,1 0,-1 0,1-1,-1 0,1 0,0 0,-1-1,1 0,0-1,0 1,0-1,0-1,13-1,-13 0,0 0,0-1,-1 0,1 0,-1 0,0-1,0 1,0-2,0 1,-1-1,1 1,-1-1,-1-1,1 1,-1-1,5-7,-3 4,-1 0,1-1,-2 0,1 0,-2 0,1-1,-1 1,-1-1,3-19,-5 27,0 0,0 0,0 0,-1 0,1 0,-1-1,0 1,0 0,0 0,0 1,0-1,-1 0,1 0,-1 1,0-1,1 0,-1 1,0 0,-1-1,1 1,0 0,-1 0,1 1,-1-1,0 0,1 1,-1-1,0 1,0 0,0 0,0 0,0 1,0-1,-4 0,-6-1,-1 1,1 0,0 1,-1 1,1 0,-23 5,5 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1T19:41:30.13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305 248,'1'-4,"0"0,0 1,0-1,1 1,0-1,-1 1,1 0,0-1,4-3,-2 2,-1 0,0 0,0 0,0 0,3-11,-5 15,-1-1,0 1,0 0,0 0,0-1,0 1,0 0,0 0,0 0,-1-1,1 1,0 0,-1 0,1 0,-1 0,1 0,-1 0,0-1,1 1,-1 1,0-1,0 0,1 0,-1 0,0 0,0 0,0 1,0-1,0 1,0-1,-1 0,1 1,-1-1,-2 0,0 0,1 0,-1 0,0 1,0-1,0 1,0 0,0 0,0 0,1 1,-1 0,0-1,0 1,1 0,-1 1,0-1,1 1,-1-1,1 1,0 0,-1 1,1-1,0 0,0 1,1 0,-5 4,-4 5,0 0,1 1,0 0,-15 29,20-31,-1 1,1 0,1 0,0 0,1 1,0-1,-1 26,3-35,1 0,0 0,0 1,0-1,0 0,1 0,-1 0,1 0,0 0,0 0,0 0,0 0,0 0,1 0,0 0,-1-1,1 1,0 0,0-1,0 0,1 1,-1-1,0 0,1 0,0-1,-1 1,1 0,0-1,0 0,0 1,0-1,0 0,0 0,0-1,0 1,5-1,-4 0,1 0,-1-1,1 0,-1 0,1 0,-1 0,1-1,-1 0,0 0,0 0,0 0,0-1,0 0,-1 1,1-1,-1-1,0 1,1 0,-2-1,1 0,0 1,3-9,6-7,-2 0,0 0,9-30,-10 21,-1 1,6-36,-12 52,-1 0,0 0,0 0,-1-1,-1 1,0 0,0 0,-6-19,6 27,-1-1,0 0,0 1,0-1,-1 1,1 0,-1 0,0 0,0 0,0 0,0 1,0-1,-1 1,1 0,-1 0,0 0,1 1,-1-1,0 1,0 0,0 0,0 0,0 0,0 1,0 0,0 0,-7 0,1 1,-1-1,1 2,0-1,0 1,0 1,0 0,0 0,1 1,-1 0,-9 7,10-5,1 1,0 0,0 0,0 1,1 0,0 0,0 1,1-1,0 2,1-1,0 1,-4 11,3-5,1 0,0 0,2 1,0 0,0 0,1 33,2-46,0 0,0 0,0 0,1 0,-1 0,1 0,0 0,0 0,0-1,1 1,-1 0,1-1,0 1,0-1,0 0,1 1,-1-1,1 0,0 0,-1-1,1 1,0-1,1 1,-1-1,0 0,1 0,-1 0,1-1,0 1,0-1,-1 0,7 1,-4-1,1-1,0 1,0-1,0-1,-1 1,1-1,0-1,0 1,-1-1,1 0,-1-1,1 1,-1-1,0 0,0-1,-1 0,1 0,5-4,-3-1,0 1,-1-1,0 0,-1 0,0-1,0 0,-1 0,0-1,-1 1,0-1,5-22,-8 29,0 0,0 0,-1 0,1-1,-1 1,0 0,0 0,-1 0,1-1,-1 1,0 0,0 0,0 0,0 0,-1 0,1 0,-1 0,0 0,-1 1,1-1,-1 1,1 0,-1-1,0 1,0 0,0 1,-1-1,1 1,-1-1,1 1,-1 0,0 0,0 0,-4-1,1 1,0 1,0-1,0 1,0 1,-1-1,1 1,0 0,0 1,0-1,0 2,0-1,0 1,0 0,0 0,0 1,1 0,-1 0,1 0,0 1,0 0,0 0,0 1,1 0,0 0,0 0,0 0,1 1,-1 0,1 0,-4 8,2-3,0 0,0 0,1 1,1 0,0 0,1 0,0 1,0-1,2 1,-1-1,2 1,0 0,0 0,1-1,1 1,5 22,-6-32,0 0,0 1,0-1,1 0,0 0,-1 0,1 0,0 0,0 0,1 0,-1-1,1 1,-1-1,1 1,0-1,0 0,0 0,0-1,0 1,0 0,0-1,1 0,-1 0,0 0,1 0,-1-1,1 1,5-1,-2 0,1-1,0 0,-1 0,1-1,-1 0,1 0,-1 0,0-1,0-1,0 1,12-9,20-19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8/21/2024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8/21/2024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8/21/2024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8/21/2024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8/21/2024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8/21/2024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8/21/2024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8/21/2024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8/21/2024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8/21/2024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8/21/2024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9.xml"/><Relationship Id="rId6" Type="http://schemas.openxmlformats.org/officeDocument/2006/relationships/image" Target="../media/image17.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customXml" Target="../ink/ink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Exponential and Logarithmic 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2960914"/>
            <a:ext cx="9781327" cy="3037115"/>
          </a:xfrm>
        </p:spPr>
        <p:txBody>
          <a:bodyPr anchor="t">
            <a:normAutofit lnSpcReduction="10000"/>
          </a:bodyPr>
          <a:lstStyle/>
          <a:p>
            <a:r>
              <a:rPr lang="en-US" sz="3600" dirty="0"/>
              <a:t>Chapter 6</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F051885-4253-CCC9-18AC-B738442A9B67}"/>
              </a:ext>
            </a:extLst>
          </p:cNvPr>
          <p:cNvPicPr>
            <a:picLocks noChangeAspect="1"/>
          </p:cNvPicPr>
          <p:nvPr/>
        </p:nvPicPr>
        <p:blipFill>
          <a:blip r:embed="rId2"/>
          <a:stretch>
            <a:fillRect/>
          </a:stretch>
        </p:blipFill>
        <p:spPr>
          <a:xfrm>
            <a:off x="47625" y="136525"/>
            <a:ext cx="12096750" cy="2238375"/>
          </a:xfrm>
          <a:prstGeom prst="rect">
            <a:avLst/>
          </a:prstGeom>
        </p:spPr>
      </p:pic>
    </p:spTree>
    <p:extLst>
      <p:ext uri="{BB962C8B-B14F-4D97-AF65-F5344CB8AC3E}">
        <p14:creationId xmlns:p14="http://schemas.microsoft.com/office/powerpoint/2010/main" val="3732481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34800D5C-C8B8-697B-4A8B-05E6AB3C699C}"/>
                  </a:ext>
                </a:extLst>
              </p:cNvPr>
              <p:cNvSpPr txBox="1"/>
              <p:nvPr/>
            </p:nvSpPr>
            <p:spPr>
              <a:xfrm>
                <a:off x="742544" y="367738"/>
                <a:ext cx="10453991" cy="3231654"/>
              </a:xfrm>
              <a:prstGeom prst="rect">
                <a:avLst/>
              </a:prstGeom>
              <a:noFill/>
            </p:spPr>
            <p:txBody>
              <a:bodyPr wrap="square">
                <a:spAutoFit/>
              </a:bodyPr>
              <a:lstStyle/>
              <a:p>
                <a:r>
                  <a:rPr lang="en-US" sz="3200" dirty="0">
                    <a:solidFill>
                      <a:schemeClr val="tx1">
                        <a:lumMod val="75000"/>
                        <a:lumOff val="25000"/>
                      </a:schemeClr>
                    </a:solidFill>
                  </a:rPr>
                  <a:t>Radiocarbon Dating</a:t>
                </a:r>
              </a:p>
              <a:p>
                <a:endParaRPr lang="en-US" sz="3200" dirty="0">
                  <a:solidFill>
                    <a:schemeClr val="tx1">
                      <a:lumMod val="75000"/>
                      <a:lumOff val="25000"/>
                    </a:schemeClr>
                  </a:solidFill>
                </a:endParaRPr>
              </a:p>
              <a:p>
                <a:r>
                  <a:rPr lang="en-US" sz="2800" dirty="0">
                    <a:solidFill>
                      <a:schemeClr val="tx1">
                        <a:lumMod val="75000"/>
                        <a:lumOff val="25000"/>
                      </a:schemeClr>
                    </a:solidFill>
                  </a:rPr>
                  <a:t>The formula for radioactive decay is important in radiocarbon dating, which is used to calculate the approximate date a plant or animal died.</a:t>
                </a:r>
              </a:p>
              <a:p>
                <a:endParaRPr lang="en-US" sz="2800" dirty="0">
                  <a:solidFill>
                    <a:schemeClr val="tx1">
                      <a:lumMod val="75000"/>
                      <a:lumOff val="25000"/>
                    </a:schemeClr>
                  </a:solidFill>
                </a:endParaRPr>
              </a:p>
              <a:p>
                <a:r>
                  <a:rPr lang="en-US" sz="2800" dirty="0">
                    <a:solidFill>
                      <a:schemeClr val="tx1">
                        <a:lumMod val="75000"/>
                        <a:lumOff val="25000"/>
                      </a:schemeClr>
                    </a:solidFill>
                  </a:rPr>
                  <a:t>Since the half-life of carbon-14 is 5,730 years, the formula for the amount of carbon-14 remaining after  </a:t>
                </a:r>
                <a14:m>
                  <m:oMath xmlns:m="http://schemas.openxmlformats.org/officeDocument/2006/math">
                    <m:r>
                      <a:rPr lang="en-US" sz="2800" i="1" dirty="0" smtClean="0">
                        <a:solidFill>
                          <a:schemeClr val="tx1">
                            <a:lumMod val="75000"/>
                            <a:lumOff val="25000"/>
                          </a:schemeClr>
                        </a:solidFill>
                        <a:latin typeface="Cambria Math" panose="02040503050406030204" pitchFamily="18" charset="0"/>
                      </a:rPr>
                      <m:t>𝑡</m:t>
                    </m:r>
                  </m:oMath>
                </a14:m>
                <a:r>
                  <a:rPr lang="en-US" sz="2800" dirty="0">
                    <a:solidFill>
                      <a:schemeClr val="tx1">
                        <a:lumMod val="75000"/>
                        <a:lumOff val="25000"/>
                      </a:schemeClr>
                    </a:solidFill>
                  </a:rPr>
                  <a:t> years is</a:t>
                </a:r>
              </a:p>
            </p:txBody>
          </p:sp>
        </mc:Choice>
        <mc:Fallback>
          <p:sp>
            <p:nvSpPr>
              <p:cNvPr id="4" name="TextBox 3">
                <a:extLst>
                  <a:ext uri="{FF2B5EF4-FFF2-40B4-BE49-F238E27FC236}">
                    <a16:creationId xmlns:a16="http://schemas.microsoft.com/office/drawing/2014/main" id="{34800D5C-C8B8-697B-4A8B-05E6AB3C699C}"/>
                  </a:ext>
                </a:extLst>
              </p:cNvPr>
              <p:cNvSpPr txBox="1">
                <a:spLocks noRot="1" noChangeAspect="1" noMove="1" noResize="1" noEditPoints="1" noAdjustHandles="1" noChangeArrowheads="1" noChangeShapeType="1" noTextEdit="1"/>
              </p:cNvSpPr>
              <p:nvPr/>
            </p:nvSpPr>
            <p:spPr>
              <a:xfrm>
                <a:off x="742544" y="367738"/>
                <a:ext cx="10453991" cy="3231654"/>
              </a:xfrm>
              <a:prstGeom prst="rect">
                <a:avLst/>
              </a:prstGeom>
              <a:blipFill>
                <a:blip r:embed="rId2"/>
                <a:stretch>
                  <a:fillRect l="-1516" t="-2453" r="-292" b="-452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332D8125-A4A2-2277-C846-BC53F1CF4C31}"/>
              </a:ext>
            </a:extLst>
          </p:cNvPr>
          <p:cNvPicPr>
            <a:picLocks noChangeAspect="1"/>
          </p:cNvPicPr>
          <p:nvPr/>
        </p:nvPicPr>
        <p:blipFill>
          <a:blip r:embed="rId3"/>
          <a:stretch>
            <a:fillRect/>
          </a:stretch>
        </p:blipFill>
        <p:spPr>
          <a:xfrm>
            <a:off x="4231734" y="3599392"/>
            <a:ext cx="3067050" cy="1057275"/>
          </a:xfrm>
          <a:prstGeom prst="rect">
            <a:avLst/>
          </a:prstGeom>
        </p:spPr>
      </p:pic>
      <p:pic>
        <p:nvPicPr>
          <p:cNvPr id="11" name="Picture 10">
            <a:extLst>
              <a:ext uri="{FF2B5EF4-FFF2-40B4-BE49-F238E27FC236}">
                <a16:creationId xmlns:a16="http://schemas.microsoft.com/office/drawing/2014/main" id="{276F06A5-F2E0-619E-124E-D2E2436E8BC0}"/>
              </a:ext>
            </a:extLst>
          </p:cNvPr>
          <p:cNvPicPr>
            <a:picLocks noChangeAspect="1"/>
          </p:cNvPicPr>
          <p:nvPr/>
        </p:nvPicPr>
        <p:blipFill>
          <a:blip r:embed="rId4"/>
          <a:stretch>
            <a:fillRect/>
          </a:stretch>
        </p:blipFill>
        <p:spPr>
          <a:xfrm>
            <a:off x="1564226" y="4637087"/>
            <a:ext cx="8810625" cy="1323975"/>
          </a:xfrm>
          <a:prstGeom prst="rect">
            <a:avLst/>
          </a:prstGeom>
        </p:spPr>
      </p:pic>
    </p:spTree>
    <p:extLst>
      <p:ext uri="{BB962C8B-B14F-4D97-AF65-F5344CB8AC3E}">
        <p14:creationId xmlns:p14="http://schemas.microsoft.com/office/powerpoint/2010/main" val="773606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92912E-AAFF-74BB-5F3E-17ADB86B1E36}"/>
              </a:ext>
            </a:extLst>
          </p:cNvPr>
          <p:cNvPicPr>
            <a:picLocks noChangeAspect="1"/>
          </p:cNvPicPr>
          <p:nvPr/>
        </p:nvPicPr>
        <p:blipFill>
          <a:blip r:embed="rId2"/>
          <a:stretch>
            <a:fillRect/>
          </a:stretch>
        </p:blipFill>
        <p:spPr>
          <a:xfrm>
            <a:off x="643467" y="1331129"/>
            <a:ext cx="10905066" cy="2671740"/>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grpSp>
        <p:nvGrpSpPr>
          <p:cNvPr id="22" name="Group 21">
            <a:extLst>
              <a:ext uri="{FF2B5EF4-FFF2-40B4-BE49-F238E27FC236}">
                <a16:creationId xmlns:a16="http://schemas.microsoft.com/office/drawing/2014/main" id="{AD90F9D0-291B-9420-7B41-7B608A02E52E}"/>
              </a:ext>
            </a:extLst>
          </p:cNvPr>
          <p:cNvGrpSpPr/>
          <p:nvPr/>
        </p:nvGrpSpPr>
        <p:grpSpPr>
          <a:xfrm>
            <a:off x="5477023" y="3136269"/>
            <a:ext cx="74520" cy="141480"/>
            <a:chOff x="5477023" y="3136269"/>
            <a:chExt cx="74520" cy="141480"/>
          </a:xfrm>
        </p:grpSpPr>
        <mc:AlternateContent xmlns:mc="http://schemas.openxmlformats.org/markup-compatibility/2006">
          <mc:Choice xmlns:p14="http://schemas.microsoft.com/office/powerpoint/2010/main" Requires="p14">
            <p:contentPart p14:bwMode="auto" r:id="rId3">
              <p14:nvContentPartPr>
                <p14:cNvPr id="20" name="Ink 19">
                  <a:extLst>
                    <a:ext uri="{FF2B5EF4-FFF2-40B4-BE49-F238E27FC236}">
                      <a16:creationId xmlns:a16="http://schemas.microsoft.com/office/drawing/2014/main" id="{91B7D738-E739-65F6-2F38-444F2B73EAB5}"/>
                    </a:ext>
                  </a:extLst>
                </p14:cNvPr>
                <p14:cNvContentPartPr/>
                <p14:nvPr/>
              </p14:nvContentPartPr>
              <p14:xfrm>
                <a:off x="5477023" y="3136269"/>
                <a:ext cx="31680" cy="141480"/>
              </p14:xfrm>
            </p:contentPart>
          </mc:Choice>
          <mc:Fallback>
            <p:pic>
              <p:nvPicPr>
                <p:cNvPr id="20" name="Ink 19">
                  <a:extLst>
                    <a:ext uri="{FF2B5EF4-FFF2-40B4-BE49-F238E27FC236}">
                      <a16:creationId xmlns:a16="http://schemas.microsoft.com/office/drawing/2014/main" id="{91B7D738-E739-65F6-2F38-444F2B73EAB5}"/>
                    </a:ext>
                  </a:extLst>
                </p:cNvPr>
                <p:cNvPicPr/>
                <p:nvPr/>
              </p:nvPicPr>
              <p:blipFill>
                <a:blip r:embed="rId4"/>
                <a:stretch>
                  <a:fillRect/>
                </a:stretch>
              </p:blipFill>
              <p:spPr>
                <a:xfrm>
                  <a:off x="5468023" y="3127269"/>
                  <a:ext cx="493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1" name="Ink 20">
                  <a:extLst>
                    <a:ext uri="{FF2B5EF4-FFF2-40B4-BE49-F238E27FC236}">
                      <a16:creationId xmlns:a16="http://schemas.microsoft.com/office/drawing/2014/main" id="{8A6CCDF9-9206-9758-85DE-3D8006713DA3}"/>
                    </a:ext>
                  </a:extLst>
                </p14:cNvPr>
                <p14:cNvContentPartPr/>
                <p14:nvPr/>
              </p14:nvContentPartPr>
              <p14:xfrm>
                <a:off x="5481703" y="3199989"/>
                <a:ext cx="69840" cy="77040"/>
              </p14:xfrm>
            </p:contentPart>
          </mc:Choice>
          <mc:Fallback>
            <p:pic>
              <p:nvPicPr>
                <p:cNvPr id="21" name="Ink 20">
                  <a:extLst>
                    <a:ext uri="{FF2B5EF4-FFF2-40B4-BE49-F238E27FC236}">
                      <a16:creationId xmlns:a16="http://schemas.microsoft.com/office/drawing/2014/main" id="{8A6CCDF9-9206-9758-85DE-3D8006713DA3}"/>
                    </a:ext>
                  </a:extLst>
                </p:cNvPr>
                <p:cNvPicPr/>
                <p:nvPr/>
              </p:nvPicPr>
              <p:blipFill>
                <a:blip r:embed="rId6"/>
                <a:stretch>
                  <a:fillRect/>
                </a:stretch>
              </p:blipFill>
              <p:spPr>
                <a:xfrm>
                  <a:off x="5473063" y="3191349"/>
                  <a:ext cx="87480" cy="9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23" name="Ink 22">
                <a:extLst>
                  <a:ext uri="{FF2B5EF4-FFF2-40B4-BE49-F238E27FC236}">
                    <a16:creationId xmlns:a16="http://schemas.microsoft.com/office/drawing/2014/main" id="{BF299A21-D82E-FE23-1686-3C16BD67AB8B}"/>
                  </a:ext>
                </a:extLst>
              </p14:cNvPr>
              <p14:cNvContentPartPr/>
              <p14:nvPr/>
            </p14:nvContentPartPr>
            <p14:xfrm>
              <a:off x="8099623" y="2875269"/>
              <a:ext cx="166680" cy="162000"/>
            </p14:xfrm>
          </p:contentPart>
        </mc:Choice>
        <mc:Fallback>
          <p:pic>
            <p:nvPicPr>
              <p:cNvPr id="23" name="Ink 22">
                <a:extLst>
                  <a:ext uri="{FF2B5EF4-FFF2-40B4-BE49-F238E27FC236}">
                    <a16:creationId xmlns:a16="http://schemas.microsoft.com/office/drawing/2014/main" id="{BF299A21-D82E-FE23-1686-3C16BD67AB8B}"/>
                  </a:ext>
                </a:extLst>
              </p:cNvPr>
              <p:cNvPicPr/>
              <p:nvPr/>
            </p:nvPicPr>
            <p:blipFill>
              <a:blip r:embed="rId8"/>
              <a:stretch>
                <a:fillRect/>
              </a:stretch>
            </p:blipFill>
            <p:spPr>
              <a:xfrm>
                <a:off x="8081623" y="2839629"/>
                <a:ext cx="2023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4" name="Ink 23">
                <a:extLst>
                  <a:ext uri="{FF2B5EF4-FFF2-40B4-BE49-F238E27FC236}">
                    <a16:creationId xmlns:a16="http://schemas.microsoft.com/office/drawing/2014/main" id="{62B97F5A-D0E0-DD03-FF64-77E146BABA85}"/>
                  </a:ext>
                </a:extLst>
              </p14:cNvPr>
              <p14:cNvContentPartPr/>
              <p14:nvPr/>
            </p14:nvContentPartPr>
            <p14:xfrm>
              <a:off x="2954143" y="3265509"/>
              <a:ext cx="140040" cy="151920"/>
            </p14:xfrm>
          </p:contentPart>
        </mc:Choice>
        <mc:Fallback>
          <p:pic>
            <p:nvPicPr>
              <p:cNvPr id="24" name="Ink 23">
                <a:extLst>
                  <a:ext uri="{FF2B5EF4-FFF2-40B4-BE49-F238E27FC236}">
                    <a16:creationId xmlns:a16="http://schemas.microsoft.com/office/drawing/2014/main" id="{62B97F5A-D0E0-DD03-FF64-77E146BABA85}"/>
                  </a:ext>
                </a:extLst>
              </p:cNvPr>
              <p:cNvPicPr/>
              <p:nvPr/>
            </p:nvPicPr>
            <p:blipFill>
              <a:blip r:embed="rId10"/>
              <a:stretch>
                <a:fillRect/>
              </a:stretch>
            </p:blipFill>
            <p:spPr>
              <a:xfrm>
                <a:off x="2936143" y="3229869"/>
                <a:ext cx="1756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5" name="Ink 24">
                <a:extLst>
                  <a:ext uri="{FF2B5EF4-FFF2-40B4-BE49-F238E27FC236}">
                    <a16:creationId xmlns:a16="http://schemas.microsoft.com/office/drawing/2014/main" id="{7D969449-DB58-50AD-EC69-AC3BDC721D92}"/>
                  </a:ext>
                </a:extLst>
              </p14:cNvPr>
              <p14:cNvContentPartPr/>
              <p14:nvPr/>
            </p14:nvContentPartPr>
            <p14:xfrm>
              <a:off x="5430943" y="3111069"/>
              <a:ext cx="134280" cy="171720"/>
            </p14:xfrm>
          </p:contentPart>
        </mc:Choice>
        <mc:Fallback>
          <p:pic>
            <p:nvPicPr>
              <p:cNvPr id="25" name="Ink 24">
                <a:extLst>
                  <a:ext uri="{FF2B5EF4-FFF2-40B4-BE49-F238E27FC236}">
                    <a16:creationId xmlns:a16="http://schemas.microsoft.com/office/drawing/2014/main" id="{7D969449-DB58-50AD-EC69-AC3BDC721D92}"/>
                  </a:ext>
                </a:extLst>
              </p:cNvPr>
              <p:cNvPicPr/>
              <p:nvPr/>
            </p:nvPicPr>
            <p:blipFill>
              <a:blip r:embed="rId12"/>
              <a:stretch>
                <a:fillRect/>
              </a:stretch>
            </p:blipFill>
            <p:spPr>
              <a:xfrm>
                <a:off x="5413303" y="3075429"/>
                <a:ext cx="169920" cy="243360"/>
              </a:xfrm>
              <a:prstGeom prst="rect">
                <a:avLst/>
              </a:prstGeom>
            </p:spPr>
          </p:pic>
        </mc:Fallback>
      </mc:AlternateContent>
    </p:spTree>
    <p:extLst>
      <p:ext uri="{BB962C8B-B14F-4D97-AF65-F5344CB8AC3E}">
        <p14:creationId xmlns:p14="http://schemas.microsoft.com/office/powerpoint/2010/main" val="4287012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7" name="Picture 6">
            <a:extLst>
              <a:ext uri="{FF2B5EF4-FFF2-40B4-BE49-F238E27FC236}">
                <a16:creationId xmlns:a16="http://schemas.microsoft.com/office/drawing/2014/main" id="{56C14471-AABD-6CCC-43B6-3D3DC3BA0BA7}"/>
              </a:ext>
            </a:extLst>
          </p:cNvPr>
          <p:cNvPicPr>
            <a:picLocks noChangeAspect="1"/>
          </p:cNvPicPr>
          <p:nvPr/>
        </p:nvPicPr>
        <p:blipFill>
          <a:blip r:embed="rId2"/>
          <a:stretch>
            <a:fillRect/>
          </a:stretch>
        </p:blipFill>
        <p:spPr>
          <a:xfrm>
            <a:off x="61912" y="2147887"/>
            <a:ext cx="12068175" cy="2562225"/>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4B02522B-42BC-1F5D-7CE4-AA87B2317FEC}"/>
              </a:ext>
            </a:extLst>
          </p:cNvPr>
          <p:cNvPicPr>
            <a:picLocks noChangeAspect="1"/>
          </p:cNvPicPr>
          <p:nvPr/>
        </p:nvPicPr>
        <p:blipFill>
          <a:blip r:embed="rId2"/>
          <a:stretch>
            <a:fillRect/>
          </a:stretch>
        </p:blipFill>
        <p:spPr>
          <a:xfrm>
            <a:off x="19050" y="136525"/>
            <a:ext cx="12153900" cy="2171700"/>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39AA6E58-1264-208E-D219-364C9DC3A4E0}"/>
              </a:ext>
            </a:extLst>
          </p:cNvPr>
          <p:cNvSpPr txBox="1"/>
          <p:nvPr/>
        </p:nvSpPr>
        <p:spPr>
          <a:xfrm>
            <a:off x="382620" y="136525"/>
            <a:ext cx="11232205" cy="2462213"/>
          </a:xfrm>
          <a:prstGeom prst="rect">
            <a:avLst/>
          </a:prstGeom>
          <a:noFill/>
        </p:spPr>
        <p:txBody>
          <a:bodyPr wrap="square">
            <a:spAutoFit/>
          </a:bodyPr>
          <a:lstStyle/>
          <a:p>
            <a:r>
              <a:rPr lang="en-US" sz="3200" dirty="0"/>
              <a:t>Calculating Doubling Time</a:t>
            </a:r>
          </a:p>
          <a:p>
            <a:endParaRPr lang="en-US" sz="3200" dirty="0"/>
          </a:p>
          <a:p>
            <a:r>
              <a:rPr lang="en-US" dirty="0"/>
              <a:t>For decaying quantities, we determined how long it took for half of a substance to decay. For growing quantities, we want to find out how long it takes for a quantity to double. The time it takes for a quantity to double is called the </a:t>
            </a:r>
            <a:r>
              <a:rPr lang="en-US" b="1" dirty="0"/>
              <a:t>doubling time</a:t>
            </a:r>
            <a:r>
              <a:rPr lang="en-US" dirty="0"/>
              <a:t>.</a:t>
            </a:r>
          </a:p>
          <a:p>
            <a:endParaRPr lang="en-US" dirty="0"/>
          </a:p>
          <a:p>
            <a:r>
              <a:rPr lang="en-US" dirty="0"/>
              <a:t>The formula for the doubling time is derived as follows:</a:t>
            </a:r>
          </a:p>
        </p:txBody>
      </p:sp>
    </p:spTree>
    <p:extLst>
      <p:ext uri="{BB962C8B-B14F-4D97-AF65-F5344CB8AC3E}">
        <p14:creationId xmlns:p14="http://schemas.microsoft.com/office/powerpoint/2010/main" val="364110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3" name="Picture 2">
            <a:extLst>
              <a:ext uri="{FF2B5EF4-FFF2-40B4-BE49-F238E27FC236}">
                <a16:creationId xmlns:a16="http://schemas.microsoft.com/office/drawing/2014/main" id="{D0823ACE-B528-9A4E-D258-424444CBB857}"/>
              </a:ext>
            </a:extLst>
          </p:cNvPr>
          <p:cNvPicPr>
            <a:picLocks noChangeAspect="1"/>
          </p:cNvPicPr>
          <p:nvPr/>
        </p:nvPicPr>
        <p:blipFill>
          <a:blip r:embed="rId2"/>
          <a:stretch>
            <a:fillRect/>
          </a:stretch>
        </p:blipFill>
        <p:spPr>
          <a:xfrm>
            <a:off x="401842" y="314265"/>
            <a:ext cx="11388315" cy="2615411"/>
          </a:xfrm>
          <a:prstGeom prst="rect">
            <a:avLst/>
          </a:prstGeom>
        </p:spPr>
      </p:pic>
      <p:pic>
        <p:nvPicPr>
          <p:cNvPr id="6" name="Picture 5">
            <a:extLst>
              <a:ext uri="{FF2B5EF4-FFF2-40B4-BE49-F238E27FC236}">
                <a16:creationId xmlns:a16="http://schemas.microsoft.com/office/drawing/2014/main" id="{79DC9BA4-CE0D-93C2-FB6A-E2EE90129FE6}"/>
              </a:ext>
            </a:extLst>
          </p:cNvPr>
          <p:cNvPicPr>
            <a:picLocks noChangeAspect="1"/>
          </p:cNvPicPr>
          <p:nvPr/>
        </p:nvPicPr>
        <p:blipFill>
          <a:blip r:embed="rId3"/>
          <a:stretch>
            <a:fillRect/>
          </a:stretch>
        </p:blipFill>
        <p:spPr>
          <a:xfrm>
            <a:off x="2990849" y="3131062"/>
            <a:ext cx="6210300" cy="2038350"/>
          </a:xfrm>
          <a:prstGeom prst="rect">
            <a:avLst/>
          </a:prstGeom>
        </p:spPr>
      </p:pic>
    </p:spTree>
    <p:extLst>
      <p:ext uri="{BB962C8B-B14F-4D97-AF65-F5344CB8AC3E}">
        <p14:creationId xmlns:p14="http://schemas.microsoft.com/office/powerpoint/2010/main" val="1248347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5247091-5278-1E9D-2BF0-E30503F4B718}"/>
              </a:ext>
            </a:extLst>
          </p:cNvPr>
          <p:cNvPicPr>
            <a:picLocks noChangeAspect="1"/>
          </p:cNvPicPr>
          <p:nvPr/>
        </p:nvPicPr>
        <p:blipFill>
          <a:blip r:embed="rId2"/>
          <a:stretch>
            <a:fillRect/>
          </a:stretch>
        </p:blipFill>
        <p:spPr>
          <a:xfrm>
            <a:off x="85726" y="136525"/>
            <a:ext cx="11540218" cy="2451502"/>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76775A20-6180-95C5-FA44-A69192765159}"/>
              </a:ext>
            </a:extLst>
          </p:cNvPr>
          <p:cNvPicPr>
            <a:picLocks noChangeAspect="1"/>
          </p:cNvPicPr>
          <p:nvPr/>
        </p:nvPicPr>
        <p:blipFill>
          <a:blip r:embed="rId2"/>
          <a:stretch>
            <a:fillRect/>
          </a:stretch>
        </p:blipFill>
        <p:spPr>
          <a:xfrm>
            <a:off x="9526" y="136526"/>
            <a:ext cx="11899446" cy="2428268"/>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B0796E-2B78-3733-7825-2C0AA1ED6830}"/>
              </a:ext>
            </a:extLst>
          </p:cNvPr>
          <p:cNvPicPr>
            <a:picLocks noChangeAspect="1"/>
          </p:cNvPicPr>
          <p:nvPr/>
        </p:nvPicPr>
        <p:blipFill>
          <a:blip r:embed="rId2"/>
          <a:stretch>
            <a:fillRect/>
          </a:stretch>
        </p:blipFill>
        <p:spPr>
          <a:xfrm>
            <a:off x="643467" y="1013992"/>
            <a:ext cx="10905066" cy="4307500"/>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43735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srcRect t="15730"/>
          <a:stretch/>
        </p:blipFill>
        <p:spPr>
          <a:xfrm>
            <a:off x="0" y="1"/>
            <a:ext cx="12191980" cy="6857999"/>
          </a:xfrm>
          <a:prstGeom prst="rect">
            <a:avLst/>
          </a:prstGeom>
        </p:spPr>
      </p:pic>
      <p:sp>
        <p:nvSpPr>
          <p:cNvPr id="15" name="Rectangle 1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3600" dirty="0">
                <a:solidFill>
                  <a:schemeClr val="tx1">
                    <a:lumMod val="85000"/>
                    <a:lumOff val="15000"/>
                  </a:schemeClr>
                </a:solidFill>
              </a:rPr>
              <a:t>6.7 Exponential and Logarithmic Models</a:t>
            </a:r>
          </a:p>
        </p:txBody>
      </p:sp>
      <p:cxnSp>
        <p:nvCxnSpPr>
          <p:cNvPr id="17" name="Straight Connector 1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lnSpc>
                <a:spcPct val="90000"/>
              </a:lnSpc>
              <a:spcBef>
                <a:spcPts val="0"/>
              </a:spcBef>
              <a:spcAft>
                <a:spcPts val="600"/>
              </a:spcAft>
              <a:buClrTx/>
              <a:buSzTx/>
              <a:buFontTx/>
              <a:buNone/>
              <a:tabLst/>
              <a:defRPr/>
            </a:pPr>
            <a:r>
              <a:rPr kumimoji="0" lang="en-US" sz="900" b="0" i="0" u="none" strike="noStrike" kern="1200" cap="all" spc="200" normalizeH="0" baseline="0" noProof="0">
                <a:ln>
                  <a:noFill/>
                </a:ln>
                <a:solidFill>
                  <a:srgbClr val="FFFFFF"/>
                </a:solidFill>
                <a:effectLst/>
                <a:uLnTx/>
                <a:uFillTx/>
                <a:latin typeface="+mn-lt"/>
                <a:ea typeface="+mn-ea"/>
                <a:cs typeface="+mn-cs"/>
              </a:rPr>
              <a:t>https://openstax.org/details/books/algebra-and-trigonometry-2e</a:t>
            </a:r>
          </a:p>
        </p:txBody>
      </p:sp>
    </p:spTree>
    <p:extLst>
      <p:ext uri="{BB962C8B-B14F-4D97-AF65-F5344CB8AC3E}">
        <p14:creationId xmlns:p14="http://schemas.microsoft.com/office/powerpoint/2010/main" val="16574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EDC7A9-FB23-9C65-735F-2E66BF3ED9EF}"/>
              </a:ext>
            </a:extLst>
          </p:cNvPr>
          <p:cNvPicPr>
            <a:picLocks noChangeAspect="1"/>
          </p:cNvPicPr>
          <p:nvPr/>
        </p:nvPicPr>
        <p:blipFill>
          <a:blip r:embed="rId2"/>
          <a:stretch>
            <a:fillRect/>
          </a:stretch>
        </p:blipFill>
        <p:spPr>
          <a:xfrm>
            <a:off x="643467" y="1374284"/>
            <a:ext cx="10905066" cy="3107944"/>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677728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804253C-2C21-2577-325A-2B2FCFA2040B}"/>
              </a:ext>
            </a:extLst>
          </p:cNvPr>
          <p:cNvPicPr>
            <a:picLocks noChangeAspect="1"/>
          </p:cNvPicPr>
          <p:nvPr/>
        </p:nvPicPr>
        <p:blipFill>
          <a:blip r:embed="rId2"/>
          <a:stretch>
            <a:fillRect/>
          </a:stretch>
        </p:blipFill>
        <p:spPr>
          <a:xfrm>
            <a:off x="0" y="136525"/>
            <a:ext cx="12115800" cy="2933700"/>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0D2C938-ECE8-668C-1E6F-E207CF48220D}"/>
              </a:ext>
            </a:extLst>
          </p:cNvPr>
          <p:cNvPicPr>
            <a:picLocks noChangeAspect="1"/>
          </p:cNvPicPr>
          <p:nvPr/>
        </p:nvPicPr>
        <p:blipFill>
          <a:blip r:embed="rId2"/>
          <a:stretch>
            <a:fillRect/>
          </a:stretch>
        </p:blipFill>
        <p:spPr>
          <a:xfrm>
            <a:off x="57150" y="136525"/>
            <a:ext cx="12077700" cy="2143125"/>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C3CE3C93-4A3F-71E8-EF0D-B73EB9E3546D}"/>
              </a:ext>
            </a:extLst>
          </p:cNvPr>
          <p:cNvPicPr>
            <a:picLocks noChangeAspect="1"/>
          </p:cNvPicPr>
          <p:nvPr/>
        </p:nvPicPr>
        <p:blipFill>
          <a:blip r:embed="rId2"/>
          <a:stretch>
            <a:fillRect/>
          </a:stretch>
        </p:blipFill>
        <p:spPr>
          <a:xfrm>
            <a:off x="244395" y="136525"/>
            <a:ext cx="11160926" cy="4319270"/>
          </a:xfrm>
          <a:prstGeom prst="rect">
            <a:avLst/>
          </a:prstGeom>
        </p:spPr>
      </p:pic>
      <p:pic>
        <p:nvPicPr>
          <p:cNvPr id="6" name="Picture 5">
            <a:extLst>
              <a:ext uri="{FF2B5EF4-FFF2-40B4-BE49-F238E27FC236}">
                <a16:creationId xmlns:a16="http://schemas.microsoft.com/office/drawing/2014/main" id="{E022A57F-002B-98B1-5D8F-6050843D971B}"/>
              </a:ext>
            </a:extLst>
          </p:cNvPr>
          <p:cNvPicPr>
            <a:picLocks noChangeAspect="1"/>
          </p:cNvPicPr>
          <p:nvPr/>
        </p:nvPicPr>
        <p:blipFill>
          <a:blip r:embed="rId3"/>
          <a:stretch>
            <a:fillRect/>
          </a:stretch>
        </p:blipFill>
        <p:spPr>
          <a:xfrm>
            <a:off x="6595743" y="2646709"/>
            <a:ext cx="4720999" cy="3449291"/>
          </a:xfrm>
          <a:prstGeom prst="rect">
            <a:avLst/>
          </a:prstGeom>
        </p:spPr>
      </p:pic>
    </p:spTree>
    <p:extLst>
      <p:ext uri="{BB962C8B-B14F-4D97-AF65-F5344CB8AC3E}">
        <p14:creationId xmlns:p14="http://schemas.microsoft.com/office/powerpoint/2010/main" val="3638608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CEF33887-245A-8D22-0FD3-9BCC8657EBC5}"/>
              </a:ext>
            </a:extLst>
          </p:cNvPr>
          <p:cNvPicPr>
            <a:picLocks noChangeAspect="1"/>
          </p:cNvPicPr>
          <p:nvPr/>
        </p:nvPicPr>
        <p:blipFill>
          <a:blip r:embed="rId2"/>
          <a:stretch>
            <a:fillRect/>
          </a:stretch>
        </p:blipFill>
        <p:spPr>
          <a:xfrm>
            <a:off x="76200" y="136526"/>
            <a:ext cx="10091057" cy="4537802"/>
          </a:xfrm>
          <a:prstGeom prst="rect">
            <a:avLst/>
          </a:prstGeom>
        </p:spPr>
      </p:pic>
    </p:spTree>
    <p:extLst>
      <p:ext uri="{BB962C8B-B14F-4D97-AF65-F5344CB8AC3E}">
        <p14:creationId xmlns:p14="http://schemas.microsoft.com/office/powerpoint/2010/main" val="3846902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9ACA8C7-84B8-BA47-55E0-F39F7967B02C}"/>
              </a:ext>
            </a:extLst>
          </p:cNvPr>
          <p:cNvPicPr>
            <a:picLocks noChangeAspect="1"/>
          </p:cNvPicPr>
          <p:nvPr/>
        </p:nvPicPr>
        <p:blipFill>
          <a:blip r:embed="rId2"/>
          <a:stretch>
            <a:fillRect/>
          </a:stretch>
        </p:blipFill>
        <p:spPr>
          <a:xfrm>
            <a:off x="0" y="136525"/>
            <a:ext cx="12096750" cy="1819275"/>
          </a:xfrm>
          <a:prstGeom prst="rect">
            <a:avLst/>
          </a:prstGeom>
        </p:spPr>
      </p:pic>
    </p:spTree>
    <p:extLst>
      <p:ext uri="{BB962C8B-B14F-4D97-AF65-F5344CB8AC3E}">
        <p14:creationId xmlns:p14="http://schemas.microsoft.com/office/powerpoint/2010/main" val="2432821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892FF92-20E1-00B8-22E3-B6F779D314D9}"/>
              </a:ext>
            </a:extLst>
          </p:cNvPr>
          <p:cNvPicPr>
            <a:picLocks noChangeAspect="1"/>
          </p:cNvPicPr>
          <p:nvPr/>
        </p:nvPicPr>
        <p:blipFill>
          <a:blip r:embed="rId2"/>
          <a:stretch>
            <a:fillRect/>
          </a:stretch>
        </p:blipFill>
        <p:spPr>
          <a:xfrm>
            <a:off x="161925" y="136525"/>
            <a:ext cx="11868150" cy="4533900"/>
          </a:xfrm>
          <a:prstGeom prst="rect">
            <a:avLst/>
          </a:prstGeom>
        </p:spPr>
      </p:pic>
    </p:spTree>
    <p:extLst>
      <p:ext uri="{BB962C8B-B14F-4D97-AF65-F5344CB8AC3E}">
        <p14:creationId xmlns:p14="http://schemas.microsoft.com/office/powerpoint/2010/main" val="3698468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F8C92067-9671-A481-8FD7-55627C4ED6F2}"/>
              </a:ext>
            </a:extLst>
          </p:cNvPr>
          <p:cNvPicPr>
            <a:picLocks noChangeAspect="1"/>
          </p:cNvPicPr>
          <p:nvPr/>
        </p:nvPicPr>
        <p:blipFill>
          <a:blip r:embed="rId2"/>
          <a:stretch>
            <a:fillRect/>
          </a:stretch>
        </p:blipFill>
        <p:spPr>
          <a:xfrm>
            <a:off x="87087" y="136526"/>
            <a:ext cx="11430000" cy="3533593"/>
          </a:xfrm>
          <a:prstGeom prst="rect">
            <a:avLst/>
          </a:prstGeom>
        </p:spPr>
      </p:pic>
    </p:spTree>
    <p:extLst>
      <p:ext uri="{BB962C8B-B14F-4D97-AF65-F5344CB8AC3E}">
        <p14:creationId xmlns:p14="http://schemas.microsoft.com/office/powerpoint/2010/main" val="593579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CE0E697-644A-2281-BEC0-9F32327D5D9C}"/>
                  </a:ext>
                </a:extLst>
              </p:cNvPr>
              <p:cNvSpPr txBox="1"/>
              <p:nvPr/>
            </p:nvSpPr>
            <p:spPr>
              <a:xfrm>
                <a:off x="616084" y="526172"/>
                <a:ext cx="9568775" cy="1415772"/>
              </a:xfrm>
              <a:prstGeom prst="rect">
                <a:avLst/>
              </a:prstGeom>
              <a:noFill/>
            </p:spPr>
            <p:txBody>
              <a:bodyPr wrap="square">
                <a:spAutoFit/>
              </a:bodyPr>
              <a:lstStyle/>
              <a:p>
                <a:r>
                  <a:rPr lang="en-US" sz="3200" dirty="0"/>
                  <a:t>Expressing an Exponential Model in Base </a:t>
                </a:r>
                <a14:m>
                  <m:oMath xmlns:m="http://schemas.openxmlformats.org/officeDocument/2006/math">
                    <m:r>
                      <a:rPr lang="en-US" sz="3200" i="1" dirty="0" smtClean="0">
                        <a:latin typeface="Cambria Math" panose="02040503050406030204" pitchFamily="18" charset="0"/>
                      </a:rPr>
                      <m:t>𝑒</m:t>
                    </m:r>
                  </m:oMath>
                </a14:m>
                <a:endParaRPr lang="en-US" sz="3200" dirty="0"/>
              </a:p>
              <a:p>
                <a:r>
                  <a:rPr lang="en-US" dirty="0"/>
                  <a:t> </a:t>
                </a:r>
              </a:p>
              <a:p>
                <a:r>
                  <a:rPr lang="en-US" dirty="0"/>
                  <a:t>While powers and logarithms of any base can be used in modeling, the two most common bases are  10 and </a:t>
                </a:r>
                <a14:m>
                  <m:oMath xmlns:m="http://schemas.openxmlformats.org/officeDocument/2006/math">
                    <m:r>
                      <a:rPr lang="en-US" i="1" dirty="0" smtClean="0">
                        <a:latin typeface="Cambria Math" panose="02040503050406030204" pitchFamily="18" charset="0"/>
                      </a:rPr>
                      <m:t>𝑒</m:t>
                    </m:r>
                  </m:oMath>
                </a14:m>
                <a:r>
                  <a:rPr lang="en-US" dirty="0"/>
                  <a:t>. In science and mathematics, the base </a:t>
                </a:r>
                <a14:m>
                  <m:oMath xmlns:m="http://schemas.openxmlformats.org/officeDocument/2006/math">
                    <m:r>
                      <a:rPr lang="en-US" i="1" dirty="0" smtClean="0">
                        <a:latin typeface="Cambria Math" panose="02040503050406030204" pitchFamily="18" charset="0"/>
                      </a:rPr>
                      <m:t>𝑒</m:t>
                    </m:r>
                  </m:oMath>
                </a14:m>
                <a:r>
                  <a:rPr lang="en-US" dirty="0"/>
                  <a:t> is often preferred.</a:t>
                </a:r>
              </a:p>
            </p:txBody>
          </p:sp>
        </mc:Choice>
        <mc:Fallback>
          <p:sp>
            <p:nvSpPr>
              <p:cNvPr id="4" name="TextBox 3">
                <a:extLst>
                  <a:ext uri="{FF2B5EF4-FFF2-40B4-BE49-F238E27FC236}">
                    <a16:creationId xmlns:a16="http://schemas.microsoft.com/office/drawing/2014/main" id="{8CE0E697-644A-2281-BEC0-9F32327D5D9C}"/>
                  </a:ext>
                </a:extLst>
              </p:cNvPr>
              <p:cNvSpPr txBox="1">
                <a:spLocks noRot="1" noChangeAspect="1" noMove="1" noResize="1" noEditPoints="1" noAdjustHandles="1" noChangeArrowheads="1" noChangeShapeType="1" noTextEdit="1"/>
              </p:cNvSpPr>
              <p:nvPr/>
            </p:nvSpPr>
            <p:spPr>
              <a:xfrm>
                <a:off x="616084" y="526172"/>
                <a:ext cx="9568775" cy="1415772"/>
              </a:xfrm>
              <a:prstGeom prst="rect">
                <a:avLst/>
              </a:prstGeom>
              <a:blipFill>
                <a:blip r:embed="rId2"/>
                <a:stretch>
                  <a:fillRect l="-1592" t="-5150" r="-701" b="-557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E9E81A30-8A8A-3662-346A-D1101540B316}"/>
              </a:ext>
            </a:extLst>
          </p:cNvPr>
          <p:cNvPicPr>
            <a:picLocks noChangeAspect="1"/>
          </p:cNvPicPr>
          <p:nvPr/>
        </p:nvPicPr>
        <p:blipFill>
          <a:blip r:embed="rId3"/>
          <a:stretch>
            <a:fillRect/>
          </a:stretch>
        </p:blipFill>
        <p:spPr>
          <a:xfrm>
            <a:off x="745671" y="2338288"/>
            <a:ext cx="10700657" cy="2773946"/>
          </a:xfrm>
          <a:prstGeom prst="rect">
            <a:avLst/>
          </a:prstGeom>
        </p:spPr>
      </p:pic>
    </p:spTree>
    <p:extLst>
      <p:ext uri="{BB962C8B-B14F-4D97-AF65-F5344CB8AC3E}">
        <p14:creationId xmlns:p14="http://schemas.microsoft.com/office/powerpoint/2010/main" val="1593093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13A897F1-E27A-85CB-5E53-9F77415AAF2F}"/>
              </a:ext>
            </a:extLst>
          </p:cNvPr>
          <p:cNvPicPr>
            <a:picLocks noChangeAspect="1"/>
          </p:cNvPicPr>
          <p:nvPr/>
        </p:nvPicPr>
        <p:blipFill>
          <a:blip r:embed="rId2"/>
          <a:stretch>
            <a:fillRect/>
          </a:stretch>
        </p:blipFill>
        <p:spPr>
          <a:xfrm>
            <a:off x="42862" y="136525"/>
            <a:ext cx="11593967" cy="2189262"/>
          </a:xfrm>
          <a:prstGeom prst="rect">
            <a:avLst/>
          </a:prstGeom>
        </p:spPr>
      </p:pic>
    </p:spTree>
    <p:extLst>
      <p:ext uri="{BB962C8B-B14F-4D97-AF65-F5344CB8AC3E}">
        <p14:creationId xmlns:p14="http://schemas.microsoft.com/office/powerpoint/2010/main" val="383149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F4F4C16-4219-DB71-772E-1A032417EE9C}"/>
                  </a:ext>
                </a:extLst>
              </p:cNvPr>
              <p:cNvSpPr txBox="1"/>
              <p:nvPr/>
            </p:nvSpPr>
            <p:spPr>
              <a:xfrm>
                <a:off x="1496291" y="1230708"/>
                <a:ext cx="8692738" cy="4031873"/>
              </a:xfrm>
              <a:prstGeom prst="rect">
                <a:avLst/>
              </a:prstGeom>
              <a:noFill/>
            </p:spPr>
            <p:txBody>
              <a:bodyPr wrap="square">
                <a:spAutoFit/>
              </a:bodyPr>
              <a:lstStyle/>
              <a:p>
                <a:r>
                  <a:rPr lang="en-US" sz="3200" dirty="0"/>
                  <a:t>What are the learning objectives for this section?</a:t>
                </a:r>
              </a:p>
              <a:p>
                <a:endParaRPr lang="en-US" sz="3200" dirty="0"/>
              </a:p>
              <a:p>
                <a:pPr marL="457200" indent="-457200">
                  <a:buFont typeface="Arial" panose="020B0604020202020204" pitchFamily="34" charset="0"/>
                  <a:buChar char="•"/>
                </a:pPr>
                <a:r>
                  <a:rPr lang="en-US" sz="2800" dirty="0"/>
                  <a:t>Model exponential growth and decay.</a:t>
                </a:r>
              </a:p>
              <a:p>
                <a:pPr marL="457200" indent="-457200">
                  <a:buFont typeface="Arial" panose="020B0604020202020204" pitchFamily="34" charset="0"/>
                  <a:buChar char="•"/>
                </a:pPr>
                <a:r>
                  <a:rPr lang="en-US" sz="2800" dirty="0"/>
                  <a:t>Use Newton’s Law of Cooling.</a:t>
                </a:r>
              </a:p>
              <a:p>
                <a:pPr marL="457200" indent="-457200">
                  <a:buFont typeface="Arial" panose="020B0604020202020204" pitchFamily="34" charset="0"/>
                  <a:buChar char="•"/>
                </a:pPr>
                <a:r>
                  <a:rPr lang="en-US" sz="2800" dirty="0"/>
                  <a:t>Use logistic-growth models.</a:t>
                </a:r>
              </a:p>
              <a:p>
                <a:pPr marL="457200" indent="-457200">
                  <a:buFont typeface="Arial" panose="020B0604020202020204" pitchFamily="34" charset="0"/>
                  <a:buChar char="•"/>
                </a:pPr>
                <a:r>
                  <a:rPr lang="en-US" sz="2800" dirty="0"/>
                  <a:t>Choose an appropriate model for data.</a:t>
                </a:r>
              </a:p>
              <a:p>
                <a:pPr marL="457200" indent="-457200">
                  <a:buFont typeface="Arial" panose="020B0604020202020204" pitchFamily="34" charset="0"/>
                  <a:buChar char="•"/>
                </a:pPr>
                <a:r>
                  <a:rPr lang="en-US" sz="2800" dirty="0"/>
                  <a:t>Express an exponential model in base </a:t>
                </a:r>
                <a14:m>
                  <m:oMath xmlns:m="http://schemas.openxmlformats.org/officeDocument/2006/math">
                    <m:r>
                      <a:rPr lang="en-US" sz="2800" i="1" dirty="0" smtClean="0">
                        <a:latin typeface="Cambria Math" panose="02040503050406030204" pitchFamily="18" charset="0"/>
                      </a:rPr>
                      <m:t>𝑒</m:t>
                    </m:r>
                    <m:r>
                      <a:rPr lang="en-US" sz="2800" b="0" i="1" dirty="0" smtClean="0">
                        <a:latin typeface="Cambria Math" panose="02040503050406030204" pitchFamily="18" charset="0"/>
                      </a:rPr>
                      <m:t>.</m:t>
                    </m:r>
                  </m:oMath>
                </a14:m>
                <a:endParaRPr lang="en-US" sz="2800" dirty="0"/>
              </a:p>
              <a:p>
                <a:r>
                  <a:rPr lang="en-US" sz="2800" dirty="0"/>
                  <a:t>  </a:t>
                </a:r>
              </a:p>
              <a:p>
                <a:r>
                  <a:rPr lang="en-US" sz="2400" dirty="0"/>
                  <a:t>  </a:t>
                </a:r>
              </a:p>
            </p:txBody>
          </p:sp>
        </mc:Choice>
        <mc:Fallback>
          <p:sp>
            <p:nvSpPr>
              <p:cNvPr id="4" name="TextBox 3">
                <a:extLst>
                  <a:ext uri="{FF2B5EF4-FFF2-40B4-BE49-F238E27FC236}">
                    <a16:creationId xmlns:a16="http://schemas.microsoft.com/office/drawing/2014/main" id="{4F4F4C16-4219-DB71-772E-1A032417EE9C}"/>
                  </a:ext>
                </a:extLst>
              </p:cNvPr>
              <p:cNvSpPr txBox="1">
                <a:spLocks noRot="1" noChangeAspect="1" noMove="1" noResize="1" noEditPoints="1" noAdjustHandles="1" noChangeArrowheads="1" noChangeShapeType="1" noTextEdit="1"/>
              </p:cNvSpPr>
              <p:nvPr/>
            </p:nvSpPr>
            <p:spPr>
              <a:xfrm>
                <a:off x="1496291" y="1230708"/>
                <a:ext cx="8692738" cy="4031873"/>
              </a:xfrm>
              <a:prstGeom prst="rect">
                <a:avLst/>
              </a:prstGeom>
              <a:blipFill>
                <a:blip r:embed="rId2"/>
                <a:stretch>
                  <a:fillRect l="-1753" t="-1967"/>
                </a:stretch>
              </a:blipFill>
            </p:spPr>
            <p:txBody>
              <a:bodyPr/>
              <a:lstStyle/>
              <a:p>
                <a:r>
                  <a:rPr lang="en-US">
                    <a:noFill/>
                  </a:rPr>
                  <a:t> </a:t>
                </a:r>
              </a:p>
            </p:txBody>
          </p:sp>
        </mc:Fallback>
      </mc:AlternateContent>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254B116-DDB1-6B44-A3CE-16966970CDD4}"/>
              </a:ext>
            </a:extLst>
          </p:cNvPr>
          <p:cNvPicPr>
            <a:picLocks noChangeAspect="1"/>
          </p:cNvPicPr>
          <p:nvPr/>
        </p:nvPicPr>
        <p:blipFill>
          <a:blip r:embed="rId2"/>
          <a:stretch>
            <a:fillRect/>
          </a:stretch>
        </p:blipFill>
        <p:spPr>
          <a:xfrm>
            <a:off x="71437" y="136525"/>
            <a:ext cx="12049125" cy="1733550"/>
          </a:xfrm>
          <a:prstGeom prst="rect">
            <a:avLst/>
          </a:prstGeom>
        </p:spPr>
      </p:pic>
    </p:spTree>
    <p:extLst>
      <p:ext uri="{BB962C8B-B14F-4D97-AF65-F5344CB8AC3E}">
        <p14:creationId xmlns:p14="http://schemas.microsoft.com/office/powerpoint/2010/main" val="894176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1B5233B4-B6B7-5F70-7EA0-B1E262ADEA8A}"/>
                  </a:ext>
                </a:extLst>
              </p:cNvPr>
              <p:cNvSpPr txBox="1"/>
              <p:nvPr/>
            </p:nvSpPr>
            <p:spPr>
              <a:xfrm>
                <a:off x="1604136" y="1347850"/>
                <a:ext cx="6446765" cy="40318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457200" indent="-457200">
                  <a:buFont typeface="Arial" panose="020B0604020202020204" pitchFamily="34" charset="0"/>
                  <a:buChar char="•"/>
                </a:pPr>
                <a:r>
                  <a:rPr lang="en-US" sz="2800" dirty="0"/>
                  <a:t>Model exponential growth and decay.</a:t>
                </a:r>
              </a:p>
              <a:p>
                <a:pPr marL="457200" indent="-457200">
                  <a:buFont typeface="Arial" panose="020B0604020202020204" pitchFamily="34" charset="0"/>
                  <a:buChar char="•"/>
                </a:pPr>
                <a:r>
                  <a:rPr lang="en-US" sz="2800" dirty="0"/>
                  <a:t>Use Newton’s Law of Cooling.</a:t>
                </a:r>
              </a:p>
              <a:p>
                <a:pPr marL="457200" indent="-457200">
                  <a:buFont typeface="Arial" panose="020B0604020202020204" pitchFamily="34" charset="0"/>
                  <a:buChar char="•"/>
                </a:pPr>
                <a:r>
                  <a:rPr lang="en-US" sz="2800" dirty="0"/>
                  <a:t>Use logistic-growth models.</a:t>
                </a:r>
              </a:p>
              <a:p>
                <a:pPr marL="457200" indent="-457200">
                  <a:buFont typeface="Arial" panose="020B0604020202020204" pitchFamily="34" charset="0"/>
                  <a:buChar char="•"/>
                </a:pPr>
                <a:r>
                  <a:rPr lang="en-US" sz="2800" dirty="0"/>
                  <a:t>Choose an appropriate model for data.</a:t>
                </a:r>
              </a:p>
              <a:p>
                <a:pPr marL="457200" indent="-457200">
                  <a:buFont typeface="Arial" panose="020B0604020202020204" pitchFamily="34" charset="0"/>
                  <a:buChar char="•"/>
                </a:pPr>
                <a:r>
                  <a:rPr lang="en-US" sz="2800" dirty="0"/>
                  <a:t>Express an exponential model in base </a:t>
                </a:r>
                <a14:m>
                  <m:oMath xmlns:m="http://schemas.openxmlformats.org/officeDocument/2006/math">
                    <m:r>
                      <a:rPr lang="en-US" sz="2800" i="1" dirty="0" smtClean="0">
                        <a:latin typeface="Cambria Math" panose="02040503050406030204" pitchFamily="18" charset="0"/>
                      </a:rPr>
                      <m:t>𝑒</m:t>
                    </m:r>
                    <m:r>
                      <a:rPr lang="en-US" sz="2800" b="0" i="1" dirty="0" smtClean="0">
                        <a:latin typeface="Cambria Math" panose="02040503050406030204" pitchFamily="18" charset="0"/>
                      </a:rPr>
                      <m:t>.</m:t>
                    </m:r>
                  </m:oMath>
                </a14:m>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mc:Choice>
        <mc:Fallback>
          <p:sp>
            <p:nvSpPr>
              <p:cNvPr id="3" name="TextBox 2">
                <a:extLst>
                  <a:ext uri="{FF2B5EF4-FFF2-40B4-BE49-F238E27FC236}">
                    <a16:creationId xmlns:a16="http://schemas.microsoft.com/office/drawing/2014/main" id="{1B5233B4-B6B7-5F70-7EA0-B1E262ADEA8A}"/>
                  </a:ext>
                </a:extLst>
              </p:cNvPr>
              <p:cNvSpPr txBox="1">
                <a:spLocks noRot="1" noChangeAspect="1" noMove="1" noResize="1" noEditPoints="1" noAdjustHandles="1" noChangeArrowheads="1" noChangeShapeType="1" noTextEdit="1"/>
              </p:cNvSpPr>
              <p:nvPr/>
            </p:nvSpPr>
            <p:spPr>
              <a:xfrm>
                <a:off x="1604136" y="1347850"/>
                <a:ext cx="6446765" cy="4031873"/>
              </a:xfrm>
              <a:prstGeom prst="rect">
                <a:avLst/>
              </a:prstGeom>
              <a:blipFill>
                <a:blip r:embed="rId3"/>
                <a:stretch>
                  <a:fillRect l="-2363" t="-1964" r="-1323"/>
                </a:stretch>
              </a:blipFill>
            </p:spPr>
            <p:txBody>
              <a:bodyPr/>
              <a:lstStyle/>
              <a:p>
                <a:r>
                  <a:rPr lang="en-US">
                    <a:noFill/>
                  </a:rPr>
                  <a:t> </a:t>
                </a:r>
              </a:p>
            </p:txBody>
          </p:sp>
        </mc:Fallback>
      </mc:AlternateContent>
    </p:spTree>
    <p:extLst>
      <p:ext uri="{BB962C8B-B14F-4D97-AF65-F5344CB8AC3E}">
        <p14:creationId xmlns:p14="http://schemas.microsoft.com/office/powerpoint/2010/main" val="3038073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6B0CA6-4A7A-9C63-58DD-3EFDA02D646C}"/>
              </a:ext>
            </a:extLst>
          </p:cNvPr>
          <p:cNvPicPr>
            <a:picLocks noChangeAspect="1"/>
          </p:cNvPicPr>
          <p:nvPr/>
        </p:nvPicPr>
        <p:blipFill>
          <a:blip r:embed="rId2"/>
          <a:stretch>
            <a:fillRect/>
          </a:stretch>
        </p:blipFill>
        <p:spPr>
          <a:xfrm>
            <a:off x="643467" y="818145"/>
            <a:ext cx="10905066" cy="4198450"/>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5" name="Picture 4">
            <a:extLst>
              <a:ext uri="{FF2B5EF4-FFF2-40B4-BE49-F238E27FC236}">
                <a16:creationId xmlns:a16="http://schemas.microsoft.com/office/drawing/2014/main" id="{D98046E3-FC77-A245-E0BE-AAB61512A121}"/>
              </a:ext>
            </a:extLst>
          </p:cNvPr>
          <p:cNvPicPr>
            <a:picLocks noChangeAspect="1"/>
          </p:cNvPicPr>
          <p:nvPr/>
        </p:nvPicPr>
        <p:blipFill>
          <a:blip r:embed="rId2"/>
          <a:stretch>
            <a:fillRect/>
          </a:stretch>
        </p:blipFill>
        <p:spPr>
          <a:xfrm>
            <a:off x="962474" y="685800"/>
            <a:ext cx="10267052" cy="5235348"/>
          </a:xfrm>
          <a:prstGeom prst="rect">
            <a:avLst/>
          </a:prstGeom>
        </p:spPr>
      </p:pic>
    </p:spTree>
    <p:extLst>
      <p:ext uri="{BB962C8B-B14F-4D97-AF65-F5344CB8AC3E}">
        <p14:creationId xmlns:p14="http://schemas.microsoft.com/office/powerpoint/2010/main" val="29527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52D4F95-E351-E0B1-545B-B22FFBCF55C9}"/>
              </a:ext>
            </a:extLst>
          </p:cNvPr>
          <p:cNvPicPr>
            <a:picLocks noChangeAspect="1"/>
          </p:cNvPicPr>
          <p:nvPr/>
        </p:nvPicPr>
        <p:blipFill>
          <a:blip r:embed="rId2"/>
          <a:stretch>
            <a:fillRect/>
          </a:stretch>
        </p:blipFill>
        <p:spPr>
          <a:xfrm>
            <a:off x="123825" y="136525"/>
            <a:ext cx="11944350" cy="2505075"/>
          </a:xfrm>
          <a:prstGeom prst="rect">
            <a:avLst/>
          </a:prstGeom>
        </p:spPr>
      </p:pic>
    </p:spTree>
    <p:extLst>
      <p:ext uri="{BB962C8B-B14F-4D97-AF65-F5344CB8AC3E}">
        <p14:creationId xmlns:p14="http://schemas.microsoft.com/office/powerpoint/2010/main" val="429372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01F036-A665-33E2-8A4D-C180FD2C0674}"/>
              </a:ext>
            </a:extLst>
          </p:cNvPr>
          <p:cNvSpPr>
            <a:spLocks noGrp="1"/>
          </p:cNvSpPr>
          <p:nvPr>
            <p:ph type="ftr" sz="quarter" idx="11"/>
          </p:nvPr>
        </p:nvSpPr>
        <p:spPr/>
        <p:txBody>
          <a:bodyPr/>
          <a:lstStyle/>
          <a:p>
            <a:r>
              <a:rPr lang="en-US"/>
              <a:t>https://openstax.org/details/books/algebra-and-trigonometry-2e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D226FCF-CBE3-88CE-269B-BADF87D7946F}"/>
                  </a:ext>
                </a:extLst>
              </p:cNvPr>
              <p:cNvSpPr txBox="1"/>
              <p:nvPr/>
            </p:nvSpPr>
            <p:spPr>
              <a:xfrm>
                <a:off x="887648" y="608138"/>
                <a:ext cx="10260249" cy="1938992"/>
              </a:xfrm>
              <a:prstGeom prst="rect">
                <a:avLst/>
              </a:prstGeom>
              <a:noFill/>
            </p:spPr>
            <p:txBody>
              <a:bodyPr wrap="square">
                <a:spAutoFit/>
              </a:bodyPr>
              <a:lstStyle/>
              <a:p>
                <a:r>
                  <a:rPr lang="en-US" sz="3200" b="1" i="0" dirty="0">
                    <a:solidFill>
                      <a:srgbClr val="424242"/>
                    </a:solidFill>
                    <a:effectLst/>
                    <a:highlight>
                      <a:srgbClr val="FFFFFF"/>
                    </a:highlight>
                    <a:latin typeface="Neue Helvetica W01"/>
                  </a:rPr>
                  <a:t>Exponential Decay and Half-Life</a:t>
                </a:r>
              </a:p>
              <a:p>
                <a:endParaRPr lang="en-US" sz="3200" b="1" dirty="0">
                  <a:solidFill>
                    <a:srgbClr val="424242"/>
                  </a:solidFill>
                  <a:highlight>
                    <a:srgbClr val="FFFFFF"/>
                  </a:highlight>
                  <a:latin typeface="Neue Helvetica W01"/>
                </a:endParaRPr>
              </a:p>
              <a:p>
                <a:r>
                  <a:rPr lang="en-US" sz="2800" b="0" i="0" dirty="0">
                    <a:solidFill>
                      <a:srgbClr val="424242"/>
                    </a:solidFill>
                    <a:effectLst/>
                    <a:highlight>
                      <a:srgbClr val="FFFFFF"/>
                    </a:highlight>
                    <a:latin typeface="Neue Helvetica W01"/>
                  </a:rPr>
                  <a:t>To find the half-life of a function describing exponential decay, solve the following equation for </a:t>
                </a:r>
                <a14:m>
                  <m:oMath xmlns:m="http://schemas.openxmlformats.org/officeDocument/2006/math">
                    <m:r>
                      <a:rPr lang="en-US" sz="2800" b="0" i="1" dirty="0" smtClean="0">
                        <a:solidFill>
                          <a:srgbClr val="424242"/>
                        </a:solidFill>
                        <a:effectLst/>
                        <a:highlight>
                          <a:srgbClr val="FFFFFF"/>
                        </a:highlight>
                        <a:latin typeface="Cambria Math" panose="02040503050406030204" pitchFamily="18" charset="0"/>
                      </a:rPr>
                      <m:t>𝑡</m:t>
                    </m:r>
                  </m:oMath>
                </a14:m>
                <a:r>
                  <a:rPr lang="en-US" sz="2800" b="0" i="0" dirty="0">
                    <a:solidFill>
                      <a:srgbClr val="424242"/>
                    </a:solidFill>
                    <a:effectLst/>
                    <a:highlight>
                      <a:srgbClr val="FFFFFF"/>
                    </a:highlight>
                    <a:latin typeface="Neue Helvetica W01"/>
                  </a:rPr>
                  <a:t>:</a:t>
                </a:r>
                <a:endParaRPr lang="en-US" sz="2800" dirty="0"/>
              </a:p>
            </p:txBody>
          </p:sp>
        </mc:Choice>
        <mc:Fallback>
          <p:sp>
            <p:nvSpPr>
              <p:cNvPr id="4" name="TextBox 3">
                <a:extLst>
                  <a:ext uri="{FF2B5EF4-FFF2-40B4-BE49-F238E27FC236}">
                    <a16:creationId xmlns:a16="http://schemas.microsoft.com/office/drawing/2014/main" id="{AD226FCF-CBE3-88CE-269B-BADF87D7946F}"/>
                  </a:ext>
                </a:extLst>
              </p:cNvPr>
              <p:cNvSpPr txBox="1">
                <a:spLocks noRot="1" noChangeAspect="1" noMove="1" noResize="1" noEditPoints="1" noAdjustHandles="1" noChangeArrowheads="1" noChangeShapeType="1" noTextEdit="1"/>
              </p:cNvSpPr>
              <p:nvPr/>
            </p:nvSpPr>
            <p:spPr>
              <a:xfrm>
                <a:off x="887648" y="608138"/>
                <a:ext cx="10260249" cy="1938992"/>
              </a:xfrm>
              <a:prstGeom prst="rect">
                <a:avLst/>
              </a:prstGeom>
              <a:blipFill>
                <a:blip r:embed="rId2"/>
                <a:stretch>
                  <a:fillRect l="-1545" t="-4088" b="-8176"/>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D24DBA30-1E6C-56D6-3934-304520F29146}"/>
              </a:ext>
            </a:extLst>
          </p:cNvPr>
          <p:cNvPicPr>
            <a:picLocks noChangeAspect="1"/>
          </p:cNvPicPr>
          <p:nvPr/>
        </p:nvPicPr>
        <p:blipFill>
          <a:blip r:embed="rId3"/>
          <a:stretch>
            <a:fillRect/>
          </a:stretch>
        </p:blipFill>
        <p:spPr>
          <a:xfrm>
            <a:off x="3217422" y="2716160"/>
            <a:ext cx="5600700" cy="2705100"/>
          </a:xfrm>
          <a:prstGeom prst="rect">
            <a:avLst/>
          </a:prstGeom>
        </p:spPr>
      </p:pic>
    </p:spTree>
    <p:extLst>
      <p:ext uri="{BB962C8B-B14F-4D97-AF65-F5344CB8AC3E}">
        <p14:creationId xmlns:p14="http://schemas.microsoft.com/office/powerpoint/2010/main" val="2736569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FC3924-53A1-6355-122B-434B334AB396}"/>
              </a:ext>
            </a:extLst>
          </p:cNvPr>
          <p:cNvPicPr>
            <a:picLocks noChangeAspect="1"/>
          </p:cNvPicPr>
          <p:nvPr/>
        </p:nvPicPr>
        <p:blipFill>
          <a:blip r:embed="rId2"/>
          <a:stretch>
            <a:fillRect/>
          </a:stretch>
        </p:blipFill>
        <p:spPr>
          <a:xfrm>
            <a:off x="643467" y="1319663"/>
            <a:ext cx="10905066" cy="332604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223297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CBD10DB-C8A3-3FDC-03A7-972CCB9D81A6}"/>
              </a:ext>
            </a:extLst>
          </p:cNvPr>
          <p:cNvPicPr>
            <a:picLocks noChangeAspect="1"/>
          </p:cNvPicPr>
          <p:nvPr/>
        </p:nvPicPr>
        <p:blipFill>
          <a:blip r:embed="rId2"/>
          <a:stretch>
            <a:fillRect/>
          </a:stretch>
        </p:blipFill>
        <p:spPr>
          <a:xfrm>
            <a:off x="61912" y="136525"/>
            <a:ext cx="12068175" cy="2514600"/>
          </a:xfrm>
          <a:prstGeom prst="rect">
            <a:avLst/>
          </a:prstGeom>
        </p:spPr>
      </p:pic>
    </p:spTree>
    <p:extLst>
      <p:ext uri="{BB962C8B-B14F-4D97-AF65-F5344CB8AC3E}">
        <p14:creationId xmlns:p14="http://schemas.microsoft.com/office/powerpoint/2010/main" val="3881583470"/>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294</TotalTime>
  <Words>736</Words>
  <Application>Microsoft Office PowerPoint</Application>
  <PresentationFormat>Widescreen</PresentationFormat>
  <Paragraphs>79</Paragraphs>
  <Slides>32</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Arial</vt:lpstr>
      <vt:lpstr>Calibri</vt:lpstr>
      <vt:lpstr>Calibri Light</vt:lpstr>
      <vt:lpstr>Cambria Math</vt:lpstr>
      <vt:lpstr>Neue Helvetica W01</vt:lpstr>
      <vt:lpstr>Times New Roman</vt:lpstr>
      <vt:lpstr>Theme1</vt:lpstr>
      <vt:lpstr>1_Office Theme</vt:lpstr>
      <vt:lpstr>Office Theme</vt:lpstr>
      <vt:lpstr>Exponential and Logarithmic Functions</vt:lpstr>
      <vt:lpstr>6.7 Exponential and Logarithmic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20</cp:revision>
  <dcterms:created xsi:type="dcterms:W3CDTF">2023-11-15T21:12:55Z</dcterms:created>
  <dcterms:modified xsi:type="dcterms:W3CDTF">2024-08-21T20:03:01Z</dcterms:modified>
</cp:coreProperties>
</file>