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7"/>
  </p:notesMasterIdLst>
  <p:sldIdLst>
    <p:sldId id="257" r:id="rId4"/>
    <p:sldId id="331" r:id="rId5"/>
    <p:sldId id="281" r:id="rId6"/>
    <p:sldId id="282" r:id="rId7"/>
    <p:sldId id="333" r:id="rId8"/>
    <p:sldId id="332" r:id="rId9"/>
    <p:sldId id="336" r:id="rId10"/>
    <p:sldId id="334" r:id="rId11"/>
    <p:sldId id="335" r:id="rId12"/>
    <p:sldId id="337" r:id="rId13"/>
    <p:sldId id="338" r:id="rId14"/>
    <p:sldId id="340" r:id="rId15"/>
    <p:sldId id="341" r:id="rId16"/>
    <p:sldId id="342" r:id="rId17"/>
    <p:sldId id="339" r:id="rId18"/>
    <p:sldId id="343" r:id="rId19"/>
    <p:sldId id="346" r:id="rId20"/>
    <p:sldId id="350" r:id="rId21"/>
    <p:sldId id="347" r:id="rId22"/>
    <p:sldId id="348" r:id="rId23"/>
    <p:sldId id="351" r:id="rId24"/>
    <p:sldId id="353" r:id="rId25"/>
    <p:sldId id="354" r:id="rId26"/>
    <p:sldId id="356" r:id="rId27"/>
    <p:sldId id="349" r:id="rId28"/>
    <p:sldId id="355" r:id="rId29"/>
    <p:sldId id="357" r:id="rId30"/>
    <p:sldId id="358" r:id="rId31"/>
    <p:sldId id="345" r:id="rId32"/>
    <p:sldId id="362" r:id="rId33"/>
    <p:sldId id="363" r:id="rId34"/>
    <p:sldId id="365" r:id="rId35"/>
    <p:sldId id="368" r:id="rId36"/>
    <p:sldId id="367" r:id="rId37"/>
    <p:sldId id="360" r:id="rId38"/>
    <p:sldId id="369" r:id="rId39"/>
    <p:sldId id="370" r:id="rId40"/>
    <p:sldId id="364" r:id="rId41"/>
    <p:sldId id="371" r:id="rId42"/>
    <p:sldId id="372" r:id="rId43"/>
    <p:sldId id="373" r:id="rId44"/>
    <p:sldId id="271" r:id="rId45"/>
    <p:sldId id="32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No. Recall that the range of an exponential function is always positive. While solving the equation, we may obtain an expression that is undefined.</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12</a:t>
            </a:fld>
            <a:endParaRPr lang="en-US"/>
          </a:p>
        </p:txBody>
      </p:sp>
    </p:spTree>
    <p:extLst>
      <p:ext uri="{BB962C8B-B14F-4D97-AF65-F5344CB8AC3E}">
        <p14:creationId xmlns:p14="http://schemas.microsoft.com/office/powerpoint/2010/main" val="163995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Yes. The solution is </a:t>
            </a:r>
            <a:r>
              <a:rPr lang="en-US" b="0" i="0" u="none" strike="noStrike" dirty="0">
                <a:solidFill>
                  <a:srgbClr val="424242"/>
                </a:solidFill>
                <a:effectLst/>
                <a:highlight>
                  <a:srgbClr val="EDEDED"/>
                </a:highlight>
                <a:latin typeface="MathJax_Main"/>
              </a:rPr>
              <a:t>0.</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18</a:t>
            </a:fld>
            <a:endParaRPr lang="en-US"/>
          </a:p>
        </p:txBody>
      </p:sp>
    </p:spTree>
    <p:extLst>
      <p:ext uri="{BB962C8B-B14F-4D97-AF65-F5344CB8AC3E}">
        <p14:creationId xmlns:p14="http://schemas.microsoft.com/office/powerpoint/2010/main" val="280634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No. There is a solution when </a:t>
            </a:r>
            <a:r>
              <a:rPr lang="en-US" b="0" i="0" u="none" strike="noStrike" dirty="0">
                <a:solidFill>
                  <a:srgbClr val="424242"/>
                </a:solidFill>
                <a:effectLst/>
                <a:highlight>
                  <a:srgbClr val="EDEDED"/>
                </a:highlight>
                <a:latin typeface="MathJax_Math-italic"/>
              </a:rPr>
              <a:t>k</a:t>
            </a:r>
            <a:r>
              <a:rPr lang="en-US" b="0" i="0" u="none" strike="noStrike" dirty="0">
                <a:solidFill>
                  <a:srgbClr val="424242"/>
                </a:solidFill>
                <a:effectLst/>
                <a:highlight>
                  <a:srgbClr val="EDEDED"/>
                </a:highlight>
                <a:latin typeface="MathJax_Main"/>
              </a:rPr>
              <a:t>≠0,</a:t>
            </a:r>
            <a:r>
              <a:rPr lang="en-US" b="0" i="1" dirty="0">
                <a:solidFill>
                  <a:srgbClr val="424242"/>
                </a:solidFill>
                <a:effectLst/>
                <a:highlight>
                  <a:srgbClr val="EDEDED"/>
                </a:highlight>
                <a:latin typeface="Neue Helvetica W01"/>
              </a:rPr>
              <a:t> and when </a:t>
            </a:r>
            <a:r>
              <a:rPr lang="en-US" b="0" i="0" u="none" strike="noStrike" dirty="0">
                <a:solidFill>
                  <a:srgbClr val="424242"/>
                </a:solidFill>
                <a:effectLst/>
                <a:highlight>
                  <a:srgbClr val="EDEDED"/>
                </a:highlight>
                <a:latin typeface="MathJax_Math-italic"/>
              </a:rPr>
              <a:t>y</a:t>
            </a:r>
            <a:r>
              <a:rPr lang="en-US" b="0" i="1" dirty="0">
                <a:solidFill>
                  <a:srgbClr val="424242"/>
                </a:solidFill>
                <a:effectLst/>
                <a:highlight>
                  <a:srgbClr val="EDEDED"/>
                </a:highlight>
                <a:latin typeface="Neue Helvetica W01"/>
              </a:rPr>
              <a:t> and </a:t>
            </a:r>
            <a:r>
              <a:rPr lang="en-US" b="0" i="0" u="none" strike="noStrike" dirty="0">
                <a:solidFill>
                  <a:srgbClr val="424242"/>
                </a:solidFill>
                <a:effectLst/>
                <a:highlight>
                  <a:srgbClr val="EDEDED"/>
                </a:highlight>
                <a:latin typeface="MathJax_Math-italic"/>
              </a:rPr>
              <a:t>A</a:t>
            </a:r>
            <a:r>
              <a:rPr lang="en-US" b="0" i="1" dirty="0">
                <a:solidFill>
                  <a:srgbClr val="424242"/>
                </a:solidFill>
                <a:effectLst/>
                <a:highlight>
                  <a:srgbClr val="EDEDED"/>
                </a:highlight>
                <a:latin typeface="Neue Helvetica W01"/>
              </a:rPr>
              <a:t> are either both 0 or neither 0, and they have the same sign. An example of an equation with this form that has no solution is </a:t>
            </a:r>
            <a:r>
              <a:rPr lang="en-US" b="0" i="0" u="none" strike="noStrike" dirty="0">
                <a:solidFill>
                  <a:srgbClr val="424242"/>
                </a:solidFill>
                <a:effectLst/>
                <a:highlight>
                  <a:srgbClr val="EDEDED"/>
                </a:highlight>
                <a:latin typeface="MathJax_Main"/>
              </a:rPr>
              <a:t>2=−3</a:t>
            </a:r>
            <a:r>
              <a:rPr lang="en-US" b="0" i="0" u="none" strike="noStrike" dirty="0">
                <a:solidFill>
                  <a:srgbClr val="424242"/>
                </a:solidFill>
                <a:effectLst/>
                <a:highlight>
                  <a:srgbClr val="EDEDED"/>
                </a:highlight>
                <a:latin typeface="MathJax_Math-italic"/>
              </a:rPr>
              <a:t>e^t</a:t>
            </a:r>
            <a:r>
              <a:rPr lang="en-US" b="0" i="0" u="none" strike="noStrike" dirty="0">
                <a:solidFill>
                  <a:srgbClr val="424242"/>
                </a:solidFill>
                <a:effectLst/>
                <a:highlight>
                  <a:srgbClr val="EDEDED"/>
                </a:highlight>
                <a:latin typeface="MathJax_Main"/>
              </a:rPr>
              <a:t>.</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22</a:t>
            </a:fld>
            <a:endParaRPr lang="en-US"/>
          </a:p>
        </p:txBody>
      </p:sp>
    </p:spTree>
    <p:extLst>
      <p:ext uri="{BB962C8B-B14F-4D97-AF65-F5344CB8AC3E}">
        <p14:creationId xmlns:p14="http://schemas.microsoft.com/office/powerpoint/2010/main" val="267252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424242"/>
                </a:solidFill>
                <a:effectLst/>
                <a:highlight>
                  <a:srgbClr val="FFFFFF"/>
                </a:highlight>
                <a:latin typeface="Neue Helvetica W01"/>
              </a:rPr>
              <a:t>One such situation arises in solving when the logarithm is taken on both sides of the equation. In such cases, remember that the argument of the logarithm must be positive. If the number we are evaluating in a logarithm function is negative, there is no output.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25</a:t>
            </a:fld>
            <a:endParaRPr lang="en-US"/>
          </a:p>
        </p:txBody>
      </p:sp>
    </p:spTree>
    <p:extLst>
      <p:ext uri="{BB962C8B-B14F-4D97-AF65-F5344CB8AC3E}">
        <p14:creationId xmlns:p14="http://schemas.microsoft.com/office/powerpoint/2010/main" val="309916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No. Keep in mind that we can only apply the logarithm to a positive number. Always check for extraneous solutions.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28</a:t>
            </a:fld>
            <a:endParaRPr lang="en-US"/>
          </a:p>
        </p:txBody>
      </p:sp>
    </p:spTree>
    <p:extLst>
      <p:ext uri="{BB962C8B-B14F-4D97-AF65-F5344CB8AC3E}">
        <p14:creationId xmlns:p14="http://schemas.microsoft.com/office/powerpoint/2010/main" val="368372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 </a:t>
            </a:r>
            <a:r>
              <a:rPr lang="en-US" b="0" i="0" dirty="0">
                <a:solidFill>
                  <a:srgbClr val="424242"/>
                </a:solidFill>
                <a:effectLst/>
                <a:highlight>
                  <a:srgbClr val="EDEDED"/>
                </a:highlight>
                <a:latin typeface="Neue Helvetica W01"/>
              </a:rPr>
              <a:t>Ten percent of 1000 grams is 100 grams. If 100 grams decay, the amount of uranium-235 remaining is 900 grams.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40</a:t>
            </a:fld>
            <a:endParaRPr lang="en-US"/>
          </a:p>
        </p:txBody>
      </p:sp>
    </p:spTree>
    <p:extLst>
      <p:ext uri="{BB962C8B-B14F-4D97-AF65-F5344CB8AC3E}">
        <p14:creationId xmlns:p14="http://schemas.microsoft.com/office/powerpoint/2010/main" val="164332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Exponential and Logarithmic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6</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0729548-C2DD-9837-1A61-39A5B5AB10AC}"/>
              </a:ext>
            </a:extLst>
          </p:cNvPr>
          <p:cNvPicPr>
            <a:picLocks noChangeAspect="1"/>
          </p:cNvPicPr>
          <p:nvPr/>
        </p:nvPicPr>
        <p:blipFill>
          <a:blip r:embed="rId2"/>
          <a:stretch>
            <a:fillRect/>
          </a:stretch>
        </p:blipFill>
        <p:spPr>
          <a:xfrm>
            <a:off x="0" y="136525"/>
            <a:ext cx="11732079" cy="2525913"/>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E0D0F7D-D632-EFB8-84EE-E68705EF4D9A}"/>
              </a:ext>
            </a:extLst>
          </p:cNvPr>
          <p:cNvPicPr>
            <a:picLocks noChangeAspect="1"/>
          </p:cNvPicPr>
          <p:nvPr/>
        </p:nvPicPr>
        <p:blipFill>
          <a:blip r:embed="rId2"/>
          <a:stretch>
            <a:fillRect/>
          </a:stretch>
        </p:blipFill>
        <p:spPr>
          <a:xfrm>
            <a:off x="0" y="136525"/>
            <a:ext cx="12125325" cy="18002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6248D3B-468D-3601-9E41-E611798439B2}"/>
              </a:ext>
            </a:extLst>
          </p:cNvPr>
          <p:cNvPicPr>
            <a:picLocks noChangeAspect="1"/>
          </p:cNvPicPr>
          <p:nvPr/>
        </p:nvPicPr>
        <p:blipFill>
          <a:blip r:embed="rId3"/>
          <a:stretch>
            <a:fillRect/>
          </a:stretch>
        </p:blipFill>
        <p:spPr>
          <a:xfrm>
            <a:off x="714034" y="798740"/>
            <a:ext cx="10763931" cy="1536498"/>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91DCEE6-7B9D-CDD1-2E12-1F1819EEFB11}"/>
              </a:ext>
            </a:extLst>
          </p:cNvPr>
          <p:cNvPicPr>
            <a:picLocks noChangeAspect="1"/>
          </p:cNvPicPr>
          <p:nvPr/>
        </p:nvPicPr>
        <p:blipFill>
          <a:blip r:embed="rId2"/>
          <a:stretch>
            <a:fillRect/>
          </a:stretch>
        </p:blipFill>
        <p:spPr>
          <a:xfrm>
            <a:off x="80962" y="136525"/>
            <a:ext cx="12030075" cy="22479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04C3605-6701-6550-DA5B-8C9B97CF492A}"/>
              </a:ext>
            </a:extLst>
          </p:cNvPr>
          <p:cNvPicPr>
            <a:picLocks noChangeAspect="1"/>
          </p:cNvPicPr>
          <p:nvPr/>
        </p:nvPicPr>
        <p:blipFill>
          <a:blip r:embed="rId2"/>
          <a:stretch>
            <a:fillRect/>
          </a:stretch>
        </p:blipFill>
        <p:spPr>
          <a:xfrm>
            <a:off x="123825" y="136525"/>
            <a:ext cx="12068175" cy="1771650"/>
          </a:xfrm>
          <a:prstGeom prst="rect">
            <a:avLst/>
          </a:prstGeom>
        </p:spPr>
      </p:pic>
      <p:sp>
        <p:nvSpPr>
          <p:cNvPr id="5" name="TextBox 4">
            <a:extLst>
              <a:ext uri="{FF2B5EF4-FFF2-40B4-BE49-F238E27FC236}">
                <a16:creationId xmlns:a16="http://schemas.microsoft.com/office/drawing/2014/main" id="{E3160CCB-BD6E-E641-147E-2D1F3329CF62}"/>
              </a:ext>
            </a:extLst>
          </p:cNvPr>
          <p:cNvSpPr txBox="1"/>
          <p:nvPr/>
        </p:nvSpPr>
        <p:spPr>
          <a:xfrm>
            <a:off x="566057" y="1908175"/>
            <a:ext cx="6408229" cy="400110"/>
          </a:xfrm>
          <a:prstGeom prst="rect">
            <a:avLst/>
          </a:prstGeom>
          <a:noFill/>
        </p:spPr>
        <p:txBody>
          <a:bodyPr wrap="none" rtlCol="0">
            <a:spAutoFit/>
          </a:bodyPr>
          <a:lstStyle/>
          <a:p>
            <a:r>
              <a:rPr lang="en-US" sz="2000" dirty="0">
                <a:solidFill>
                  <a:schemeClr val="tx1">
                    <a:lumMod val="85000"/>
                    <a:lumOff val="15000"/>
                  </a:schemeClr>
                </a:solidFill>
              </a:rPr>
              <a:t>Confirm your answer by graphing each side of the equation.</a:t>
            </a:r>
          </a:p>
        </p:txBody>
      </p:sp>
    </p:spTree>
    <p:extLst>
      <p:ext uri="{BB962C8B-B14F-4D97-AF65-F5344CB8AC3E}">
        <p14:creationId xmlns:p14="http://schemas.microsoft.com/office/powerpoint/2010/main" val="348609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B1D23380-92D6-DF50-0518-8A0063E7AB4F}"/>
              </a:ext>
            </a:extLst>
          </p:cNvPr>
          <p:cNvSpPr txBox="1"/>
          <p:nvPr/>
        </p:nvSpPr>
        <p:spPr>
          <a:xfrm>
            <a:off x="662985" y="825389"/>
            <a:ext cx="9122114" cy="584775"/>
          </a:xfrm>
          <a:prstGeom prst="rect">
            <a:avLst/>
          </a:prstGeom>
          <a:noFill/>
        </p:spPr>
        <p:txBody>
          <a:bodyPr wrap="square">
            <a:spAutoFit/>
          </a:bodyPr>
          <a:lstStyle/>
          <a:p>
            <a:r>
              <a:rPr lang="en-US" sz="3200" dirty="0"/>
              <a:t>Solving Exponential Equations Using Logarithms</a:t>
            </a:r>
          </a:p>
        </p:txBody>
      </p:sp>
      <p:pic>
        <p:nvPicPr>
          <p:cNvPr id="6" name="Picture 5">
            <a:extLst>
              <a:ext uri="{FF2B5EF4-FFF2-40B4-BE49-F238E27FC236}">
                <a16:creationId xmlns:a16="http://schemas.microsoft.com/office/drawing/2014/main" id="{EF01C705-C5D9-2A0B-75EC-442C533C51E4}"/>
              </a:ext>
            </a:extLst>
          </p:cNvPr>
          <p:cNvPicPr>
            <a:picLocks noChangeAspect="1"/>
          </p:cNvPicPr>
          <p:nvPr/>
        </p:nvPicPr>
        <p:blipFill>
          <a:blip r:embed="rId2"/>
          <a:stretch>
            <a:fillRect/>
          </a:stretch>
        </p:blipFill>
        <p:spPr>
          <a:xfrm>
            <a:off x="488814" y="1648806"/>
            <a:ext cx="10885714" cy="3141845"/>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3B552BB-9D04-1960-D746-34B792F2FF6C}"/>
              </a:ext>
            </a:extLst>
          </p:cNvPr>
          <p:cNvPicPr>
            <a:picLocks noChangeAspect="1"/>
          </p:cNvPicPr>
          <p:nvPr/>
        </p:nvPicPr>
        <p:blipFill>
          <a:blip r:embed="rId2"/>
          <a:stretch>
            <a:fillRect/>
          </a:stretch>
        </p:blipFill>
        <p:spPr>
          <a:xfrm>
            <a:off x="61912" y="136525"/>
            <a:ext cx="12068175" cy="221932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D605275-2210-E9CA-611C-3DDC910E5E72}"/>
              </a:ext>
            </a:extLst>
          </p:cNvPr>
          <p:cNvPicPr>
            <a:picLocks noChangeAspect="1"/>
          </p:cNvPicPr>
          <p:nvPr/>
        </p:nvPicPr>
        <p:blipFill>
          <a:blip r:embed="rId2"/>
          <a:stretch>
            <a:fillRect/>
          </a:stretch>
        </p:blipFill>
        <p:spPr>
          <a:xfrm>
            <a:off x="178254" y="136525"/>
            <a:ext cx="12096750" cy="181927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CAAE676-0332-9DC5-D5E3-CBCF40DE7AA5}"/>
              </a:ext>
            </a:extLst>
          </p:cNvPr>
          <p:cNvPicPr>
            <a:picLocks noChangeAspect="1"/>
          </p:cNvPicPr>
          <p:nvPr/>
        </p:nvPicPr>
        <p:blipFill>
          <a:blip r:embed="rId3"/>
          <a:stretch>
            <a:fillRect/>
          </a:stretch>
        </p:blipFill>
        <p:spPr>
          <a:xfrm>
            <a:off x="285069" y="913720"/>
            <a:ext cx="11438845" cy="1354718"/>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1C86B488-86A7-AF87-91D8-706DC7679A2F}"/>
              </a:ext>
            </a:extLst>
          </p:cNvPr>
          <p:cNvSpPr txBox="1"/>
          <p:nvPr/>
        </p:nvSpPr>
        <p:spPr>
          <a:xfrm>
            <a:off x="595819" y="689665"/>
            <a:ext cx="6094378" cy="584775"/>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Equations Containing </a:t>
            </a:r>
            <a:r>
              <a:rPr lang="en-US" sz="3200" b="1" i="1" dirty="0">
                <a:solidFill>
                  <a:srgbClr val="333333"/>
                </a:solidFill>
                <a:effectLst/>
                <a:highlight>
                  <a:srgbClr val="FFFFFF"/>
                </a:highlight>
                <a:latin typeface="Neue Helvetica W01"/>
              </a:rPr>
              <a:t>e</a:t>
            </a:r>
            <a:endParaRPr lang="en-US" sz="3200" b="1" i="0" dirty="0">
              <a:solidFill>
                <a:srgbClr val="333333"/>
              </a:solidFill>
              <a:effectLst/>
              <a:highlight>
                <a:srgbClr val="FFFFFF"/>
              </a:highlight>
              <a:latin typeface="Neue Helvetica W01"/>
            </a:endParaRPr>
          </a:p>
        </p:txBody>
      </p:sp>
      <p:pic>
        <p:nvPicPr>
          <p:cNvPr id="6" name="Picture 5">
            <a:extLst>
              <a:ext uri="{FF2B5EF4-FFF2-40B4-BE49-F238E27FC236}">
                <a16:creationId xmlns:a16="http://schemas.microsoft.com/office/drawing/2014/main" id="{E5E9C96C-9EA1-F43A-ABFB-AAF96B1E3218}"/>
              </a:ext>
            </a:extLst>
          </p:cNvPr>
          <p:cNvPicPr>
            <a:picLocks noChangeAspect="1"/>
          </p:cNvPicPr>
          <p:nvPr/>
        </p:nvPicPr>
        <p:blipFill>
          <a:blip r:embed="rId2"/>
          <a:stretch>
            <a:fillRect/>
          </a:stretch>
        </p:blipFill>
        <p:spPr>
          <a:xfrm>
            <a:off x="595819" y="1513114"/>
            <a:ext cx="10771367" cy="2808860"/>
          </a:xfrm>
          <a:prstGeom prst="rect">
            <a:avLst/>
          </a:prstGeom>
        </p:spPr>
      </p:pic>
    </p:spTree>
    <p:extLst>
      <p:ext uri="{BB962C8B-B14F-4D97-AF65-F5344CB8AC3E}">
        <p14:creationId xmlns:p14="http://schemas.microsoft.com/office/powerpoint/2010/main" val="12483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15730"/>
          <a:stretch/>
        </p:blipFill>
        <p:spPr>
          <a:xfrm>
            <a:off x="0" y="1"/>
            <a:ext cx="12191980" cy="6857999"/>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a:solidFill>
                  <a:schemeClr val="tx1">
                    <a:lumMod val="85000"/>
                    <a:lumOff val="15000"/>
                  </a:schemeClr>
                </a:solidFill>
              </a:rPr>
              <a:t>6.6 Exponential and Logarithmic Equations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45C5F5C-479C-8A4D-8FBF-C42B308243DE}"/>
              </a:ext>
            </a:extLst>
          </p:cNvPr>
          <p:cNvPicPr>
            <a:picLocks noChangeAspect="1"/>
          </p:cNvPicPr>
          <p:nvPr/>
        </p:nvPicPr>
        <p:blipFill>
          <a:blip r:embed="rId2"/>
          <a:stretch>
            <a:fillRect/>
          </a:stretch>
        </p:blipFill>
        <p:spPr>
          <a:xfrm>
            <a:off x="214312" y="136525"/>
            <a:ext cx="11815219" cy="2182132"/>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EBB5D90-78DD-11EF-F59E-B9C82C1BB0CA}"/>
              </a:ext>
            </a:extLst>
          </p:cNvPr>
          <p:cNvPicPr>
            <a:picLocks noChangeAspect="1"/>
          </p:cNvPicPr>
          <p:nvPr/>
        </p:nvPicPr>
        <p:blipFill>
          <a:blip r:embed="rId2"/>
          <a:stretch>
            <a:fillRect/>
          </a:stretch>
        </p:blipFill>
        <p:spPr>
          <a:xfrm>
            <a:off x="142876" y="136525"/>
            <a:ext cx="11776982" cy="172232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69E97AC-2E10-190F-E4DC-ECE0409C4550}"/>
              </a:ext>
            </a:extLst>
          </p:cNvPr>
          <p:cNvPicPr>
            <a:picLocks noChangeAspect="1"/>
          </p:cNvPicPr>
          <p:nvPr/>
        </p:nvPicPr>
        <p:blipFill>
          <a:blip r:embed="rId3"/>
          <a:stretch>
            <a:fillRect/>
          </a:stretch>
        </p:blipFill>
        <p:spPr>
          <a:xfrm>
            <a:off x="271462" y="959983"/>
            <a:ext cx="11430681" cy="139398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E7B5A48-EC45-AF44-464D-55122D5C27BB}"/>
              </a:ext>
            </a:extLst>
          </p:cNvPr>
          <p:cNvPicPr>
            <a:picLocks noChangeAspect="1"/>
          </p:cNvPicPr>
          <p:nvPr/>
        </p:nvPicPr>
        <p:blipFill>
          <a:blip r:embed="rId2"/>
          <a:stretch>
            <a:fillRect/>
          </a:stretch>
        </p:blipFill>
        <p:spPr>
          <a:xfrm>
            <a:off x="0" y="136525"/>
            <a:ext cx="11300732" cy="2068518"/>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4370697-FCA5-9B88-D66D-67F73751C574}"/>
              </a:ext>
            </a:extLst>
          </p:cNvPr>
          <p:cNvPicPr>
            <a:picLocks noChangeAspect="1"/>
          </p:cNvPicPr>
          <p:nvPr/>
        </p:nvPicPr>
        <p:blipFill>
          <a:blip r:embed="rId2"/>
          <a:stretch>
            <a:fillRect/>
          </a:stretch>
        </p:blipFill>
        <p:spPr>
          <a:xfrm>
            <a:off x="162605" y="136525"/>
            <a:ext cx="11486715" cy="1572532"/>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CC172721-292C-4FC9-F09E-9477C39B2EE9}"/>
              </a:ext>
            </a:extLst>
          </p:cNvPr>
          <p:cNvSpPr txBox="1"/>
          <p:nvPr/>
        </p:nvSpPr>
        <p:spPr>
          <a:xfrm>
            <a:off x="710119" y="774468"/>
            <a:ext cx="10233498" cy="2739211"/>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Extraneous Solutions</a:t>
            </a:r>
          </a:p>
          <a:p>
            <a:pPr algn="l"/>
            <a:endParaRPr lang="en-US" sz="2800" b="1" i="0" dirty="0">
              <a:solidFill>
                <a:srgbClr val="333333"/>
              </a:solidFill>
              <a:effectLst/>
              <a:highlight>
                <a:srgbClr val="FFFFFF"/>
              </a:highlight>
              <a:latin typeface="Neue Helvetica W01"/>
            </a:endParaRPr>
          </a:p>
          <a:p>
            <a:pPr algn="l"/>
            <a:r>
              <a:rPr lang="en-US" sz="2800" b="0" i="0" dirty="0">
                <a:solidFill>
                  <a:srgbClr val="424242"/>
                </a:solidFill>
                <a:effectLst/>
                <a:highlight>
                  <a:srgbClr val="FFFFFF"/>
                </a:highlight>
                <a:latin typeface="Neue Helvetica W01"/>
              </a:rPr>
              <a:t>Sometimes the methods used to solve an equation introduce an </a:t>
            </a:r>
            <a:r>
              <a:rPr lang="en-US" sz="2800" b="1" i="0" dirty="0">
                <a:solidFill>
                  <a:srgbClr val="424242"/>
                </a:solidFill>
                <a:effectLst/>
                <a:highlight>
                  <a:srgbClr val="FFFFFF"/>
                </a:highlight>
                <a:latin typeface="Neue Helvetica W01"/>
              </a:rPr>
              <a:t>extraneous solution</a:t>
            </a:r>
            <a:r>
              <a:rPr lang="en-US" sz="2800" b="0" i="0" dirty="0">
                <a:solidFill>
                  <a:srgbClr val="424242"/>
                </a:solidFill>
                <a:effectLst/>
                <a:highlight>
                  <a:srgbClr val="FFFFFF"/>
                </a:highlight>
                <a:latin typeface="Neue Helvetica W01"/>
              </a:rPr>
              <a:t>, which is a solution that is correct algebraically but does not satisfy the conditions of the original equation. </a:t>
            </a:r>
          </a:p>
        </p:txBody>
      </p:sp>
    </p:spTree>
    <p:extLst>
      <p:ext uri="{BB962C8B-B14F-4D97-AF65-F5344CB8AC3E}">
        <p14:creationId xmlns:p14="http://schemas.microsoft.com/office/powerpoint/2010/main" val="159309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36F5821-EEBC-D9A9-06A1-F5DB0469EF6F}"/>
              </a:ext>
            </a:extLst>
          </p:cNvPr>
          <p:cNvPicPr>
            <a:picLocks noChangeAspect="1"/>
          </p:cNvPicPr>
          <p:nvPr/>
        </p:nvPicPr>
        <p:blipFill>
          <a:blip r:embed="rId2"/>
          <a:stretch>
            <a:fillRect/>
          </a:stretch>
        </p:blipFill>
        <p:spPr>
          <a:xfrm>
            <a:off x="28575" y="136525"/>
            <a:ext cx="11630025" cy="2103787"/>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54047F5-E5E3-B88C-C284-F9E72FD93EB5}"/>
              </a:ext>
            </a:extLst>
          </p:cNvPr>
          <p:cNvPicPr>
            <a:picLocks noChangeAspect="1"/>
          </p:cNvPicPr>
          <p:nvPr/>
        </p:nvPicPr>
        <p:blipFill>
          <a:blip r:embed="rId2"/>
          <a:stretch>
            <a:fillRect/>
          </a:stretch>
        </p:blipFill>
        <p:spPr>
          <a:xfrm>
            <a:off x="47625" y="136525"/>
            <a:ext cx="12096750" cy="183832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E5AFF85-5862-C4C3-AA4D-C17EF9821A1C}"/>
              </a:ext>
            </a:extLst>
          </p:cNvPr>
          <p:cNvPicPr>
            <a:picLocks noChangeAspect="1"/>
          </p:cNvPicPr>
          <p:nvPr/>
        </p:nvPicPr>
        <p:blipFill>
          <a:blip r:embed="rId3"/>
          <a:stretch>
            <a:fillRect/>
          </a:stretch>
        </p:blipFill>
        <p:spPr>
          <a:xfrm>
            <a:off x="436790" y="1034142"/>
            <a:ext cx="11163538" cy="1349148"/>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8B234F-4506-7EB4-9C20-D4BF89D9B50D}"/>
              </a:ext>
            </a:extLst>
          </p:cNvPr>
          <p:cNvPicPr>
            <a:picLocks noChangeAspect="1"/>
          </p:cNvPicPr>
          <p:nvPr/>
        </p:nvPicPr>
        <p:blipFill>
          <a:blip r:embed="rId2"/>
          <a:stretch>
            <a:fillRect/>
          </a:stretch>
        </p:blipFill>
        <p:spPr>
          <a:xfrm>
            <a:off x="643467" y="1592579"/>
            <a:ext cx="10905066" cy="245364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309516" y="841602"/>
            <a:ext cx="11480407" cy="3231654"/>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Use like bases to solve exponential equations.</a:t>
            </a:r>
          </a:p>
          <a:p>
            <a:pPr marL="457200" indent="-457200">
              <a:buFont typeface="Arial" panose="020B0604020202020204" pitchFamily="34" charset="0"/>
              <a:buChar char="•"/>
            </a:pPr>
            <a:r>
              <a:rPr lang="en-US" sz="2800" dirty="0"/>
              <a:t>Use logarithms to solve exponential equations.</a:t>
            </a:r>
          </a:p>
          <a:p>
            <a:pPr marL="457200" indent="-457200">
              <a:buFont typeface="Arial" panose="020B0604020202020204" pitchFamily="34" charset="0"/>
              <a:buChar char="•"/>
            </a:pPr>
            <a:r>
              <a:rPr lang="en-US" sz="2800" dirty="0"/>
              <a:t>Use the definition of a logarithm to solve logarithmic equations.</a:t>
            </a:r>
          </a:p>
          <a:p>
            <a:pPr marL="457200" indent="-457200">
              <a:buFont typeface="Arial" panose="020B0604020202020204" pitchFamily="34" charset="0"/>
              <a:buChar char="•"/>
            </a:pPr>
            <a:r>
              <a:rPr lang="en-US" sz="2800" dirty="0"/>
              <a:t>Use the one-to-one property of logarithms to solve logarithmic equations.</a:t>
            </a:r>
          </a:p>
          <a:p>
            <a:pPr marL="457200" indent="-457200">
              <a:buFont typeface="Arial" panose="020B0604020202020204" pitchFamily="34" charset="0"/>
              <a:buChar char="•"/>
            </a:pPr>
            <a:r>
              <a:rPr lang="en-US" sz="2800" dirty="0"/>
              <a:t>Solve applied problems involving exponential and logarithmic equations.</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5E1A310-B092-8142-F6C2-7B7100AFC995}"/>
              </a:ext>
            </a:extLst>
          </p:cNvPr>
          <p:cNvPicPr>
            <a:picLocks noChangeAspect="1"/>
          </p:cNvPicPr>
          <p:nvPr/>
        </p:nvPicPr>
        <p:blipFill>
          <a:blip r:embed="rId2"/>
          <a:stretch>
            <a:fillRect/>
          </a:stretch>
        </p:blipFill>
        <p:spPr>
          <a:xfrm>
            <a:off x="80962" y="136525"/>
            <a:ext cx="11555867" cy="2131842"/>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42869A4-A324-30CA-D9C4-0D9F39C73A62}"/>
              </a:ext>
            </a:extLst>
          </p:cNvPr>
          <p:cNvPicPr>
            <a:picLocks noChangeAspect="1"/>
          </p:cNvPicPr>
          <p:nvPr/>
        </p:nvPicPr>
        <p:blipFill>
          <a:blip r:embed="rId2"/>
          <a:stretch>
            <a:fillRect/>
          </a:stretch>
        </p:blipFill>
        <p:spPr>
          <a:xfrm>
            <a:off x="0" y="142193"/>
            <a:ext cx="11372170" cy="2389869"/>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EABDFC6-3840-D968-AA29-83CFEB5E974F}"/>
              </a:ext>
            </a:extLst>
          </p:cNvPr>
          <p:cNvPicPr>
            <a:picLocks noChangeAspect="1"/>
          </p:cNvPicPr>
          <p:nvPr/>
        </p:nvPicPr>
        <p:blipFill>
          <a:blip r:embed="rId2"/>
          <a:stretch>
            <a:fillRect/>
          </a:stretch>
        </p:blipFill>
        <p:spPr>
          <a:xfrm>
            <a:off x="47625" y="136525"/>
            <a:ext cx="12144375" cy="1752600"/>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374D3A2-C13C-F4F4-74E8-C3EB83FA2ED6}"/>
              </a:ext>
            </a:extLst>
          </p:cNvPr>
          <p:cNvPicPr>
            <a:picLocks noChangeAspect="1"/>
          </p:cNvPicPr>
          <p:nvPr/>
        </p:nvPicPr>
        <p:blipFill>
          <a:blip r:embed="rId2"/>
          <a:stretch>
            <a:fillRect/>
          </a:stretch>
        </p:blipFill>
        <p:spPr>
          <a:xfrm>
            <a:off x="171450" y="136525"/>
            <a:ext cx="12020550" cy="2514600"/>
          </a:xfrm>
          <a:prstGeom prst="rect">
            <a:avLst/>
          </a:prstGeom>
        </p:spPr>
      </p:pic>
    </p:spTree>
    <p:extLst>
      <p:ext uri="{BB962C8B-B14F-4D97-AF65-F5344CB8AC3E}">
        <p14:creationId xmlns:p14="http://schemas.microsoft.com/office/powerpoint/2010/main" val="2448319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D0EBEC9-A8B0-D4D6-E342-7DD38D2B9952}"/>
              </a:ext>
            </a:extLst>
          </p:cNvPr>
          <p:cNvPicPr>
            <a:picLocks noChangeAspect="1"/>
          </p:cNvPicPr>
          <p:nvPr/>
        </p:nvPicPr>
        <p:blipFill>
          <a:blip r:embed="rId2"/>
          <a:stretch>
            <a:fillRect/>
          </a:stretch>
        </p:blipFill>
        <p:spPr>
          <a:xfrm>
            <a:off x="119062" y="136525"/>
            <a:ext cx="11953875" cy="2000250"/>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2C455D4C-1D5E-3C03-90EC-9B0F666886AC}"/>
              </a:ext>
            </a:extLst>
          </p:cNvPr>
          <p:cNvPicPr>
            <a:picLocks noChangeAspect="1"/>
          </p:cNvPicPr>
          <p:nvPr/>
        </p:nvPicPr>
        <p:blipFill>
          <a:blip r:embed="rId2"/>
          <a:stretch>
            <a:fillRect/>
          </a:stretch>
        </p:blipFill>
        <p:spPr>
          <a:xfrm>
            <a:off x="1133134" y="136525"/>
            <a:ext cx="9925731" cy="6285291"/>
          </a:xfrm>
          <a:prstGeom prst="rect">
            <a:avLst/>
          </a:prstGeom>
        </p:spPr>
      </p:pic>
    </p:spTree>
    <p:extLst>
      <p:ext uri="{BB962C8B-B14F-4D97-AF65-F5344CB8AC3E}">
        <p14:creationId xmlns:p14="http://schemas.microsoft.com/office/powerpoint/2010/main" val="118590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A125182-FA3F-8506-166D-59CD324B6421}"/>
              </a:ext>
            </a:extLst>
          </p:cNvPr>
          <p:cNvPicPr>
            <a:picLocks noChangeAspect="1"/>
          </p:cNvPicPr>
          <p:nvPr/>
        </p:nvPicPr>
        <p:blipFill>
          <a:blip r:embed="rId2"/>
          <a:stretch>
            <a:fillRect/>
          </a:stretch>
        </p:blipFill>
        <p:spPr>
          <a:xfrm>
            <a:off x="80963" y="136525"/>
            <a:ext cx="11719152" cy="2560955"/>
          </a:xfrm>
          <a:prstGeom prst="rect">
            <a:avLst/>
          </a:prstGeom>
        </p:spPr>
      </p:pic>
    </p:spTree>
    <p:extLst>
      <p:ext uri="{BB962C8B-B14F-4D97-AF65-F5344CB8AC3E}">
        <p14:creationId xmlns:p14="http://schemas.microsoft.com/office/powerpoint/2010/main" val="429402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B2227E4-6F5C-5C63-D674-A6E224EBE18D}"/>
              </a:ext>
            </a:extLst>
          </p:cNvPr>
          <p:cNvPicPr>
            <a:picLocks noChangeAspect="1"/>
          </p:cNvPicPr>
          <p:nvPr/>
        </p:nvPicPr>
        <p:blipFill>
          <a:blip r:embed="rId2"/>
          <a:stretch>
            <a:fillRect/>
          </a:stretch>
        </p:blipFill>
        <p:spPr>
          <a:xfrm>
            <a:off x="142875" y="136525"/>
            <a:ext cx="12049125" cy="1752600"/>
          </a:xfrm>
          <a:prstGeom prst="rect">
            <a:avLst/>
          </a:prstGeom>
        </p:spPr>
      </p:pic>
    </p:spTree>
    <p:extLst>
      <p:ext uri="{BB962C8B-B14F-4D97-AF65-F5344CB8AC3E}">
        <p14:creationId xmlns:p14="http://schemas.microsoft.com/office/powerpoint/2010/main" val="1054239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286D521A-35C4-DD7C-B71C-5016C2CD3D98}"/>
              </a:ext>
            </a:extLst>
          </p:cNvPr>
          <p:cNvSpPr txBox="1"/>
          <p:nvPr/>
        </p:nvSpPr>
        <p:spPr>
          <a:xfrm>
            <a:off x="450714" y="352907"/>
            <a:ext cx="9617414" cy="1938992"/>
          </a:xfrm>
          <a:prstGeom prst="rect">
            <a:avLst/>
          </a:prstGeom>
          <a:noFill/>
        </p:spPr>
        <p:txBody>
          <a:bodyPr wrap="square">
            <a:spAutoFit/>
          </a:bodyPr>
          <a:lstStyle/>
          <a:p>
            <a:r>
              <a:rPr lang="en-US" sz="3200" dirty="0"/>
              <a:t>Solving Applied Problems: Radioactive Decay</a:t>
            </a:r>
          </a:p>
          <a:p>
            <a:endParaRPr lang="en-US" sz="3200" dirty="0"/>
          </a:p>
          <a:p>
            <a:r>
              <a:rPr lang="en-US" sz="2800" dirty="0"/>
              <a:t>The </a:t>
            </a:r>
            <a:r>
              <a:rPr lang="en-US" sz="2800" b="1" dirty="0"/>
              <a:t>half-life</a:t>
            </a:r>
            <a:r>
              <a:rPr lang="en-US" sz="2800" dirty="0"/>
              <a:t> of a radioactive substance is the time it takes for half of the unstable material to decay.</a:t>
            </a:r>
          </a:p>
        </p:txBody>
      </p:sp>
      <p:pic>
        <p:nvPicPr>
          <p:cNvPr id="6" name="Picture 5">
            <a:extLst>
              <a:ext uri="{FF2B5EF4-FFF2-40B4-BE49-F238E27FC236}">
                <a16:creationId xmlns:a16="http://schemas.microsoft.com/office/drawing/2014/main" id="{8317B4B2-165C-287F-9454-3E40B8D8E3C0}"/>
              </a:ext>
            </a:extLst>
          </p:cNvPr>
          <p:cNvPicPr>
            <a:picLocks noChangeAspect="1"/>
          </p:cNvPicPr>
          <p:nvPr/>
        </p:nvPicPr>
        <p:blipFill>
          <a:blip r:embed="rId2"/>
          <a:stretch>
            <a:fillRect/>
          </a:stretch>
        </p:blipFill>
        <p:spPr>
          <a:xfrm>
            <a:off x="1621971" y="2533520"/>
            <a:ext cx="8948057" cy="3151009"/>
          </a:xfrm>
          <a:prstGeom prst="rect">
            <a:avLst/>
          </a:prstGeom>
        </p:spPr>
      </p:pic>
    </p:spTree>
    <p:extLst>
      <p:ext uri="{BB962C8B-B14F-4D97-AF65-F5344CB8AC3E}">
        <p14:creationId xmlns:p14="http://schemas.microsoft.com/office/powerpoint/2010/main" val="115355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F29522-0E74-BCF0-8FB7-58E840A1B81B}"/>
              </a:ext>
            </a:extLst>
          </p:cNvPr>
          <p:cNvSpPr>
            <a:spLocks noGrp="1"/>
          </p:cNvSpPr>
          <p:nvPr>
            <p:ph type="ftr" sz="quarter" idx="11"/>
          </p:nvPr>
        </p:nvSpPr>
        <p:spPr/>
        <p:txBody>
          <a:bodyPr/>
          <a:lstStyle/>
          <a:p>
            <a:r>
              <a:rPr lang="en-US"/>
              <a:t>https://openstax.org/details/books/algebra-and-trigonometry-2e</a:t>
            </a:r>
          </a:p>
        </p:txBody>
      </p:sp>
      <p:sp>
        <p:nvSpPr>
          <p:cNvPr id="4" name="TextBox 3">
            <a:extLst>
              <a:ext uri="{FF2B5EF4-FFF2-40B4-BE49-F238E27FC236}">
                <a16:creationId xmlns:a16="http://schemas.microsoft.com/office/drawing/2014/main" id="{5DAD6209-117F-BCE3-7195-D943B55F180C}"/>
              </a:ext>
            </a:extLst>
          </p:cNvPr>
          <p:cNvSpPr txBox="1"/>
          <p:nvPr/>
        </p:nvSpPr>
        <p:spPr>
          <a:xfrm>
            <a:off x="712551" y="739701"/>
            <a:ext cx="9550130" cy="646331"/>
          </a:xfrm>
          <a:prstGeom prst="rect">
            <a:avLst/>
          </a:prstGeom>
          <a:noFill/>
        </p:spPr>
        <p:txBody>
          <a:bodyPr wrap="square">
            <a:spAutoFit/>
          </a:bodyPr>
          <a:lstStyle/>
          <a:p>
            <a:r>
              <a:rPr lang="en-US" b="0" i="0" dirty="0">
                <a:solidFill>
                  <a:srgbClr val="424242"/>
                </a:solidFill>
                <a:effectLst/>
                <a:highlight>
                  <a:srgbClr val="FFFFFF"/>
                </a:highlight>
                <a:latin typeface="Neue Helvetica W01"/>
              </a:rPr>
              <a:t>Knowing the half-life of a substance allows us to calculate the amount remaining after a specified time. We can use the formula for radioactive decay:</a:t>
            </a:r>
            <a:endParaRPr lang="en-US" dirty="0"/>
          </a:p>
        </p:txBody>
      </p:sp>
      <p:pic>
        <p:nvPicPr>
          <p:cNvPr id="6" name="Picture 5">
            <a:extLst>
              <a:ext uri="{FF2B5EF4-FFF2-40B4-BE49-F238E27FC236}">
                <a16:creationId xmlns:a16="http://schemas.microsoft.com/office/drawing/2014/main" id="{3F659DD1-CA91-2377-416A-8B4A080AAE8A}"/>
              </a:ext>
            </a:extLst>
          </p:cNvPr>
          <p:cNvPicPr>
            <a:picLocks noChangeAspect="1"/>
          </p:cNvPicPr>
          <p:nvPr/>
        </p:nvPicPr>
        <p:blipFill>
          <a:blip r:embed="rId2"/>
          <a:stretch>
            <a:fillRect/>
          </a:stretch>
        </p:blipFill>
        <p:spPr>
          <a:xfrm>
            <a:off x="712551" y="1663844"/>
            <a:ext cx="9246034" cy="4414693"/>
          </a:xfrm>
          <a:prstGeom prst="rect">
            <a:avLst/>
          </a:prstGeom>
        </p:spPr>
      </p:pic>
    </p:spTree>
    <p:extLst>
      <p:ext uri="{BB962C8B-B14F-4D97-AF65-F5344CB8AC3E}">
        <p14:creationId xmlns:p14="http://schemas.microsoft.com/office/powerpoint/2010/main" val="38141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E30138-CE64-B765-EDEB-577281F2F4C3}"/>
              </a:ext>
            </a:extLst>
          </p:cNvPr>
          <p:cNvPicPr>
            <a:picLocks noChangeAspect="1"/>
          </p:cNvPicPr>
          <p:nvPr/>
        </p:nvPicPr>
        <p:blipFill>
          <a:blip r:embed="rId2"/>
          <a:stretch>
            <a:fillRect/>
          </a:stretch>
        </p:blipFill>
        <p:spPr>
          <a:xfrm>
            <a:off x="1003904" y="242208"/>
            <a:ext cx="10184192" cy="598321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9D624445-87BA-262D-C41C-6C8A9B0208DA}"/>
              </a:ext>
            </a:extLst>
          </p:cNvPr>
          <p:cNvPicPr>
            <a:picLocks noChangeAspect="1"/>
          </p:cNvPicPr>
          <p:nvPr/>
        </p:nvPicPr>
        <p:blipFill>
          <a:blip r:embed="rId3"/>
          <a:stretch>
            <a:fillRect/>
          </a:stretch>
        </p:blipFill>
        <p:spPr>
          <a:xfrm>
            <a:off x="61913" y="136525"/>
            <a:ext cx="11052402" cy="2268054"/>
          </a:xfrm>
          <a:prstGeom prst="rect">
            <a:avLst/>
          </a:prstGeom>
        </p:spPr>
      </p:pic>
    </p:spTree>
    <p:extLst>
      <p:ext uri="{BB962C8B-B14F-4D97-AF65-F5344CB8AC3E}">
        <p14:creationId xmlns:p14="http://schemas.microsoft.com/office/powerpoint/2010/main" val="268057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CD67ADF-A08E-AEF1-A5D0-75073C8A005B}"/>
              </a:ext>
            </a:extLst>
          </p:cNvPr>
          <p:cNvPicPr>
            <a:picLocks noChangeAspect="1"/>
          </p:cNvPicPr>
          <p:nvPr/>
        </p:nvPicPr>
        <p:blipFill>
          <a:blip r:embed="rId2"/>
          <a:stretch>
            <a:fillRect/>
          </a:stretch>
        </p:blipFill>
        <p:spPr>
          <a:xfrm>
            <a:off x="80963" y="136526"/>
            <a:ext cx="11414352" cy="1744236"/>
          </a:xfrm>
          <a:prstGeom prst="rect">
            <a:avLst/>
          </a:prstGeom>
        </p:spPr>
      </p:pic>
    </p:spTree>
    <p:extLst>
      <p:ext uri="{BB962C8B-B14F-4D97-AF65-F5344CB8AC3E}">
        <p14:creationId xmlns:p14="http://schemas.microsoft.com/office/powerpoint/2010/main" val="390592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602187" y="1328394"/>
            <a:ext cx="11409534"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Use like bases to solve exponential equations.</a:t>
            </a:r>
          </a:p>
          <a:p>
            <a:pPr marL="457200" indent="-457200">
              <a:buFont typeface="Arial" panose="020B0604020202020204" pitchFamily="34" charset="0"/>
              <a:buChar char="•"/>
            </a:pPr>
            <a:r>
              <a:rPr lang="en-US" sz="2800" dirty="0"/>
              <a:t>Use logarithms to solve exponential equations.</a:t>
            </a:r>
          </a:p>
          <a:p>
            <a:pPr marL="457200" indent="-457200">
              <a:buFont typeface="Arial" panose="020B0604020202020204" pitchFamily="34" charset="0"/>
              <a:buChar char="•"/>
            </a:pPr>
            <a:r>
              <a:rPr lang="en-US" sz="2800" dirty="0"/>
              <a:t>Use the definition of a logarithm to solve logarithmic equations.</a:t>
            </a:r>
          </a:p>
          <a:p>
            <a:pPr marL="457200" indent="-457200">
              <a:buFont typeface="Arial" panose="020B0604020202020204" pitchFamily="34" charset="0"/>
              <a:buChar char="•"/>
            </a:pPr>
            <a:r>
              <a:rPr lang="en-US" sz="2800" dirty="0"/>
              <a:t>Use the one-to-one property of logarithms to solve logarithmic equations.</a:t>
            </a:r>
          </a:p>
          <a:p>
            <a:pPr marL="457200" indent="-457200">
              <a:buFont typeface="Arial" panose="020B0604020202020204" pitchFamily="34" charset="0"/>
              <a:buChar char="•"/>
            </a:pPr>
            <a:r>
              <a:rPr lang="en-US" sz="2800" dirty="0"/>
              <a:t>Solve applied problems involving exponential and logarithmic equations.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790BD75-3E2B-F587-BBD8-B6F7D391B51C}"/>
              </a:ext>
            </a:extLst>
          </p:cNvPr>
          <p:cNvPicPr>
            <a:picLocks noChangeAspect="1"/>
          </p:cNvPicPr>
          <p:nvPr/>
        </p:nvPicPr>
        <p:blipFill>
          <a:blip r:embed="rId2"/>
          <a:stretch>
            <a:fillRect/>
          </a:stretch>
        </p:blipFill>
        <p:spPr>
          <a:xfrm>
            <a:off x="0" y="136525"/>
            <a:ext cx="12134850" cy="2276475"/>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9863309-C35D-21DE-728D-74BFA2F77BC1}"/>
              </a:ext>
            </a:extLst>
          </p:cNvPr>
          <p:cNvPicPr>
            <a:picLocks noChangeAspect="1"/>
          </p:cNvPicPr>
          <p:nvPr/>
        </p:nvPicPr>
        <p:blipFill>
          <a:blip r:embed="rId2"/>
          <a:stretch>
            <a:fillRect/>
          </a:stretch>
        </p:blipFill>
        <p:spPr>
          <a:xfrm>
            <a:off x="38100" y="136525"/>
            <a:ext cx="12153900" cy="179070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6282355-E8D5-B2C7-9D2A-21275B1CFEC7}"/>
              </a:ext>
            </a:extLst>
          </p:cNvPr>
          <p:cNvSpPr txBox="1"/>
          <p:nvPr/>
        </p:nvSpPr>
        <p:spPr>
          <a:xfrm>
            <a:off x="615108" y="843861"/>
            <a:ext cx="9773868" cy="584775"/>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Rewriting Equations So All Powers Have the Same Base</a:t>
            </a:r>
          </a:p>
        </p:txBody>
      </p:sp>
      <p:pic>
        <p:nvPicPr>
          <p:cNvPr id="6" name="Picture 5">
            <a:extLst>
              <a:ext uri="{FF2B5EF4-FFF2-40B4-BE49-F238E27FC236}">
                <a16:creationId xmlns:a16="http://schemas.microsoft.com/office/drawing/2014/main" id="{91D48F43-D768-43DE-6F0C-034E4D3B44C3}"/>
              </a:ext>
            </a:extLst>
          </p:cNvPr>
          <p:cNvPicPr>
            <a:picLocks noChangeAspect="1"/>
          </p:cNvPicPr>
          <p:nvPr/>
        </p:nvPicPr>
        <p:blipFill>
          <a:blip r:embed="rId2"/>
          <a:stretch>
            <a:fillRect/>
          </a:stretch>
        </p:blipFill>
        <p:spPr>
          <a:xfrm>
            <a:off x="615108" y="1926770"/>
            <a:ext cx="10961784" cy="3433313"/>
          </a:xfrm>
          <a:prstGeom prst="rect">
            <a:avLst/>
          </a:prstGeom>
        </p:spPr>
      </p:pic>
    </p:spTree>
    <p:extLst>
      <p:ext uri="{BB962C8B-B14F-4D97-AF65-F5344CB8AC3E}">
        <p14:creationId xmlns:p14="http://schemas.microsoft.com/office/powerpoint/2010/main" val="77360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FF40E74-7EDF-FBBE-D61D-EB256423DB2D}"/>
              </a:ext>
            </a:extLst>
          </p:cNvPr>
          <p:cNvPicPr>
            <a:picLocks noChangeAspect="1"/>
          </p:cNvPicPr>
          <p:nvPr/>
        </p:nvPicPr>
        <p:blipFill>
          <a:blip r:embed="rId2"/>
          <a:stretch>
            <a:fillRect/>
          </a:stretch>
        </p:blipFill>
        <p:spPr>
          <a:xfrm>
            <a:off x="131989" y="136525"/>
            <a:ext cx="11753850" cy="2200275"/>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4C7350E-9D23-69A3-93DD-6A0B00C70DE6}"/>
              </a:ext>
            </a:extLst>
          </p:cNvPr>
          <p:cNvPicPr>
            <a:picLocks noChangeAspect="1"/>
          </p:cNvPicPr>
          <p:nvPr/>
        </p:nvPicPr>
        <p:blipFill>
          <a:blip r:embed="rId2"/>
          <a:stretch>
            <a:fillRect/>
          </a:stretch>
        </p:blipFill>
        <p:spPr>
          <a:xfrm>
            <a:off x="0" y="136525"/>
            <a:ext cx="11683093" cy="1785426"/>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316</TotalTime>
  <Words>1014</Words>
  <Application>Microsoft Office PowerPoint</Application>
  <PresentationFormat>Widescreen</PresentationFormat>
  <Paragraphs>95</Paragraphs>
  <Slides>43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Calibri</vt:lpstr>
      <vt:lpstr>Calibri Light</vt:lpstr>
      <vt:lpstr>MathJax_Main</vt:lpstr>
      <vt:lpstr>MathJax_Math-italic</vt:lpstr>
      <vt:lpstr>Neue Helvetica W01</vt:lpstr>
      <vt:lpstr>Times New Roman</vt:lpstr>
      <vt:lpstr>Theme1</vt:lpstr>
      <vt:lpstr>1_Office Theme</vt:lpstr>
      <vt:lpstr>Office Theme</vt:lpstr>
      <vt:lpstr>Exponential and Logarithmic Functions</vt:lpstr>
      <vt:lpstr>6.6 Exponential and Logarithmic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22</cp:revision>
  <dcterms:created xsi:type="dcterms:W3CDTF">2023-11-15T21:12:55Z</dcterms:created>
  <dcterms:modified xsi:type="dcterms:W3CDTF">2024-08-21T19:08:18Z</dcterms:modified>
</cp:coreProperties>
</file>