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46"/>
  </p:notesMasterIdLst>
  <p:sldIdLst>
    <p:sldId id="257" r:id="rId4"/>
    <p:sldId id="331" r:id="rId5"/>
    <p:sldId id="281" r:id="rId6"/>
    <p:sldId id="282" r:id="rId7"/>
    <p:sldId id="344" r:id="rId8"/>
    <p:sldId id="333" r:id="rId9"/>
    <p:sldId id="332" r:id="rId10"/>
    <p:sldId id="334" r:id="rId11"/>
    <p:sldId id="335" r:id="rId12"/>
    <p:sldId id="336" r:id="rId13"/>
    <p:sldId id="337" r:id="rId14"/>
    <p:sldId id="338" r:id="rId15"/>
    <p:sldId id="339" r:id="rId16"/>
    <p:sldId id="340" r:id="rId17"/>
    <p:sldId id="341" r:id="rId18"/>
    <p:sldId id="342" r:id="rId19"/>
    <p:sldId id="343" r:id="rId20"/>
    <p:sldId id="346" r:id="rId21"/>
    <p:sldId id="347" r:id="rId22"/>
    <p:sldId id="350" r:id="rId23"/>
    <p:sldId id="348" r:id="rId24"/>
    <p:sldId id="349" r:id="rId25"/>
    <p:sldId id="352" r:id="rId26"/>
    <p:sldId id="351" r:id="rId27"/>
    <p:sldId id="353" r:id="rId28"/>
    <p:sldId id="345" r:id="rId29"/>
    <p:sldId id="354" r:id="rId30"/>
    <p:sldId id="356" r:id="rId31"/>
    <p:sldId id="355" r:id="rId32"/>
    <p:sldId id="357" r:id="rId33"/>
    <p:sldId id="359" r:id="rId34"/>
    <p:sldId id="358" r:id="rId35"/>
    <p:sldId id="362" r:id="rId36"/>
    <p:sldId id="361" r:id="rId37"/>
    <p:sldId id="360" r:id="rId38"/>
    <p:sldId id="364" r:id="rId39"/>
    <p:sldId id="363" r:id="rId40"/>
    <p:sldId id="365" r:id="rId41"/>
    <p:sldId id="368" r:id="rId42"/>
    <p:sldId id="367" r:id="rId43"/>
    <p:sldId id="271" r:id="rId44"/>
    <p:sldId id="32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8/20/2024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8/20/2024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8/20/2024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8/20/2024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8/20/2024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8/20/2024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8/20/2024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8/20/2024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8/20/2024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8/20/2024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youtu.be/Pyedx6dLfYc?si=gcYKYV4p_dYD0HYS" TargetMode="Externa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Exponential and Logarithmic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2960914"/>
            <a:ext cx="9781327" cy="3037115"/>
          </a:xfrm>
        </p:spPr>
        <p:txBody>
          <a:bodyPr anchor="t">
            <a:normAutofit lnSpcReduction="10000"/>
          </a:bodyPr>
          <a:lstStyle/>
          <a:p>
            <a:r>
              <a:rPr lang="en-US" sz="3600" dirty="0"/>
              <a:t>Chapter 6</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6D0D9B-1BCA-136D-28BC-ED4D285E5F44}"/>
              </a:ext>
            </a:extLst>
          </p:cNvPr>
          <p:cNvPicPr>
            <a:picLocks noChangeAspect="1"/>
          </p:cNvPicPr>
          <p:nvPr/>
        </p:nvPicPr>
        <p:blipFill>
          <a:blip r:embed="rId2"/>
          <a:stretch>
            <a:fillRect/>
          </a:stretch>
        </p:blipFill>
        <p:spPr>
          <a:xfrm>
            <a:off x="643467" y="1302512"/>
            <a:ext cx="10905066" cy="425297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FF2C1BA1-6768-3D2C-AABE-74B53308768C}"/>
              </a:ext>
            </a:extLst>
          </p:cNvPr>
          <p:cNvPicPr>
            <a:picLocks noChangeAspect="1"/>
          </p:cNvPicPr>
          <p:nvPr/>
        </p:nvPicPr>
        <p:blipFill>
          <a:blip r:embed="rId2"/>
          <a:stretch>
            <a:fillRect/>
          </a:stretch>
        </p:blipFill>
        <p:spPr>
          <a:xfrm>
            <a:off x="57150" y="136525"/>
            <a:ext cx="12134850" cy="337185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95838445-5EEA-70B6-09EB-1EF92286630B}"/>
              </a:ext>
            </a:extLst>
          </p:cNvPr>
          <p:cNvPicPr>
            <a:picLocks noChangeAspect="1"/>
          </p:cNvPicPr>
          <p:nvPr/>
        </p:nvPicPr>
        <p:blipFill>
          <a:blip r:embed="rId2"/>
          <a:stretch>
            <a:fillRect/>
          </a:stretch>
        </p:blipFill>
        <p:spPr>
          <a:xfrm>
            <a:off x="57150" y="136525"/>
            <a:ext cx="12134850" cy="283845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153BD2-8019-53EF-13A6-E4D42E909818}"/>
              </a:ext>
            </a:extLst>
          </p:cNvPr>
          <p:cNvPicPr>
            <a:picLocks noChangeAspect="1"/>
          </p:cNvPicPr>
          <p:nvPr/>
        </p:nvPicPr>
        <p:blipFill>
          <a:blip r:embed="rId2"/>
          <a:stretch>
            <a:fillRect/>
          </a:stretch>
        </p:blipFill>
        <p:spPr>
          <a:xfrm>
            <a:off x="643467" y="1188648"/>
            <a:ext cx="10905066" cy="376224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A4C01632-F912-D641-EB2E-925ADF3D1AD5}"/>
              </a:ext>
            </a:extLst>
          </p:cNvPr>
          <p:cNvPicPr>
            <a:picLocks noChangeAspect="1"/>
          </p:cNvPicPr>
          <p:nvPr/>
        </p:nvPicPr>
        <p:blipFill>
          <a:blip r:embed="rId2"/>
          <a:stretch>
            <a:fillRect/>
          </a:stretch>
        </p:blipFill>
        <p:spPr>
          <a:xfrm>
            <a:off x="104776" y="136525"/>
            <a:ext cx="11205482" cy="2675541"/>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605EA109-D556-C008-591E-D1CA2894DF3F}"/>
              </a:ext>
            </a:extLst>
          </p:cNvPr>
          <p:cNvPicPr>
            <a:picLocks noChangeAspect="1"/>
          </p:cNvPicPr>
          <p:nvPr/>
        </p:nvPicPr>
        <p:blipFill>
          <a:blip r:embed="rId2"/>
          <a:stretch>
            <a:fillRect/>
          </a:stretch>
        </p:blipFill>
        <p:spPr>
          <a:xfrm>
            <a:off x="114300" y="136525"/>
            <a:ext cx="12077700" cy="25146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B416B3BF-1717-DC20-063C-A4048534B2D6}"/>
              </a:ext>
            </a:extLst>
          </p:cNvPr>
          <p:cNvPicPr>
            <a:picLocks noChangeAspect="1"/>
          </p:cNvPicPr>
          <p:nvPr/>
        </p:nvPicPr>
        <p:blipFill>
          <a:blip r:embed="rId2"/>
          <a:stretch>
            <a:fillRect/>
          </a:stretch>
        </p:blipFill>
        <p:spPr>
          <a:xfrm>
            <a:off x="0" y="136525"/>
            <a:ext cx="12087225" cy="2600325"/>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12" name="Picture 11">
            <a:extLst>
              <a:ext uri="{FF2B5EF4-FFF2-40B4-BE49-F238E27FC236}">
                <a16:creationId xmlns:a16="http://schemas.microsoft.com/office/drawing/2014/main" id="{88863303-86DC-BBB1-57B0-A347429A7273}"/>
              </a:ext>
            </a:extLst>
          </p:cNvPr>
          <p:cNvPicPr>
            <a:picLocks noChangeAspect="1"/>
          </p:cNvPicPr>
          <p:nvPr/>
        </p:nvPicPr>
        <p:blipFill>
          <a:blip r:embed="rId2"/>
          <a:stretch>
            <a:fillRect/>
          </a:stretch>
        </p:blipFill>
        <p:spPr>
          <a:xfrm>
            <a:off x="104775" y="136525"/>
            <a:ext cx="12087225" cy="2209800"/>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A4F5171-4D02-A5A3-A51E-F8DC6D3D8485}"/>
              </a:ext>
            </a:extLst>
          </p:cNvPr>
          <p:cNvPicPr>
            <a:picLocks noChangeAspect="1"/>
          </p:cNvPicPr>
          <p:nvPr/>
        </p:nvPicPr>
        <p:blipFill>
          <a:blip r:embed="rId2"/>
          <a:stretch>
            <a:fillRect/>
          </a:stretch>
        </p:blipFill>
        <p:spPr>
          <a:xfrm>
            <a:off x="376710" y="636133"/>
            <a:ext cx="11438580" cy="3173867"/>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FF22C3-C829-D60C-91C6-141166EA6694}"/>
              </a:ext>
            </a:extLst>
          </p:cNvPr>
          <p:cNvPicPr>
            <a:picLocks noChangeAspect="1"/>
          </p:cNvPicPr>
          <p:nvPr/>
        </p:nvPicPr>
        <p:blipFill>
          <a:blip r:embed="rId2"/>
          <a:stretch>
            <a:fillRect/>
          </a:stretch>
        </p:blipFill>
        <p:spPr>
          <a:xfrm>
            <a:off x="643467" y="1123043"/>
            <a:ext cx="10905066" cy="408939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t="15730"/>
          <a:stretch/>
        </p:blipFill>
        <p:spPr>
          <a:xfrm>
            <a:off x="0" y="1"/>
            <a:ext cx="12191980" cy="6857999"/>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dirty="0">
                <a:solidFill>
                  <a:schemeClr val="tx1">
                    <a:lumMod val="85000"/>
                    <a:lumOff val="15000"/>
                  </a:schemeClr>
                </a:solidFill>
              </a:rPr>
              <a:t>6.1 Exponential Functions</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mn-lt"/>
                <a:ea typeface="+mn-ea"/>
                <a:cs typeface="+mn-cs"/>
              </a:rPr>
              <a:t>https://openstax.org/details/books/algebra-and-trigonometry-2e</a:t>
            </a:r>
          </a:p>
        </p:txBody>
      </p:sp>
    </p:spTree>
    <p:extLst>
      <p:ext uri="{BB962C8B-B14F-4D97-AF65-F5344CB8AC3E}">
        <p14:creationId xmlns:p14="http://schemas.microsoft.com/office/powerpoint/2010/main" val="1657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4150060-86B5-4F6D-B1A5-C04957D3F8F3}"/>
              </a:ext>
            </a:extLst>
          </p:cNvPr>
          <p:cNvPicPr>
            <a:picLocks noChangeAspect="1"/>
          </p:cNvPicPr>
          <p:nvPr/>
        </p:nvPicPr>
        <p:blipFill>
          <a:blip r:embed="rId2"/>
          <a:stretch>
            <a:fillRect/>
          </a:stretch>
        </p:blipFill>
        <p:spPr>
          <a:xfrm>
            <a:off x="104775" y="272822"/>
            <a:ext cx="12087225" cy="2219325"/>
          </a:xfrm>
          <a:prstGeom prst="rect">
            <a:avLst/>
          </a:prstGeom>
        </p:spPr>
      </p:pic>
      <p:pic>
        <p:nvPicPr>
          <p:cNvPr id="6" name="Picture 5">
            <a:extLst>
              <a:ext uri="{FF2B5EF4-FFF2-40B4-BE49-F238E27FC236}">
                <a16:creationId xmlns:a16="http://schemas.microsoft.com/office/drawing/2014/main" id="{744DA4C6-D368-C042-A83D-C1A72A6F41F9}"/>
              </a:ext>
            </a:extLst>
          </p:cNvPr>
          <p:cNvPicPr>
            <a:picLocks noChangeAspect="1"/>
          </p:cNvPicPr>
          <p:nvPr/>
        </p:nvPicPr>
        <p:blipFill>
          <a:blip r:embed="rId3"/>
          <a:stretch>
            <a:fillRect/>
          </a:stretch>
        </p:blipFill>
        <p:spPr>
          <a:xfrm>
            <a:off x="3915455" y="2784013"/>
            <a:ext cx="4361089" cy="2978611"/>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F88E93B-E74D-724A-F738-003848A9870C}"/>
              </a:ext>
            </a:extLst>
          </p:cNvPr>
          <p:cNvPicPr>
            <a:picLocks noChangeAspect="1"/>
          </p:cNvPicPr>
          <p:nvPr/>
        </p:nvPicPr>
        <p:blipFill>
          <a:blip r:embed="rId2"/>
          <a:stretch>
            <a:fillRect/>
          </a:stretch>
        </p:blipFill>
        <p:spPr>
          <a:xfrm>
            <a:off x="104775" y="253395"/>
            <a:ext cx="12087225" cy="1895475"/>
          </a:xfrm>
          <a:prstGeom prst="rect">
            <a:avLst/>
          </a:prstGeom>
        </p:spPr>
      </p:pic>
      <p:pic>
        <p:nvPicPr>
          <p:cNvPr id="6" name="Picture 5">
            <a:extLst>
              <a:ext uri="{FF2B5EF4-FFF2-40B4-BE49-F238E27FC236}">
                <a16:creationId xmlns:a16="http://schemas.microsoft.com/office/drawing/2014/main" id="{83309471-691E-0EEC-7F81-20C5638668D4}"/>
              </a:ext>
            </a:extLst>
          </p:cNvPr>
          <p:cNvPicPr>
            <a:picLocks noChangeAspect="1"/>
          </p:cNvPicPr>
          <p:nvPr/>
        </p:nvPicPr>
        <p:blipFill>
          <a:blip r:embed="rId3"/>
          <a:stretch>
            <a:fillRect/>
          </a:stretch>
        </p:blipFill>
        <p:spPr>
          <a:xfrm>
            <a:off x="3734140" y="1942061"/>
            <a:ext cx="4723720" cy="4381632"/>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6C70EE-BFE6-6297-B584-3609A6992867}"/>
              </a:ext>
            </a:extLst>
          </p:cNvPr>
          <p:cNvPicPr>
            <a:picLocks noChangeAspect="1"/>
          </p:cNvPicPr>
          <p:nvPr/>
        </p:nvPicPr>
        <p:blipFill>
          <a:blip r:embed="rId2"/>
          <a:stretch>
            <a:fillRect/>
          </a:stretch>
        </p:blipFill>
        <p:spPr>
          <a:xfrm>
            <a:off x="643467" y="1261618"/>
            <a:ext cx="10905066" cy="433476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hlinkClick r:id="rId2"/>
            <a:extLst>
              <a:ext uri="{FF2B5EF4-FFF2-40B4-BE49-F238E27FC236}">
                <a16:creationId xmlns:a16="http://schemas.microsoft.com/office/drawing/2014/main" id="{50E5407D-2340-0E58-24B7-8D7A1139764C}"/>
              </a:ext>
            </a:extLst>
          </p:cNvPr>
          <p:cNvPicPr>
            <a:picLocks noChangeAspect="1"/>
          </p:cNvPicPr>
          <p:nvPr/>
        </p:nvPicPr>
        <p:blipFill>
          <a:blip r:embed="rId3"/>
          <a:stretch>
            <a:fillRect/>
          </a:stretch>
        </p:blipFill>
        <p:spPr>
          <a:xfrm>
            <a:off x="2758107" y="1408158"/>
            <a:ext cx="4346795" cy="2268093"/>
          </a:xfrm>
          <a:prstGeom prst="rect">
            <a:avLst/>
          </a:prstGeom>
        </p:spPr>
      </p:pic>
      <p:sp>
        <p:nvSpPr>
          <p:cNvPr id="5" name="TextBox 4">
            <a:extLst>
              <a:ext uri="{FF2B5EF4-FFF2-40B4-BE49-F238E27FC236}">
                <a16:creationId xmlns:a16="http://schemas.microsoft.com/office/drawing/2014/main" id="{11903EC9-9163-060B-9421-39279174DB69}"/>
              </a:ext>
            </a:extLst>
          </p:cNvPr>
          <p:cNvSpPr txBox="1"/>
          <p:nvPr/>
        </p:nvSpPr>
        <p:spPr>
          <a:xfrm>
            <a:off x="2540388" y="3972514"/>
            <a:ext cx="9129028" cy="1477328"/>
          </a:xfrm>
          <a:prstGeom prst="rect">
            <a:avLst/>
          </a:prstGeom>
          <a:noFill/>
        </p:spPr>
        <p:txBody>
          <a:bodyPr wrap="square" rtlCol="0">
            <a:spAutoFit/>
          </a:bodyPr>
          <a:lstStyle/>
          <a:p>
            <a:r>
              <a:rPr lang="en-US" dirty="0"/>
              <a:t>Watch the video at </a:t>
            </a:r>
            <a:r>
              <a:rPr lang="en-US" dirty="0">
                <a:hlinkClick r:id="rId2"/>
              </a:rPr>
              <a:t>https://youtu.be/Pyedx6dLfYc?si=gcYKYV4p_dYD0HYS</a:t>
            </a:r>
            <a:endParaRPr lang="en-US" dirty="0"/>
          </a:p>
          <a:p>
            <a:endParaRPr lang="en-US" dirty="0"/>
          </a:p>
          <a:p>
            <a:endParaRPr lang="en-US" dirty="0"/>
          </a:p>
          <a:p>
            <a:r>
              <a:rPr lang="en-US" dirty="0"/>
              <a:t>Note: You can copy and paste a table of data into desmos.com/calculator or create </a:t>
            </a:r>
          </a:p>
          <a:p>
            <a:r>
              <a:rPr lang="en-US" dirty="0"/>
              <a:t>a new table and type in the data values.</a:t>
            </a:r>
          </a:p>
        </p:txBody>
      </p:sp>
      <p:sp>
        <p:nvSpPr>
          <p:cNvPr id="6" name="TextBox 5">
            <a:extLst>
              <a:ext uri="{FF2B5EF4-FFF2-40B4-BE49-F238E27FC236}">
                <a16:creationId xmlns:a16="http://schemas.microsoft.com/office/drawing/2014/main" id="{65469D77-116C-6D97-90D6-83ACE1219CB9}"/>
              </a:ext>
            </a:extLst>
          </p:cNvPr>
          <p:cNvSpPr txBox="1"/>
          <p:nvPr/>
        </p:nvSpPr>
        <p:spPr>
          <a:xfrm>
            <a:off x="230964" y="458372"/>
            <a:ext cx="11483015" cy="523220"/>
          </a:xfrm>
          <a:prstGeom prst="rect">
            <a:avLst/>
          </a:prstGeom>
          <a:noFill/>
        </p:spPr>
        <p:txBody>
          <a:bodyPr wrap="none" rtlCol="0">
            <a:spAutoFit/>
          </a:bodyPr>
          <a:lstStyle/>
          <a:p>
            <a:r>
              <a:rPr lang="en-US" sz="2800" dirty="0"/>
              <a:t>How to use desmos.com/calculator to find an exponential regression equation</a:t>
            </a:r>
          </a:p>
        </p:txBody>
      </p:sp>
    </p:spTree>
    <p:extLst>
      <p:ext uri="{BB962C8B-B14F-4D97-AF65-F5344CB8AC3E}">
        <p14:creationId xmlns:p14="http://schemas.microsoft.com/office/powerpoint/2010/main" val="1876582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ADC8905-DFF1-D22B-2DCD-4B25A03C2CEE}"/>
              </a:ext>
            </a:extLst>
          </p:cNvPr>
          <p:cNvPicPr>
            <a:picLocks noChangeAspect="1"/>
          </p:cNvPicPr>
          <p:nvPr/>
        </p:nvPicPr>
        <p:blipFill>
          <a:blip r:embed="rId2"/>
          <a:stretch>
            <a:fillRect/>
          </a:stretch>
        </p:blipFill>
        <p:spPr>
          <a:xfrm>
            <a:off x="146711" y="0"/>
            <a:ext cx="11438932" cy="2444732"/>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0C2647F-C7EB-3863-4E58-A8825BA91BD4}"/>
              </a:ext>
            </a:extLst>
          </p:cNvPr>
          <p:cNvPicPr>
            <a:picLocks noChangeAspect="1"/>
          </p:cNvPicPr>
          <p:nvPr/>
        </p:nvPicPr>
        <p:blipFill>
          <a:blip r:embed="rId2"/>
          <a:stretch>
            <a:fillRect/>
          </a:stretch>
        </p:blipFill>
        <p:spPr>
          <a:xfrm>
            <a:off x="394606" y="136525"/>
            <a:ext cx="11366133" cy="2022444"/>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5" name="Picture 4">
            <a:extLst>
              <a:ext uri="{FF2B5EF4-FFF2-40B4-BE49-F238E27FC236}">
                <a16:creationId xmlns:a16="http://schemas.microsoft.com/office/drawing/2014/main" id="{25E4F871-EEEC-3D78-7E21-3A43C529DF7D}"/>
              </a:ext>
            </a:extLst>
          </p:cNvPr>
          <p:cNvPicPr>
            <a:picLocks noChangeAspect="1"/>
          </p:cNvPicPr>
          <p:nvPr/>
        </p:nvPicPr>
        <p:blipFill>
          <a:blip r:embed="rId2"/>
          <a:stretch>
            <a:fillRect/>
          </a:stretch>
        </p:blipFill>
        <p:spPr>
          <a:xfrm>
            <a:off x="442912" y="690258"/>
            <a:ext cx="11306175" cy="4991100"/>
          </a:xfrm>
          <a:prstGeom prst="rect">
            <a:avLst/>
          </a:prstGeom>
        </p:spPr>
      </p:pic>
    </p:spTree>
    <p:extLst>
      <p:ext uri="{BB962C8B-B14F-4D97-AF65-F5344CB8AC3E}">
        <p14:creationId xmlns:p14="http://schemas.microsoft.com/office/powerpoint/2010/main" val="3638608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7933F90-1F61-03F3-F42C-51968FC5B1C9}"/>
              </a:ext>
            </a:extLst>
          </p:cNvPr>
          <p:cNvPicPr>
            <a:picLocks noChangeAspect="1"/>
          </p:cNvPicPr>
          <p:nvPr/>
        </p:nvPicPr>
        <p:blipFill>
          <a:blip r:embed="rId2"/>
          <a:stretch>
            <a:fillRect/>
          </a:stretch>
        </p:blipFill>
        <p:spPr>
          <a:xfrm>
            <a:off x="217714" y="136525"/>
            <a:ext cx="11517086" cy="2427322"/>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9D5712F-49C4-57EF-B8DD-B87472AD1F37}"/>
              </a:ext>
            </a:extLst>
          </p:cNvPr>
          <p:cNvPicPr>
            <a:picLocks noChangeAspect="1"/>
          </p:cNvPicPr>
          <p:nvPr/>
        </p:nvPicPr>
        <p:blipFill>
          <a:blip r:embed="rId2"/>
          <a:stretch>
            <a:fillRect/>
          </a:stretch>
        </p:blipFill>
        <p:spPr>
          <a:xfrm>
            <a:off x="57150" y="136525"/>
            <a:ext cx="12077700" cy="218122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15B51B0-31CD-3E42-81A7-4C4DDE37441E}"/>
              </a:ext>
            </a:extLst>
          </p:cNvPr>
          <p:cNvPicPr>
            <a:picLocks noChangeAspect="1"/>
          </p:cNvPicPr>
          <p:nvPr/>
        </p:nvPicPr>
        <p:blipFill>
          <a:blip r:embed="rId2"/>
          <a:stretch>
            <a:fillRect/>
          </a:stretch>
        </p:blipFill>
        <p:spPr>
          <a:xfrm>
            <a:off x="52387" y="136525"/>
            <a:ext cx="12087225" cy="3705225"/>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3170099"/>
              </a:xfrm>
              <a:prstGeom prst="rect">
                <a:avLst/>
              </a:prstGeom>
              <a:noFill/>
            </p:spPr>
            <p:txBody>
              <a:bodyPr wrap="square">
                <a:spAutoFit/>
              </a:bodyPr>
              <a:lstStyle/>
              <a:p>
                <a:r>
                  <a:rPr lang="en-US" sz="3200" dirty="0"/>
                  <a:t>What are the learning objectives for this section?</a:t>
                </a:r>
              </a:p>
              <a:p>
                <a:endParaRPr lang="en-US" sz="3200" dirty="0"/>
              </a:p>
              <a:p>
                <a:pPr marL="342900" indent="-342900">
                  <a:buFont typeface="Arial" panose="020B0604020202020204" pitchFamily="34" charset="0"/>
                  <a:buChar char="•"/>
                </a:pPr>
                <a:r>
                  <a:rPr lang="en-US" sz="2800" dirty="0"/>
                  <a:t>Evaluate exponential functions.</a:t>
                </a:r>
              </a:p>
              <a:p>
                <a:pPr marL="342900" indent="-342900">
                  <a:buFont typeface="Arial" panose="020B0604020202020204" pitchFamily="34" charset="0"/>
                  <a:buChar char="•"/>
                </a:pPr>
                <a:r>
                  <a:rPr lang="en-US" sz="2800" dirty="0"/>
                  <a:t>Find the equation of an exponential function.</a:t>
                </a:r>
              </a:p>
              <a:p>
                <a:pPr marL="342900" indent="-342900">
                  <a:buFont typeface="Arial" panose="020B0604020202020204" pitchFamily="34" charset="0"/>
                  <a:buChar char="•"/>
                </a:pPr>
                <a:r>
                  <a:rPr lang="en-US" sz="2800" dirty="0"/>
                  <a:t>Use compound interest formulas.</a:t>
                </a:r>
              </a:p>
              <a:p>
                <a:pPr marL="342900" indent="-342900">
                  <a:buFont typeface="Arial" panose="020B0604020202020204" pitchFamily="34" charset="0"/>
                  <a:buChar char="•"/>
                </a:pPr>
                <a:r>
                  <a:rPr lang="en-US" sz="2800" dirty="0"/>
                  <a:t>Evaluate exponential functions with base </a:t>
                </a:r>
                <a14:m>
                  <m:oMath xmlns:m="http://schemas.openxmlformats.org/officeDocument/2006/math">
                    <m:r>
                      <a:rPr lang="en-US" sz="2800" i="1" dirty="0" smtClean="0">
                        <a:latin typeface="Cambria Math" panose="02040503050406030204" pitchFamily="18" charset="0"/>
                      </a:rPr>
                      <m:t>𝑒</m:t>
                    </m:r>
                  </m:oMath>
                </a14:m>
                <a:r>
                  <a:rPr lang="en-US" sz="2800" dirty="0"/>
                  <a:t>.</a:t>
                </a:r>
              </a:p>
              <a:p>
                <a:r>
                  <a:rPr lang="en-US" sz="2400" dirty="0"/>
                  <a:t>  </a:t>
                </a:r>
              </a:p>
            </p:txBody>
          </p:sp>
        </mc:Choice>
        <mc:Fallback>
          <p:sp>
            <p:nvSpPr>
              <p:cNvPr id="4" name="TextBox 3">
                <a:extLst>
                  <a:ext uri="{FF2B5EF4-FFF2-40B4-BE49-F238E27FC236}">
                    <a16:creationId xmlns:a16="http://schemas.microsoft.com/office/drawing/2014/main" id="{4F4F4C16-4219-DB71-772E-1A032417EE9C}"/>
                  </a:ext>
                </a:extLst>
              </p:cNvPr>
              <p:cNvSpPr txBox="1">
                <a:spLocks noRot="1" noChangeAspect="1" noMove="1" noResize="1" noEditPoints="1" noAdjustHandles="1" noChangeArrowheads="1" noChangeShapeType="1" noTextEdit="1"/>
              </p:cNvSpPr>
              <p:nvPr/>
            </p:nvSpPr>
            <p:spPr>
              <a:xfrm>
                <a:off x="1496291" y="1230708"/>
                <a:ext cx="8692738" cy="3170099"/>
              </a:xfrm>
              <a:prstGeom prst="rect">
                <a:avLst/>
              </a:prstGeom>
              <a:blipFill>
                <a:blip r:embed="rId2"/>
                <a:stretch>
                  <a:fillRect l="-1753" t="-2500"/>
                </a:stretch>
              </a:blipFill>
            </p:spPr>
            <p:txBody>
              <a:bodyPr/>
              <a:lstStyle/>
              <a:p>
                <a:r>
                  <a:rPr lang="en-US">
                    <a:noFill/>
                  </a:rPr>
                  <a:t> </a:t>
                </a:r>
              </a:p>
            </p:txBody>
          </p:sp>
        </mc:Fallback>
      </mc:AlternateContent>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5" name="Picture 4">
            <a:extLst>
              <a:ext uri="{FF2B5EF4-FFF2-40B4-BE49-F238E27FC236}">
                <a16:creationId xmlns:a16="http://schemas.microsoft.com/office/drawing/2014/main" id="{B2183CB0-3C2F-661C-C63F-F8FD03943C98}"/>
              </a:ext>
            </a:extLst>
          </p:cNvPr>
          <p:cNvPicPr>
            <a:picLocks noChangeAspect="1"/>
          </p:cNvPicPr>
          <p:nvPr/>
        </p:nvPicPr>
        <p:blipFill>
          <a:blip r:embed="rId2"/>
          <a:stretch>
            <a:fillRect/>
          </a:stretch>
        </p:blipFill>
        <p:spPr>
          <a:xfrm>
            <a:off x="0" y="136525"/>
            <a:ext cx="12125325" cy="2181225"/>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6EB559-B570-F13D-BBE5-8E0211BCB16D}"/>
              </a:ext>
            </a:extLst>
          </p:cNvPr>
          <p:cNvPicPr>
            <a:picLocks noChangeAspect="1"/>
          </p:cNvPicPr>
          <p:nvPr/>
        </p:nvPicPr>
        <p:blipFill>
          <a:blip r:embed="rId2"/>
          <a:stretch>
            <a:fillRect/>
          </a:stretch>
        </p:blipFill>
        <p:spPr>
          <a:xfrm>
            <a:off x="643467" y="1131472"/>
            <a:ext cx="10905066" cy="378951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071079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8AB904C-1565-FCAB-93AD-8CBEA374BE41}"/>
              </a:ext>
            </a:extLst>
          </p:cNvPr>
          <p:cNvPicPr>
            <a:picLocks noChangeAspect="1"/>
          </p:cNvPicPr>
          <p:nvPr/>
        </p:nvPicPr>
        <p:blipFill>
          <a:blip r:embed="rId2"/>
          <a:stretch>
            <a:fillRect/>
          </a:stretch>
        </p:blipFill>
        <p:spPr>
          <a:xfrm>
            <a:off x="0" y="136525"/>
            <a:ext cx="12115800" cy="2257425"/>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1D66123-5D87-A06D-37C6-505662C8E085}"/>
              </a:ext>
            </a:extLst>
          </p:cNvPr>
          <p:cNvPicPr>
            <a:picLocks noChangeAspect="1"/>
          </p:cNvPicPr>
          <p:nvPr/>
        </p:nvPicPr>
        <p:blipFill>
          <a:blip r:embed="rId2"/>
          <a:stretch>
            <a:fillRect/>
          </a:stretch>
        </p:blipFill>
        <p:spPr>
          <a:xfrm>
            <a:off x="66675" y="136525"/>
            <a:ext cx="12058650" cy="1828800"/>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73E84-4117-7FD8-CAC3-DC82DF327BDF}"/>
              </a:ext>
            </a:extLst>
          </p:cNvPr>
          <p:cNvPicPr>
            <a:picLocks noChangeAspect="1"/>
          </p:cNvPicPr>
          <p:nvPr/>
        </p:nvPicPr>
        <p:blipFill>
          <a:blip r:embed="rId2"/>
          <a:stretch>
            <a:fillRect/>
          </a:stretch>
        </p:blipFill>
        <p:spPr>
          <a:xfrm>
            <a:off x="643467" y="804127"/>
            <a:ext cx="10905066" cy="466191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508325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CE6401-9C96-DA2D-4104-7E4727F0762B}"/>
              </a:ext>
            </a:extLst>
          </p:cNvPr>
          <p:cNvPicPr>
            <a:picLocks noChangeAspect="1"/>
          </p:cNvPicPr>
          <p:nvPr/>
        </p:nvPicPr>
        <p:blipFill>
          <a:blip r:embed="rId2"/>
          <a:stretch>
            <a:fillRect/>
          </a:stretch>
        </p:blipFill>
        <p:spPr>
          <a:xfrm>
            <a:off x="643467" y="1820502"/>
            <a:ext cx="10905066" cy="321699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185907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09182-8DA1-8BFA-AC8E-7F7440F13813}"/>
              </a:ext>
            </a:extLst>
          </p:cNvPr>
          <p:cNvPicPr>
            <a:picLocks noChangeAspect="1"/>
          </p:cNvPicPr>
          <p:nvPr/>
        </p:nvPicPr>
        <p:blipFill>
          <a:blip r:embed="rId2"/>
          <a:stretch>
            <a:fillRect/>
          </a:stretch>
        </p:blipFill>
        <p:spPr>
          <a:xfrm>
            <a:off x="643467" y="962503"/>
            <a:ext cx="10905066" cy="406213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153551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1F0E7AC-5BA4-F301-DF99-9172D6CC7DE8}"/>
              </a:ext>
            </a:extLst>
          </p:cNvPr>
          <p:cNvPicPr>
            <a:picLocks noChangeAspect="1"/>
          </p:cNvPicPr>
          <p:nvPr/>
        </p:nvPicPr>
        <p:blipFill>
          <a:blip r:embed="rId2"/>
          <a:stretch>
            <a:fillRect/>
          </a:stretch>
        </p:blipFill>
        <p:spPr>
          <a:xfrm>
            <a:off x="0" y="136525"/>
            <a:ext cx="12106275" cy="2571750"/>
          </a:xfrm>
          <a:prstGeom prst="rect">
            <a:avLst/>
          </a:prstGeom>
        </p:spPr>
      </p:pic>
    </p:spTree>
    <p:extLst>
      <p:ext uri="{BB962C8B-B14F-4D97-AF65-F5344CB8AC3E}">
        <p14:creationId xmlns:p14="http://schemas.microsoft.com/office/powerpoint/2010/main" val="4044866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5" name="Picture 4">
            <a:extLst>
              <a:ext uri="{FF2B5EF4-FFF2-40B4-BE49-F238E27FC236}">
                <a16:creationId xmlns:a16="http://schemas.microsoft.com/office/drawing/2014/main" id="{18E91620-F649-4CDE-00BC-EC1816CCE9C1}"/>
              </a:ext>
            </a:extLst>
          </p:cNvPr>
          <p:cNvPicPr>
            <a:picLocks noChangeAspect="1"/>
          </p:cNvPicPr>
          <p:nvPr/>
        </p:nvPicPr>
        <p:blipFill>
          <a:blip r:embed="rId2"/>
          <a:stretch>
            <a:fillRect/>
          </a:stretch>
        </p:blipFill>
        <p:spPr>
          <a:xfrm>
            <a:off x="28575" y="136525"/>
            <a:ext cx="12163425" cy="2105025"/>
          </a:xfrm>
          <a:prstGeom prst="rect">
            <a:avLst/>
          </a:prstGeom>
        </p:spPr>
      </p:pic>
    </p:spTree>
    <p:extLst>
      <p:ext uri="{BB962C8B-B14F-4D97-AF65-F5344CB8AC3E}">
        <p14:creationId xmlns:p14="http://schemas.microsoft.com/office/powerpoint/2010/main" val="3762866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FC59869-971C-77B2-E889-C989AC9ADB1E}"/>
              </a:ext>
            </a:extLst>
          </p:cNvPr>
          <p:cNvPicPr>
            <a:picLocks noChangeAspect="1"/>
          </p:cNvPicPr>
          <p:nvPr/>
        </p:nvPicPr>
        <p:blipFill>
          <a:blip r:embed="rId2"/>
          <a:stretch>
            <a:fillRect/>
          </a:stretch>
        </p:blipFill>
        <p:spPr>
          <a:xfrm>
            <a:off x="28575" y="136525"/>
            <a:ext cx="12163425" cy="2562225"/>
          </a:xfrm>
          <a:prstGeom prst="rect">
            <a:avLst/>
          </a:prstGeom>
        </p:spPr>
      </p:pic>
    </p:spTree>
    <p:extLst>
      <p:ext uri="{BB962C8B-B14F-4D97-AF65-F5344CB8AC3E}">
        <p14:creationId xmlns:p14="http://schemas.microsoft.com/office/powerpoint/2010/main" val="244831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99F1AE-3509-70F5-CC41-27499CE0317D}"/>
              </a:ext>
            </a:extLst>
          </p:cNvPr>
          <p:cNvPicPr>
            <a:picLocks noChangeAspect="1"/>
          </p:cNvPicPr>
          <p:nvPr/>
        </p:nvPicPr>
        <p:blipFill>
          <a:blip r:embed="rId2"/>
          <a:stretch>
            <a:fillRect/>
          </a:stretch>
        </p:blipFill>
        <p:spPr>
          <a:xfrm>
            <a:off x="643467" y="988991"/>
            <a:ext cx="10905066" cy="488001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3AB5A65-67F0-0907-3A8A-DFBDEE987403}"/>
              </a:ext>
            </a:extLst>
          </p:cNvPr>
          <p:cNvPicPr>
            <a:picLocks noChangeAspect="1"/>
          </p:cNvPicPr>
          <p:nvPr/>
        </p:nvPicPr>
        <p:blipFill>
          <a:blip r:embed="rId2"/>
          <a:stretch>
            <a:fillRect/>
          </a:stretch>
        </p:blipFill>
        <p:spPr>
          <a:xfrm>
            <a:off x="0" y="136525"/>
            <a:ext cx="12153900" cy="1838325"/>
          </a:xfrm>
          <a:prstGeom prst="rect">
            <a:avLst/>
          </a:prstGeom>
        </p:spPr>
      </p:pic>
    </p:spTree>
    <p:extLst>
      <p:ext uri="{BB962C8B-B14F-4D97-AF65-F5344CB8AC3E}">
        <p14:creationId xmlns:p14="http://schemas.microsoft.com/office/powerpoint/2010/main" val="3435956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B5233B4-B6B7-5F70-7EA0-B1E262ADEA8A}"/>
                  </a:ext>
                </a:extLst>
              </p:cNvPr>
              <p:cNvSpPr txBox="1"/>
              <p:nvPr/>
            </p:nvSpPr>
            <p:spPr>
              <a:xfrm>
                <a:off x="2800638" y="1347850"/>
                <a:ext cx="7123168"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342900" indent="-342900">
                  <a:buFont typeface="Arial" panose="020B0604020202020204" pitchFamily="34" charset="0"/>
                  <a:buChar char="•"/>
                </a:pPr>
                <a:r>
                  <a:rPr lang="en-US" sz="2800" dirty="0"/>
                  <a:t>Evaluate exponential functions.</a:t>
                </a:r>
              </a:p>
              <a:p>
                <a:pPr marL="342900" indent="-342900">
                  <a:buFont typeface="Arial" panose="020B0604020202020204" pitchFamily="34" charset="0"/>
                  <a:buChar char="•"/>
                </a:pPr>
                <a:r>
                  <a:rPr lang="en-US" sz="2800" dirty="0"/>
                  <a:t>Find the equation of an exponential function.</a:t>
                </a:r>
              </a:p>
              <a:p>
                <a:pPr marL="342900" indent="-342900">
                  <a:buFont typeface="Arial" panose="020B0604020202020204" pitchFamily="34" charset="0"/>
                  <a:buChar char="•"/>
                </a:pPr>
                <a:r>
                  <a:rPr lang="en-US" sz="2800" dirty="0"/>
                  <a:t>Use compound interest formulas.</a:t>
                </a:r>
              </a:p>
              <a:p>
                <a:pPr marL="342900" indent="-342900">
                  <a:buFont typeface="Arial" panose="020B0604020202020204" pitchFamily="34" charset="0"/>
                  <a:buChar char="•"/>
                </a:pPr>
                <a:r>
                  <a:rPr lang="en-US" sz="2800" dirty="0"/>
                  <a:t>Evaluate exponential functions with base </a:t>
                </a:r>
                <a14:m>
                  <m:oMath xmlns:m="http://schemas.openxmlformats.org/officeDocument/2006/math">
                    <m:r>
                      <a:rPr lang="en-US" sz="2800" i="1" dirty="0" smtClean="0">
                        <a:latin typeface="Cambria Math" panose="02040503050406030204" pitchFamily="18" charset="0"/>
                      </a:rPr>
                      <m:t>𝑒</m:t>
                    </m:r>
                  </m:oMath>
                </a14:m>
                <a:r>
                  <a:rPr lang="en-US" sz="2800" dirty="0"/>
                  <a:t>.</a:t>
                </a: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mc:Choice>
        <mc:Fallback>
          <p:sp>
            <p:nvSpPr>
              <p:cNvPr id="3" name="TextBox 2">
                <a:extLst>
                  <a:ext uri="{FF2B5EF4-FFF2-40B4-BE49-F238E27FC236}">
                    <a16:creationId xmlns:a16="http://schemas.microsoft.com/office/drawing/2014/main" id="{1B5233B4-B6B7-5F70-7EA0-B1E262ADEA8A}"/>
                  </a:ext>
                </a:extLst>
              </p:cNvPr>
              <p:cNvSpPr txBox="1">
                <a:spLocks noRot="1" noChangeAspect="1" noMove="1" noResize="1" noEditPoints="1" noAdjustHandles="1" noChangeArrowheads="1" noChangeShapeType="1" noTextEdit="1"/>
              </p:cNvSpPr>
              <p:nvPr/>
            </p:nvSpPr>
            <p:spPr>
              <a:xfrm>
                <a:off x="2800638" y="1347850"/>
                <a:ext cx="7123168" cy="3170099"/>
              </a:xfrm>
              <a:prstGeom prst="rect">
                <a:avLst/>
              </a:prstGeom>
              <a:blipFill>
                <a:blip r:embed="rId3"/>
                <a:stretch>
                  <a:fillRect l="-2139" t="-2500" r="-599"/>
                </a:stretch>
              </a:blipFill>
            </p:spPr>
            <p:txBody>
              <a:bodyPr/>
              <a:lstStyle/>
              <a:p>
                <a:r>
                  <a:rPr lang="en-US">
                    <a:noFill/>
                  </a:rPr>
                  <a:t> </a:t>
                </a:r>
              </a:p>
            </p:txBody>
          </p:sp>
        </mc:Fallback>
      </mc:AlternateContent>
    </p:spTree>
    <p:extLst>
      <p:ext uri="{BB962C8B-B14F-4D97-AF65-F5344CB8AC3E}">
        <p14:creationId xmlns:p14="http://schemas.microsoft.com/office/powerpoint/2010/main" val="3038073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0493B5B-1376-E650-BFAF-438A7814B20D}"/>
              </a:ext>
            </a:extLst>
          </p:cNvPr>
          <p:cNvPicPr>
            <a:picLocks noChangeAspect="1"/>
          </p:cNvPicPr>
          <p:nvPr/>
        </p:nvPicPr>
        <p:blipFill>
          <a:blip r:embed="rId2"/>
          <a:stretch>
            <a:fillRect/>
          </a:stretch>
        </p:blipFill>
        <p:spPr>
          <a:xfrm>
            <a:off x="3400425" y="1038905"/>
            <a:ext cx="5221923" cy="4780189"/>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9" name="Picture 8">
            <a:extLst>
              <a:ext uri="{FF2B5EF4-FFF2-40B4-BE49-F238E27FC236}">
                <a16:creationId xmlns:a16="http://schemas.microsoft.com/office/drawing/2014/main" id="{FE4900C9-C763-6237-ACD5-6F3AAAD77D2A}"/>
              </a:ext>
            </a:extLst>
          </p:cNvPr>
          <p:cNvPicPr>
            <a:picLocks noChangeAspect="1"/>
          </p:cNvPicPr>
          <p:nvPr/>
        </p:nvPicPr>
        <p:blipFill>
          <a:blip r:embed="rId2"/>
          <a:stretch>
            <a:fillRect/>
          </a:stretch>
        </p:blipFill>
        <p:spPr>
          <a:xfrm>
            <a:off x="0" y="0"/>
            <a:ext cx="12192000" cy="4011448"/>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7" name="Picture 6">
            <a:extLst>
              <a:ext uri="{FF2B5EF4-FFF2-40B4-BE49-F238E27FC236}">
                <a16:creationId xmlns:a16="http://schemas.microsoft.com/office/drawing/2014/main" id="{8D21FAEC-53EC-C05D-FEDB-E1017B306CF6}"/>
              </a:ext>
            </a:extLst>
          </p:cNvPr>
          <p:cNvPicPr>
            <a:picLocks noChangeAspect="1"/>
          </p:cNvPicPr>
          <p:nvPr/>
        </p:nvPicPr>
        <p:blipFill>
          <a:blip r:embed="rId2"/>
          <a:stretch>
            <a:fillRect/>
          </a:stretch>
        </p:blipFill>
        <p:spPr>
          <a:xfrm>
            <a:off x="0" y="0"/>
            <a:ext cx="12192000" cy="3434735"/>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D3A6B1AF-2CCC-F5DA-166C-2C2682D70E27}"/>
              </a:ext>
            </a:extLst>
          </p:cNvPr>
          <p:cNvPicPr>
            <a:picLocks noChangeAspect="1"/>
          </p:cNvPicPr>
          <p:nvPr/>
        </p:nvPicPr>
        <p:blipFill>
          <a:blip r:embed="rId2"/>
          <a:stretch>
            <a:fillRect/>
          </a:stretch>
        </p:blipFill>
        <p:spPr>
          <a:xfrm>
            <a:off x="424543" y="316683"/>
            <a:ext cx="11451770" cy="2288409"/>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20088923-2585-8E5E-F9CC-2B697BA9D9A8}"/>
              </a:ext>
            </a:extLst>
          </p:cNvPr>
          <p:cNvPicPr>
            <a:picLocks noChangeAspect="1"/>
          </p:cNvPicPr>
          <p:nvPr/>
        </p:nvPicPr>
        <p:blipFill>
          <a:blip r:embed="rId2"/>
          <a:stretch>
            <a:fillRect/>
          </a:stretch>
        </p:blipFill>
        <p:spPr>
          <a:xfrm>
            <a:off x="163286" y="136525"/>
            <a:ext cx="11811000" cy="1930495"/>
          </a:xfrm>
          <a:prstGeom prst="rect">
            <a:avLst/>
          </a:prstGeom>
        </p:spPr>
      </p:pic>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208</TotalTime>
  <Words>710</Words>
  <Application>Microsoft Office PowerPoint</Application>
  <PresentationFormat>Widescreen</PresentationFormat>
  <Paragraphs>76</Paragraphs>
  <Slides>42</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Calibri</vt:lpstr>
      <vt:lpstr>Calibri Light</vt:lpstr>
      <vt:lpstr>Cambria Math</vt:lpstr>
      <vt:lpstr>Times New Roman</vt:lpstr>
      <vt:lpstr>Theme1</vt:lpstr>
      <vt:lpstr>1_Office Theme</vt:lpstr>
      <vt:lpstr>Office Theme</vt:lpstr>
      <vt:lpstr>Exponential and Logarithmic Functions</vt:lpstr>
      <vt:lpstr>6.1 Exponential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17</cp:revision>
  <dcterms:created xsi:type="dcterms:W3CDTF">2023-11-15T21:12:55Z</dcterms:created>
  <dcterms:modified xsi:type="dcterms:W3CDTF">2024-08-20T19:21:58Z</dcterms:modified>
</cp:coreProperties>
</file>