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2"/>
  </p:notesMasterIdLst>
  <p:sldIdLst>
    <p:sldId id="257" r:id="rId4"/>
    <p:sldId id="331" r:id="rId5"/>
    <p:sldId id="281" r:id="rId6"/>
    <p:sldId id="282" r:id="rId7"/>
    <p:sldId id="333" r:id="rId8"/>
    <p:sldId id="332" r:id="rId9"/>
    <p:sldId id="334" r:id="rId10"/>
    <p:sldId id="335" r:id="rId11"/>
    <p:sldId id="336" r:id="rId12"/>
    <p:sldId id="337" r:id="rId13"/>
    <p:sldId id="338" r:id="rId14"/>
    <p:sldId id="339" r:id="rId15"/>
    <p:sldId id="340" r:id="rId16"/>
    <p:sldId id="341" r:id="rId17"/>
    <p:sldId id="342" r:id="rId18"/>
    <p:sldId id="343" r:id="rId19"/>
    <p:sldId id="271" r:id="rId20"/>
    <p:sldId id="32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069" autoAdjust="0"/>
  </p:normalViewPr>
  <p:slideViewPr>
    <p:cSldViewPr snapToGrid="0">
      <p:cViewPr varScale="1">
        <p:scale>
          <a:sx n="89" d="100"/>
          <a:sy n="89" d="100"/>
        </p:scale>
        <p:origin x="9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12/13/2023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12/13/2023</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12/13/2023</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12/13/2023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12/13/2023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12/13/2023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12/13/2023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12/13/2023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12/13/2023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12/13/2023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12/13/2023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12/13/2023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9.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Polynomial and Rational 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2960914"/>
            <a:ext cx="9781327" cy="3037115"/>
          </a:xfrm>
        </p:spPr>
        <p:txBody>
          <a:bodyPr anchor="t">
            <a:normAutofit lnSpcReduction="10000"/>
          </a:bodyPr>
          <a:lstStyle/>
          <a:p>
            <a:r>
              <a:rPr lang="en-US" sz="3600" dirty="0"/>
              <a:t>Chapter 5</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1F2F567-E65E-95FA-D675-5DE8590DE2FE}"/>
              </a:ext>
            </a:extLst>
          </p:cNvPr>
          <p:cNvPicPr>
            <a:picLocks noChangeAspect="1"/>
          </p:cNvPicPr>
          <p:nvPr/>
        </p:nvPicPr>
        <p:blipFill>
          <a:blip r:embed="rId2"/>
          <a:stretch>
            <a:fillRect/>
          </a:stretch>
        </p:blipFill>
        <p:spPr>
          <a:xfrm>
            <a:off x="676275" y="1828800"/>
            <a:ext cx="10839450" cy="320040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1590151-E12A-6BC2-C52C-8C67C056626F}"/>
              </a:ext>
            </a:extLst>
          </p:cNvPr>
          <p:cNvPicPr>
            <a:picLocks noChangeAspect="1"/>
          </p:cNvPicPr>
          <p:nvPr/>
        </p:nvPicPr>
        <p:blipFill>
          <a:blip r:embed="rId2"/>
          <a:stretch>
            <a:fillRect/>
          </a:stretch>
        </p:blipFill>
        <p:spPr>
          <a:xfrm>
            <a:off x="583065" y="617083"/>
            <a:ext cx="10372725" cy="1857375"/>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9AE1603-ECF1-13B9-EAA2-C6639892687B}"/>
              </a:ext>
            </a:extLst>
          </p:cNvPr>
          <p:cNvPicPr>
            <a:picLocks noChangeAspect="1"/>
          </p:cNvPicPr>
          <p:nvPr/>
        </p:nvPicPr>
        <p:blipFill>
          <a:blip r:embed="rId2"/>
          <a:stretch>
            <a:fillRect/>
          </a:stretch>
        </p:blipFill>
        <p:spPr>
          <a:xfrm>
            <a:off x="493940" y="448355"/>
            <a:ext cx="10420350" cy="1476375"/>
          </a:xfrm>
          <a:prstGeom prst="rect">
            <a:avLst/>
          </a:prstGeom>
        </p:spPr>
      </p:pic>
    </p:spTree>
    <p:extLst>
      <p:ext uri="{BB962C8B-B14F-4D97-AF65-F5344CB8AC3E}">
        <p14:creationId xmlns:p14="http://schemas.microsoft.com/office/powerpoint/2010/main" val="1090798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14D0BF1-3C3E-377F-317C-281B4CB31BE0}"/>
              </a:ext>
            </a:extLst>
          </p:cNvPr>
          <p:cNvPicPr>
            <a:picLocks noChangeAspect="1"/>
          </p:cNvPicPr>
          <p:nvPr/>
        </p:nvPicPr>
        <p:blipFill>
          <a:blip r:embed="rId2"/>
          <a:stretch>
            <a:fillRect/>
          </a:stretch>
        </p:blipFill>
        <p:spPr>
          <a:xfrm>
            <a:off x="652462" y="2238375"/>
            <a:ext cx="10887075" cy="2381250"/>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292E797-2F37-9851-4952-B6FDF639F997}"/>
              </a:ext>
            </a:extLst>
          </p:cNvPr>
          <p:cNvPicPr>
            <a:picLocks noChangeAspect="1"/>
          </p:cNvPicPr>
          <p:nvPr/>
        </p:nvPicPr>
        <p:blipFill>
          <a:blip r:embed="rId2"/>
          <a:stretch>
            <a:fillRect/>
          </a:stretch>
        </p:blipFill>
        <p:spPr>
          <a:xfrm>
            <a:off x="417740" y="304119"/>
            <a:ext cx="10420350" cy="220027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D9BDB10-92C6-FE48-1622-3EEFB50801C2}"/>
              </a:ext>
            </a:extLst>
          </p:cNvPr>
          <p:cNvPicPr>
            <a:picLocks noChangeAspect="1"/>
          </p:cNvPicPr>
          <p:nvPr/>
        </p:nvPicPr>
        <p:blipFill>
          <a:blip r:embed="rId2"/>
          <a:stretch>
            <a:fillRect/>
          </a:stretch>
        </p:blipFill>
        <p:spPr>
          <a:xfrm>
            <a:off x="338818" y="402091"/>
            <a:ext cx="10382250" cy="1743075"/>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1CD55BF8-8249-CA96-6BD6-41BE5F48F9A0}"/>
              </a:ext>
            </a:extLst>
          </p:cNvPr>
          <p:cNvPicPr>
            <a:picLocks noChangeAspect="1"/>
          </p:cNvPicPr>
          <p:nvPr/>
        </p:nvPicPr>
        <p:blipFill>
          <a:blip r:embed="rId2"/>
          <a:stretch>
            <a:fillRect/>
          </a:stretch>
        </p:blipFill>
        <p:spPr>
          <a:xfrm>
            <a:off x="1178411" y="1310751"/>
            <a:ext cx="2686050" cy="514350"/>
          </a:xfrm>
          <a:prstGeom prst="rect">
            <a:avLst/>
          </a:prstGeom>
        </p:spPr>
      </p:pic>
      <p:pic>
        <p:nvPicPr>
          <p:cNvPr id="6" name="Picture 5">
            <a:extLst>
              <a:ext uri="{FF2B5EF4-FFF2-40B4-BE49-F238E27FC236}">
                <a16:creationId xmlns:a16="http://schemas.microsoft.com/office/drawing/2014/main" id="{2240D068-2BE4-1C13-96EE-84FDF117F9F1}"/>
              </a:ext>
            </a:extLst>
          </p:cNvPr>
          <p:cNvPicPr>
            <a:picLocks noChangeAspect="1"/>
          </p:cNvPicPr>
          <p:nvPr/>
        </p:nvPicPr>
        <p:blipFill>
          <a:blip r:embed="rId3"/>
          <a:stretch>
            <a:fillRect/>
          </a:stretch>
        </p:blipFill>
        <p:spPr>
          <a:xfrm>
            <a:off x="1845385" y="1945900"/>
            <a:ext cx="1143000" cy="600075"/>
          </a:xfrm>
          <a:prstGeom prst="rect">
            <a:avLst/>
          </a:prstGeom>
        </p:spPr>
      </p:pic>
      <p:pic>
        <p:nvPicPr>
          <p:cNvPr id="8" name="Picture 7">
            <a:extLst>
              <a:ext uri="{FF2B5EF4-FFF2-40B4-BE49-F238E27FC236}">
                <a16:creationId xmlns:a16="http://schemas.microsoft.com/office/drawing/2014/main" id="{054659EE-234F-6E05-124E-C8A94A6902F6}"/>
              </a:ext>
            </a:extLst>
          </p:cNvPr>
          <p:cNvPicPr>
            <a:picLocks noChangeAspect="1"/>
          </p:cNvPicPr>
          <p:nvPr/>
        </p:nvPicPr>
        <p:blipFill>
          <a:blip r:embed="rId4"/>
          <a:stretch>
            <a:fillRect/>
          </a:stretch>
        </p:blipFill>
        <p:spPr>
          <a:xfrm>
            <a:off x="6657078" y="1353614"/>
            <a:ext cx="2686050" cy="428625"/>
          </a:xfrm>
          <a:prstGeom prst="rect">
            <a:avLst/>
          </a:prstGeom>
        </p:spPr>
      </p:pic>
      <p:pic>
        <p:nvPicPr>
          <p:cNvPr id="10" name="Picture 9">
            <a:extLst>
              <a:ext uri="{FF2B5EF4-FFF2-40B4-BE49-F238E27FC236}">
                <a16:creationId xmlns:a16="http://schemas.microsoft.com/office/drawing/2014/main" id="{4FDD2857-BDFE-D5D0-15FE-C082D097A2F5}"/>
              </a:ext>
            </a:extLst>
          </p:cNvPr>
          <p:cNvPicPr>
            <a:picLocks noChangeAspect="1"/>
          </p:cNvPicPr>
          <p:nvPr/>
        </p:nvPicPr>
        <p:blipFill>
          <a:blip r:embed="rId5"/>
          <a:stretch>
            <a:fillRect/>
          </a:stretch>
        </p:blipFill>
        <p:spPr>
          <a:xfrm>
            <a:off x="7253007" y="1825101"/>
            <a:ext cx="1209675" cy="847725"/>
          </a:xfrm>
          <a:prstGeom prst="rect">
            <a:avLst/>
          </a:prstGeom>
        </p:spPr>
      </p:pic>
      <p:pic>
        <p:nvPicPr>
          <p:cNvPr id="14" name="Picture 13">
            <a:extLst>
              <a:ext uri="{FF2B5EF4-FFF2-40B4-BE49-F238E27FC236}">
                <a16:creationId xmlns:a16="http://schemas.microsoft.com/office/drawing/2014/main" id="{0BAC5A16-7948-A10A-FE82-CCD23AA81B50}"/>
              </a:ext>
            </a:extLst>
          </p:cNvPr>
          <p:cNvPicPr>
            <a:picLocks noChangeAspect="1"/>
          </p:cNvPicPr>
          <p:nvPr/>
        </p:nvPicPr>
        <p:blipFill>
          <a:blip r:embed="rId6"/>
          <a:stretch>
            <a:fillRect/>
          </a:stretch>
        </p:blipFill>
        <p:spPr>
          <a:xfrm>
            <a:off x="1178411" y="3383338"/>
            <a:ext cx="10315575" cy="1857375"/>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800638" y="1347850"/>
            <a:ext cx="6199069" cy="267765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r>
              <a:rPr kumimoji="0" lang="en-US" sz="2800" b="0" i="0" u="none" strike="noStrike" kern="1200" cap="none" spc="0" normalizeH="0" baseline="0" noProof="0" dirty="0">
                <a:ln>
                  <a:noFill/>
                </a:ln>
                <a:solidFill>
                  <a:srgbClr val="424242"/>
                </a:solidFill>
                <a:effectLst/>
                <a:uLnTx/>
                <a:uFillTx/>
                <a:latin typeface="Neue Helvetica W01"/>
                <a:ea typeface="+mn-ea"/>
                <a:cs typeface="+mn-cs"/>
              </a:rPr>
              <a:t> </a:t>
            </a:r>
            <a:r>
              <a:rPr lang="en-US" sz="2800" b="0" i="0" dirty="0">
                <a:effectLst/>
                <a:latin typeface="Neue Helvetica W01"/>
              </a:rPr>
              <a:t>Solve direct variation problems.</a:t>
            </a:r>
          </a:p>
          <a:p>
            <a:pPr algn="l">
              <a:buFont typeface="Arial" panose="020B0604020202020204" pitchFamily="34" charset="0"/>
              <a:buChar char="•"/>
            </a:pPr>
            <a:r>
              <a:rPr lang="en-US" sz="2800" b="0" i="0" dirty="0">
                <a:effectLst/>
                <a:latin typeface="Neue Helvetica W01"/>
              </a:rPr>
              <a:t> Solve inverse variation problems.</a:t>
            </a:r>
          </a:p>
          <a:p>
            <a:pPr algn="l">
              <a:buFont typeface="Arial" panose="020B0604020202020204" pitchFamily="34" charset="0"/>
              <a:buChar char="•"/>
            </a:pPr>
            <a:r>
              <a:rPr lang="en-US" sz="2800" b="0" i="0" dirty="0">
                <a:effectLst/>
                <a:latin typeface="Neue Helvetica W01"/>
              </a:rPr>
              <a:t> Solve problems involving joint variation.</a:t>
            </a: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50000"/>
          </a:blip>
          <a:srcRect t="15730"/>
          <a:stretch/>
        </p:blipFill>
        <p:spPr>
          <a:xfrm>
            <a:off x="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2071981" y="1190455"/>
            <a:ext cx="8048017" cy="2900518"/>
          </a:xfrm>
        </p:spPr>
        <p:txBody>
          <a:bodyPr>
            <a:normAutofit/>
          </a:bodyPr>
          <a:lstStyle/>
          <a:p>
            <a:r>
              <a:rPr lang="en-US" dirty="0">
                <a:solidFill>
                  <a:srgbClr val="FFFFFF"/>
                </a:solidFill>
              </a:rPr>
              <a:t>5.8 Modeling Using Variation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657470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811775" y="1230708"/>
            <a:ext cx="7818607" cy="2431435"/>
          </a:xfrm>
          <a:prstGeom prst="rect">
            <a:avLst/>
          </a:prstGeom>
          <a:noFill/>
        </p:spPr>
        <p:txBody>
          <a:bodyPr wrap="square">
            <a:spAutoFit/>
          </a:bodyPr>
          <a:lstStyle/>
          <a:p>
            <a:r>
              <a:rPr lang="en-US" sz="2800" dirty="0"/>
              <a:t>What are the learning objectives for this section?</a:t>
            </a:r>
          </a:p>
          <a:p>
            <a:endParaRPr lang="en-US" sz="2800" dirty="0"/>
          </a:p>
          <a:p>
            <a:pPr algn="l">
              <a:buFont typeface="Arial" panose="020B0604020202020204" pitchFamily="34" charset="0"/>
              <a:buChar char="•"/>
            </a:pPr>
            <a:r>
              <a:rPr lang="en-US" sz="2400" b="0" i="0" dirty="0">
                <a:solidFill>
                  <a:srgbClr val="424242"/>
                </a:solidFill>
                <a:effectLst/>
                <a:latin typeface="Neue Helvetica W01"/>
              </a:rPr>
              <a:t> </a:t>
            </a:r>
            <a:r>
              <a:rPr lang="en-US" sz="2400" b="0" i="0" dirty="0">
                <a:effectLst/>
                <a:latin typeface="Neue Helvetica W01"/>
              </a:rPr>
              <a:t>Solve direct variation problems.</a:t>
            </a:r>
          </a:p>
          <a:p>
            <a:pPr algn="l">
              <a:buFont typeface="Arial" panose="020B0604020202020204" pitchFamily="34" charset="0"/>
              <a:buChar char="•"/>
            </a:pPr>
            <a:r>
              <a:rPr lang="en-US" sz="2400" b="0" i="0" dirty="0">
                <a:effectLst/>
                <a:latin typeface="Neue Helvetica W01"/>
              </a:rPr>
              <a:t> Solve inverse variation problems.</a:t>
            </a:r>
          </a:p>
          <a:p>
            <a:pPr algn="l">
              <a:buFont typeface="Arial" panose="020B0604020202020204" pitchFamily="34" charset="0"/>
              <a:buChar char="•"/>
            </a:pPr>
            <a:r>
              <a:rPr lang="en-US" sz="2400" b="0" i="0" dirty="0">
                <a:effectLst/>
                <a:latin typeface="Neue Helvetica W01"/>
              </a:rPr>
              <a:t> Solve problems involving joint variation.</a:t>
            </a:r>
          </a:p>
          <a:p>
            <a:endParaRPr lang="en-US" sz="2400" dirty="0"/>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3E43464-3BC9-9BF9-9266-DBAE853F7934}"/>
              </a:ext>
            </a:extLst>
          </p:cNvPr>
          <p:cNvPicPr>
            <a:picLocks noChangeAspect="1"/>
          </p:cNvPicPr>
          <p:nvPr/>
        </p:nvPicPr>
        <p:blipFill>
          <a:blip r:embed="rId2"/>
          <a:stretch>
            <a:fillRect/>
          </a:stretch>
        </p:blipFill>
        <p:spPr>
          <a:xfrm>
            <a:off x="642937" y="1790700"/>
            <a:ext cx="10906125" cy="3276600"/>
          </a:xfrm>
          <a:prstGeom prst="rect">
            <a:avLst/>
          </a:prstGeom>
        </p:spPr>
      </p:pic>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E58BF03-C4F4-0AFA-B012-E7A0BDB28598}"/>
              </a:ext>
            </a:extLst>
          </p:cNvPr>
          <p:cNvPicPr>
            <a:picLocks noChangeAspect="1"/>
          </p:cNvPicPr>
          <p:nvPr/>
        </p:nvPicPr>
        <p:blipFill>
          <a:blip r:embed="rId2"/>
          <a:stretch>
            <a:fillRect/>
          </a:stretch>
        </p:blipFill>
        <p:spPr>
          <a:xfrm>
            <a:off x="666750" y="1795462"/>
            <a:ext cx="10858500" cy="3267075"/>
          </a:xfrm>
          <a:prstGeom prst="rect">
            <a:avLst/>
          </a:prstGeom>
        </p:spPr>
      </p:pic>
    </p:spTree>
    <p:extLst>
      <p:ext uri="{BB962C8B-B14F-4D97-AF65-F5344CB8AC3E}">
        <p14:creationId xmlns:p14="http://schemas.microsoft.com/office/powerpoint/2010/main" val="4293722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392D35B-62C4-0B66-8062-8AA797C026C1}"/>
              </a:ext>
            </a:extLst>
          </p:cNvPr>
          <p:cNvPicPr>
            <a:picLocks noChangeAspect="1"/>
          </p:cNvPicPr>
          <p:nvPr/>
        </p:nvPicPr>
        <p:blipFill>
          <a:blip r:embed="rId2"/>
          <a:stretch>
            <a:fillRect/>
          </a:stretch>
        </p:blipFill>
        <p:spPr>
          <a:xfrm>
            <a:off x="459791" y="359416"/>
            <a:ext cx="10410825" cy="193357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D74E94A-86B9-FA07-4D9F-0B2BA2DA29CB}"/>
              </a:ext>
            </a:extLst>
          </p:cNvPr>
          <p:cNvPicPr>
            <a:picLocks noChangeAspect="1"/>
          </p:cNvPicPr>
          <p:nvPr/>
        </p:nvPicPr>
        <p:blipFill>
          <a:blip r:embed="rId2"/>
          <a:stretch>
            <a:fillRect/>
          </a:stretch>
        </p:blipFill>
        <p:spPr>
          <a:xfrm>
            <a:off x="420461" y="450397"/>
            <a:ext cx="10458450" cy="1428750"/>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BBF8DA3-5592-7BF7-95F4-DD2F949F2905}"/>
              </a:ext>
            </a:extLst>
          </p:cNvPr>
          <p:cNvPicPr>
            <a:picLocks noChangeAspect="1"/>
          </p:cNvPicPr>
          <p:nvPr/>
        </p:nvPicPr>
        <p:blipFill>
          <a:blip r:embed="rId2"/>
          <a:stretch>
            <a:fillRect/>
          </a:stretch>
        </p:blipFill>
        <p:spPr>
          <a:xfrm>
            <a:off x="657225" y="1833562"/>
            <a:ext cx="10877550" cy="3190875"/>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48B5133-F2DF-702D-C3E4-BFF6DF75D1A3}"/>
              </a:ext>
            </a:extLst>
          </p:cNvPr>
          <p:cNvPicPr>
            <a:picLocks noChangeAspect="1"/>
          </p:cNvPicPr>
          <p:nvPr/>
        </p:nvPicPr>
        <p:blipFill>
          <a:blip r:embed="rId2"/>
          <a:stretch>
            <a:fillRect/>
          </a:stretch>
        </p:blipFill>
        <p:spPr>
          <a:xfrm>
            <a:off x="480332" y="355826"/>
            <a:ext cx="10382250" cy="2162175"/>
          </a:xfrm>
          <a:prstGeom prst="rect">
            <a:avLst/>
          </a:prstGeom>
        </p:spPr>
      </p:pic>
    </p:spTree>
    <p:extLst>
      <p:ext uri="{BB962C8B-B14F-4D97-AF65-F5344CB8AC3E}">
        <p14:creationId xmlns:p14="http://schemas.microsoft.com/office/powerpoint/2010/main" val="773606810"/>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120</TotalTime>
  <Words>376</Words>
  <Application>Microsoft Office PowerPoint</Application>
  <PresentationFormat>Widescreen</PresentationFormat>
  <Paragraphs>43</Paragraphs>
  <Slides>18</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Arial</vt:lpstr>
      <vt:lpstr>Calibri</vt:lpstr>
      <vt:lpstr>Calibri Light</vt:lpstr>
      <vt:lpstr>Neue Helvetica W01</vt:lpstr>
      <vt:lpstr>Times New Roman</vt:lpstr>
      <vt:lpstr>Theme1</vt:lpstr>
      <vt:lpstr>1_Office Theme</vt:lpstr>
      <vt:lpstr>Office Theme</vt:lpstr>
      <vt:lpstr>Polynomial and Rational Functions</vt:lpstr>
      <vt:lpstr>5.8 Modeling Using Variation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15</cp:revision>
  <dcterms:created xsi:type="dcterms:W3CDTF">2023-11-15T21:12:55Z</dcterms:created>
  <dcterms:modified xsi:type="dcterms:W3CDTF">2023-12-13T20:50:14Z</dcterms:modified>
</cp:coreProperties>
</file>