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744" r:id="rId3"/>
  </p:sldMasterIdLst>
  <p:notesMasterIdLst>
    <p:notesMasterId r:id="rId27"/>
  </p:notesMasterIdLst>
  <p:sldIdLst>
    <p:sldId id="257" r:id="rId4"/>
    <p:sldId id="331" r:id="rId5"/>
    <p:sldId id="281" r:id="rId6"/>
    <p:sldId id="282" r:id="rId7"/>
    <p:sldId id="332" r:id="rId8"/>
    <p:sldId id="333" r:id="rId9"/>
    <p:sldId id="334" r:id="rId10"/>
    <p:sldId id="335" r:id="rId11"/>
    <p:sldId id="336" r:id="rId12"/>
    <p:sldId id="337" r:id="rId13"/>
    <p:sldId id="338" r:id="rId14"/>
    <p:sldId id="339" r:id="rId15"/>
    <p:sldId id="340" r:id="rId16"/>
    <p:sldId id="341" r:id="rId17"/>
    <p:sldId id="342" r:id="rId18"/>
    <p:sldId id="283" r:id="rId19"/>
    <p:sldId id="284" r:id="rId20"/>
    <p:sldId id="343" r:id="rId21"/>
    <p:sldId id="344" r:id="rId22"/>
    <p:sldId id="345" r:id="rId23"/>
    <p:sldId id="346" r:id="rId24"/>
    <p:sldId id="271" r:id="rId25"/>
    <p:sldId id="329"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9069" autoAdjust="0"/>
  </p:normalViewPr>
  <p:slideViewPr>
    <p:cSldViewPr snapToGrid="0">
      <p:cViewPr varScale="1">
        <p:scale>
          <a:sx n="98" d="100"/>
          <a:sy n="98" d="100"/>
        </p:scale>
        <p:origin x="46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AA80E0-2187-467B-ADFB-D69A7F45F692}" type="datetimeFigureOut">
              <a:rPr lang="en-US" smtClean="0"/>
              <a:t>12/13/2023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28CB4D-4FCA-45CA-9E57-054ECA30A29D}" type="slidenum">
              <a:rPr lang="en-US" smtClean="0"/>
              <a:t>‹#›</a:t>
            </a:fld>
            <a:endParaRPr lang="en-US"/>
          </a:p>
        </p:txBody>
      </p:sp>
    </p:spTree>
    <p:extLst>
      <p:ext uri="{BB962C8B-B14F-4D97-AF65-F5344CB8AC3E}">
        <p14:creationId xmlns:p14="http://schemas.microsoft.com/office/powerpoint/2010/main" val="33032145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1581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98710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11890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B75DA-20A7-4043-9498-8042D7FFDC4A}" type="datetime1">
              <a:rPr lang="en-US" smtClean="0"/>
              <a:t>12/13/2023</a:t>
            </a:fld>
            <a:endParaRPr lang="en-US" dirty="0"/>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
        <p:nvSpPr>
          <p:cNvPr id="7" name="Rectangle 6"/>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114</a:t>
            </a:r>
            <a:endParaRPr lang="en-US" altLang="en-US" sz="1600" dirty="0">
              <a:solidFill>
                <a:schemeClr val="bg1"/>
              </a:solidFill>
              <a:latin typeface="Arial" panose="020B0604020202020204" pitchFamily="34" charset="0"/>
            </a:endParaRPr>
          </a:p>
        </p:txBody>
      </p:sp>
      <p:sp>
        <p:nvSpPr>
          <p:cNvPr id="11" name="Rectangle 10"/>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81318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12/13/2023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806250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12/13/2023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807867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8BCF62C1-A170-4751-8D1C-F5EC793D12DB}"/>
              </a:ext>
            </a:extLst>
          </p:cNvPr>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a:extLst>
              <a:ext uri="{FF2B5EF4-FFF2-40B4-BE49-F238E27FC236}">
                <a16:creationId xmlns:a16="http://schemas.microsoft.com/office/drawing/2014/main" id="{3FFC9545-8C13-47EC-8C48-576FE9662477}"/>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a:extLst>
              <a:ext uri="{FF2B5EF4-FFF2-40B4-BE49-F238E27FC236}">
                <a16:creationId xmlns:a16="http://schemas.microsoft.com/office/drawing/2014/main" id="{F93F450E-3AD9-4347-B8C2-09AD77029984}"/>
              </a:ext>
            </a:extLst>
          </p:cNvPr>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a:extLst>
              <a:ext uri="{FF2B5EF4-FFF2-40B4-BE49-F238E27FC236}">
                <a16:creationId xmlns:a16="http://schemas.microsoft.com/office/drawing/2014/main" id="{ED6FC33F-42C6-4724-AECB-5BA932A53C48}"/>
              </a:ext>
            </a:extLst>
          </p:cNvPr>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103</a:t>
            </a:r>
            <a:endParaRPr lang="en-US" altLang="en-US" sz="1600" dirty="0">
              <a:solidFill>
                <a:schemeClr val="bg1"/>
              </a:solidFill>
              <a:latin typeface="Arial" panose="020B0604020202020204" pitchFamily="34" charset="0"/>
            </a:endParaRPr>
          </a:p>
        </p:txBody>
      </p:sp>
      <p:sp>
        <p:nvSpPr>
          <p:cNvPr id="11" name="Rectangle 10">
            <a:extLst>
              <a:ext uri="{FF2B5EF4-FFF2-40B4-BE49-F238E27FC236}">
                <a16:creationId xmlns:a16="http://schemas.microsoft.com/office/drawing/2014/main" id="{FAA0A9E8-2E83-46F0-962D-D668CD88A6DC}"/>
              </a:ext>
            </a:extLst>
          </p:cNvPr>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903435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68830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667433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12/13/2023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034620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12/13/2023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66234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12/13/2023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592344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31738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34106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12/13/2023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113555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868456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782346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657747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B75DA-20A7-4043-9498-8042D7FFDC4A}" type="datetime1">
              <a:rPr lang="en-US" smtClean="0"/>
              <a:t>12/13/2023</a:t>
            </a:fld>
            <a:endParaRPr lang="en-US" dirty="0"/>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6690848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12/13/2023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914505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12/13/2023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933264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12/13/2023</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45786890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12/13/2023</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2899751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12/13/2023</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0518238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12/13/2023</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52004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12/13/2023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446970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12/13/2023</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0822586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12/13/2023</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842313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12/13/2023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5190817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12/13/2023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745839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12/13/2023</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77297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12/13/2023</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8734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12/13/2023</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32559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12/13/2023</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46174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12/13/2023</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1706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12/13/2023</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90001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B89A0-E26E-4328-838E-AB32FC45EAF9}" type="datetime1">
              <a:rPr lang="en-US" smtClean="0"/>
              <a:t>12/13/2023</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a:p>
        </p:txBody>
      </p:sp>
      <p:sp>
        <p:nvSpPr>
          <p:cNvPr id="7" name="Rectangle 6"/>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p:cNvPicPr preferRelativeResize="0">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114</a:t>
            </a:r>
            <a:endParaRPr lang="en-US" altLang="en-US" sz="1600" dirty="0">
              <a:solidFill>
                <a:schemeClr val="bg1"/>
              </a:solidFill>
              <a:latin typeface="Arial" panose="020B0604020202020204" pitchFamily="34" charset="0"/>
            </a:endParaRPr>
          </a:p>
        </p:txBody>
      </p:sp>
      <p:sp>
        <p:nvSpPr>
          <p:cNvPr id="11" name="Rectangle 10"/>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6901152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12/13/2023</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A57B0538-6345-4355-B5D9-EBC7E6DAE309}"/>
              </a:ext>
            </a:extLst>
          </p:cNvPr>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a:extLst>
              <a:ext uri="{FF2B5EF4-FFF2-40B4-BE49-F238E27FC236}">
                <a16:creationId xmlns:a16="http://schemas.microsoft.com/office/drawing/2014/main" id="{B50AA53F-14B5-4F69-86DE-1A25A479B484}"/>
              </a:ext>
            </a:extLst>
          </p:cNvPr>
          <p:cNvPicPr preferRelativeResize="0">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a:extLst>
              <a:ext uri="{FF2B5EF4-FFF2-40B4-BE49-F238E27FC236}">
                <a16:creationId xmlns:a16="http://schemas.microsoft.com/office/drawing/2014/main" id="{F1833F29-278E-40C2-B5BF-5F1CFDBC0000}"/>
              </a:ext>
            </a:extLst>
          </p:cNvPr>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a:extLst>
              <a:ext uri="{FF2B5EF4-FFF2-40B4-BE49-F238E27FC236}">
                <a16:creationId xmlns:a16="http://schemas.microsoft.com/office/drawing/2014/main" id="{B524B414-2CE4-4650-8189-7EAC2D1FD162}"/>
              </a:ext>
            </a:extLst>
          </p:cNvPr>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103</a:t>
            </a:r>
            <a:endParaRPr lang="en-US" altLang="en-US" sz="1600" dirty="0">
              <a:solidFill>
                <a:schemeClr val="bg1"/>
              </a:solidFill>
              <a:latin typeface="Arial" panose="020B0604020202020204" pitchFamily="34" charset="0"/>
            </a:endParaRPr>
          </a:p>
        </p:txBody>
      </p:sp>
      <p:sp>
        <p:nvSpPr>
          <p:cNvPr id="11" name="Rectangle 10">
            <a:extLst>
              <a:ext uri="{FF2B5EF4-FFF2-40B4-BE49-F238E27FC236}">
                <a16:creationId xmlns:a16="http://schemas.microsoft.com/office/drawing/2014/main" id="{6758B69F-709F-4A28-879C-1FB9C7F01604}"/>
              </a:ext>
            </a:extLst>
          </p:cNvPr>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9445464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B89A0-E26E-4328-838E-AB32FC45EAF9}" type="datetime1">
              <a:rPr lang="en-US" smtClean="0"/>
              <a:t>12/13/2023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22955910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70000"/>
          </a:blip>
          <a:srcRect t="15726" r="-1" b="-1"/>
          <a:stretch/>
        </p:blipFill>
        <p:spPr>
          <a:xfrm>
            <a:off x="-37352" y="0"/>
            <a:ext cx="12188932" cy="6856614"/>
          </a:xfrm>
          <a:prstGeom prst="rect">
            <a:avLst/>
          </a:prstGeom>
        </p:spPr>
      </p:pic>
      <p:sp>
        <p:nvSpPr>
          <p:cNvPr id="2" name="Title 1">
            <a:extLst>
              <a:ext uri="{FF2B5EF4-FFF2-40B4-BE49-F238E27FC236}">
                <a16:creationId xmlns:a16="http://schemas.microsoft.com/office/drawing/2014/main" id="{676CFEAC-E3F0-C336-C550-FD9314806E2B}"/>
              </a:ext>
            </a:extLst>
          </p:cNvPr>
          <p:cNvSpPr>
            <a:spLocks noGrp="1"/>
          </p:cNvSpPr>
          <p:nvPr>
            <p:ph type="ctrTitle"/>
          </p:nvPr>
        </p:nvSpPr>
        <p:spPr>
          <a:xfrm>
            <a:off x="996275" y="744909"/>
            <a:ext cx="10190071" cy="2301739"/>
          </a:xfrm>
        </p:spPr>
        <p:txBody>
          <a:bodyPr anchor="b">
            <a:normAutofit/>
          </a:bodyPr>
          <a:lstStyle/>
          <a:p>
            <a:r>
              <a:rPr lang="en-US" sz="5400" dirty="0"/>
              <a:t>Polynomial and Rational Functions</a:t>
            </a:r>
          </a:p>
        </p:txBody>
      </p:sp>
      <p:sp>
        <p:nvSpPr>
          <p:cNvPr id="3" name="Subtitle 2">
            <a:extLst>
              <a:ext uri="{FF2B5EF4-FFF2-40B4-BE49-F238E27FC236}">
                <a16:creationId xmlns:a16="http://schemas.microsoft.com/office/drawing/2014/main" id="{DD247231-577D-2B6C-0F9F-6521236FCF0B}"/>
              </a:ext>
            </a:extLst>
          </p:cNvPr>
          <p:cNvSpPr>
            <a:spLocks noGrp="1"/>
          </p:cNvSpPr>
          <p:nvPr>
            <p:ph type="subTitle" idx="1"/>
          </p:nvPr>
        </p:nvSpPr>
        <p:spPr>
          <a:xfrm>
            <a:off x="1200646" y="2960914"/>
            <a:ext cx="9781327" cy="3037115"/>
          </a:xfrm>
        </p:spPr>
        <p:txBody>
          <a:bodyPr anchor="t">
            <a:normAutofit lnSpcReduction="10000"/>
          </a:bodyPr>
          <a:lstStyle/>
          <a:p>
            <a:r>
              <a:rPr lang="en-US" sz="3600" dirty="0"/>
              <a:t>Chapter 5</a:t>
            </a:r>
          </a:p>
          <a:p>
            <a:endParaRPr lang="en-US" sz="2800" dirty="0"/>
          </a:p>
          <a:p>
            <a:endParaRPr lang="en-US" sz="2800" dirty="0"/>
          </a:p>
          <a:p>
            <a:endParaRPr lang="en-US" sz="2800" dirty="0"/>
          </a:p>
          <a:p>
            <a:endParaRPr lang="en-US" sz="2800" dirty="0">
              <a:solidFill>
                <a:schemeClr val="bg1"/>
              </a:solidFill>
            </a:endParaRPr>
          </a:p>
          <a:p>
            <a:r>
              <a:rPr lang="en-US" sz="2200" dirty="0">
                <a:solidFill>
                  <a:schemeClr val="bg1"/>
                </a:solidFill>
              </a:rPr>
              <a:t>Algebra and Trigonometry 2e, OpenStax, Jay Abramson</a:t>
            </a:r>
          </a:p>
        </p:txBody>
      </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420" y="5861447"/>
            <a:ext cx="11896842" cy="46180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all" spc="200" normalizeH="0" baseline="0" noProof="0">
                <a:ln>
                  <a:noFill/>
                </a:ln>
                <a:solidFill>
                  <a:srgbClr val="FFFFFF"/>
                </a:solidFill>
                <a:effectLst/>
                <a:uLnTx/>
                <a:uFillTx/>
                <a:latin typeface="Arial"/>
                <a:ea typeface="+mn-ea"/>
                <a:cs typeface="Segoe UI Semilight" panose="020B0402040204020203" pitchFamily="34" charset="0"/>
              </a:rPr>
              <a:t>https://openstax.org/details/books/algebra-and-trigonometry-2e</a:t>
            </a:r>
            <a:endParaRPr kumimoji="0" lang="en-US" sz="1800" b="0" i="0" u="none" strike="noStrike" kern="1200" cap="all" spc="200" normalizeH="0" baseline="0" noProof="0" dirty="0">
              <a:ln>
                <a:noFill/>
              </a:ln>
              <a:solidFill>
                <a:srgbClr val="FFFFFF"/>
              </a:solidFill>
              <a:effectLst/>
              <a:uLnTx/>
              <a:uFillTx/>
              <a:latin typeface="Arial"/>
              <a:ea typeface="+mn-ea"/>
              <a:cs typeface="Segoe UI Semilight" panose="020B0402040204020203" pitchFamily="34" charset="0"/>
            </a:endParaRPr>
          </a:p>
        </p:txBody>
      </p:sp>
    </p:spTree>
    <p:extLst>
      <p:ext uri="{BB962C8B-B14F-4D97-AF65-F5344CB8AC3E}">
        <p14:creationId xmlns:p14="http://schemas.microsoft.com/office/powerpoint/2010/main" val="4119155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D0CE8390-E432-EE94-04BE-CDDDC93D1878}"/>
              </a:ext>
            </a:extLst>
          </p:cNvPr>
          <p:cNvPicPr>
            <a:picLocks noChangeAspect="1"/>
          </p:cNvPicPr>
          <p:nvPr/>
        </p:nvPicPr>
        <p:blipFill>
          <a:blip r:embed="rId2"/>
          <a:stretch>
            <a:fillRect/>
          </a:stretch>
        </p:blipFill>
        <p:spPr>
          <a:xfrm>
            <a:off x="704850" y="1771650"/>
            <a:ext cx="10782300" cy="1790700"/>
          </a:xfrm>
          <a:prstGeom prst="rect">
            <a:avLst/>
          </a:prstGeom>
        </p:spPr>
      </p:pic>
    </p:spTree>
    <p:extLst>
      <p:ext uri="{BB962C8B-B14F-4D97-AF65-F5344CB8AC3E}">
        <p14:creationId xmlns:p14="http://schemas.microsoft.com/office/powerpoint/2010/main" val="4287012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BBEA7536-E5E1-16B4-B278-F5342DC07774}"/>
              </a:ext>
            </a:extLst>
          </p:cNvPr>
          <p:cNvPicPr>
            <a:picLocks noChangeAspect="1"/>
          </p:cNvPicPr>
          <p:nvPr/>
        </p:nvPicPr>
        <p:blipFill>
          <a:blip r:embed="rId2"/>
          <a:stretch>
            <a:fillRect/>
          </a:stretch>
        </p:blipFill>
        <p:spPr>
          <a:xfrm>
            <a:off x="666750" y="1495425"/>
            <a:ext cx="10858500" cy="3867150"/>
          </a:xfrm>
          <a:prstGeom prst="rect">
            <a:avLst/>
          </a:prstGeom>
        </p:spPr>
      </p:pic>
    </p:spTree>
    <p:extLst>
      <p:ext uri="{BB962C8B-B14F-4D97-AF65-F5344CB8AC3E}">
        <p14:creationId xmlns:p14="http://schemas.microsoft.com/office/powerpoint/2010/main" val="2663773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C24C120B-CE46-A988-B5BC-8AE8CE747FDD}"/>
              </a:ext>
            </a:extLst>
          </p:cNvPr>
          <p:cNvPicPr>
            <a:picLocks noChangeAspect="1"/>
          </p:cNvPicPr>
          <p:nvPr/>
        </p:nvPicPr>
        <p:blipFill>
          <a:blip r:embed="rId2"/>
          <a:stretch>
            <a:fillRect/>
          </a:stretch>
        </p:blipFill>
        <p:spPr>
          <a:xfrm>
            <a:off x="464004" y="349704"/>
            <a:ext cx="10458450" cy="2762250"/>
          </a:xfrm>
          <a:prstGeom prst="rect">
            <a:avLst/>
          </a:prstGeom>
        </p:spPr>
      </p:pic>
    </p:spTree>
    <p:extLst>
      <p:ext uri="{BB962C8B-B14F-4D97-AF65-F5344CB8AC3E}">
        <p14:creationId xmlns:p14="http://schemas.microsoft.com/office/powerpoint/2010/main" val="1090798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24D23918-D84F-F828-3743-EBC97C532E67}"/>
              </a:ext>
            </a:extLst>
          </p:cNvPr>
          <p:cNvPicPr>
            <a:picLocks noChangeAspect="1"/>
          </p:cNvPicPr>
          <p:nvPr/>
        </p:nvPicPr>
        <p:blipFill>
          <a:blip r:embed="rId2"/>
          <a:stretch>
            <a:fillRect/>
          </a:stretch>
        </p:blipFill>
        <p:spPr>
          <a:xfrm>
            <a:off x="465365" y="427264"/>
            <a:ext cx="10325100" cy="2476500"/>
          </a:xfrm>
          <a:prstGeom prst="rect">
            <a:avLst/>
          </a:prstGeom>
        </p:spPr>
      </p:pic>
    </p:spTree>
    <p:extLst>
      <p:ext uri="{BB962C8B-B14F-4D97-AF65-F5344CB8AC3E}">
        <p14:creationId xmlns:p14="http://schemas.microsoft.com/office/powerpoint/2010/main" val="14904276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F5FE21DD-B0DB-148B-6483-9932655DAABC}"/>
              </a:ext>
            </a:extLst>
          </p:cNvPr>
          <p:cNvPicPr>
            <a:picLocks noChangeAspect="1"/>
          </p:cNvPicPr>
          <p:nvPr/>
        </p:nvPicPr>
        <p:blipFill>
          <a:blip r:embed="rId2"/>
          <a:stretch>
            <a:fillRect/>
          </a:stretch>
        </p:blipFill>
        <p:spPr>
          <a:xfrm>
            <a:off x="495979" y="489857"/>
            <a:ext cx="10372725" cy="1371600"/>
          </a:xfrm>
          <a:prstGeom prst="rect">
            <a:avLst/>
          </a:prstGeom>
        </p:spPr>
      </p:pic>
    </p:spTree>
    <p:extLst>
      <p:ext uri="{BB962C8B-B14F-4D97-AF65-F5344CB8AC3E}">
        <p14:creationId xmlns:p14="http://schemas.microsoft.com/office/powerpoint/2010/main" val="3641103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DC1B1FDF-CE4F-A351-244F-EE7893C25AE6}"/>
              </a:ext>
            </a:extLst>
          </p:cNvPr>
          <p:cNvPicPr>
            <a:picLocks noChangeAspect="1"/>
          </p:cNvPicPr>
          <p:nvPr/>
        </p:nvPicPr>
        <p:blipFill>
          <a:blip r:embed="rId2"/>
          <a:stretch>
            <a:fillRect/>
          </a:stretch>
        </p:blipFill>
        <p:spPr>
          <a:xfrm>
            <a:off x="633412" y="1247775"/>
            <a:ext cx="10925175" cy="4362450"/>
          </a:xfrm>
          <a:prstGeom prst="rect">
            <a:avLst/>
          </a:prstGeom>
        </p:spPr>
      </p:pic>
    </p:spTree>
    <p:extLst>
      <p:ext uri="{BB962C8B-B14F-4D97-AF65-F5344CB8AC3E}">
        <p14:creationId xmlns:p14="http://schemas.microsoft.com/office/powerpoint/2010/main" val="34860961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4AEC632A-92A7-B65A-8D75-C805E2A046F7}"/>
              </a:ext>
            </a:extLst>
          </p:cNvPr>
          <p:cNvPicPr>
            <a:picLocks noChangeAspect="1"/>
          </p:cNvPicPr>
          <p:nvPr/>
        </p:nvPicPr>
        <p:blipFill>
          <a:blip r:embed="rId2"/>
          <a:stretch>
            <a:fillRect/>
          </a:stretch>
        </p:blipFill>
        <p:spPr>
          <a:xfrm>
            <a:off x="442912" y="366033"/>
            <a:ext cx="10391775" cy="1924050"/>
          </a:xfrm>
          <a:prstGeom prst="rect">
            <a:avLst/>
          </a:prstGeom>
        </p:spPr>
      </p:pic>
    </p:spTree>
    <p:extLst>
      <p:ext uri="{BB962C8B-B14F-4D97-AF65-F5344CB8AC3E}">
        <p14:creationId xmlns:p14="http://schemas.microsoft.com/office/powerpoint/2010/main" val="15784679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940DC226-000F-E944-F723-3ADFC4B625EE}"/>
              </a:ext>
            </a:extLst>
          </p:cNvPr>
          <p:cNvPicPr>
            <a:picLocks noChangeAspect="1"/>
          </p:cNvPicPr>
          <p:nvPr/>
        </p:nvPicPr>
        <p:blipFill>
          <a:blip r:embed="rId2"/>
          <a:stretch>
            <a:fillRect/>
          </a:stretch>
        </p:blipFill>
        <p:spPr>
          <a:xfrm>
            <a:off x="485094" y="347662"/>
            <a:ext cx="10372725" cy="1438275"/>
          </a:xfrm>
          <a:prstGeom prst="rect">
            <a:avLst/>
          </a:prstGeom>
        </p:spPr>
      </p:pic>
    </p:spTree>
    <p:extLst>
      <p:ext uri="{BB962C8B-B14F-4D97-AF65-F5344CB8AC3E}">
        <p14:creationId xmlns:p14="http://schemas.microsoft.com/office/powerpoint/2010/main" val="2353110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B726A98A-C998-C7C4-4D9E-6EF85ED383D2}"/>
              </a:ext>
            </a:extLst>
          </p:cNvPr>
          <p:cNvPicPr>
            <a:picLocks noChangeAspect="1"/>
          </p:cNvPicPr>
          <p:nvPr/>
        </p:nvPicPr>
        <p:blipFill>
          <a:blip r:embed="rId2"/>
          <a:stretch>
            <a:fillRect/>
          </a:stretch>
        </p:blipFill>
        <p:spPr>
          <a:xfrm>
            <a:off x="391205" y="270102"/>
            <a:ext cx="10429875" cy="4162425"/>
          </a:xfrm>
          <a:prstGeom prst="rect">
            <a:avLst/>
          </a:prstGeom>
        </p:spPr>
      </p:pic>
    </p:spTree>
    <p:extLst>
      <p:ext uri="{BB962C8B-B14F-4D97-AF65-F5344CB8AC3E}">
        <p14:creationId xmlns:p14="http://schemas.microsoft.com/office/powerpoint/2010/main" val="27828377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C4E32AA0-4D38-A5E2-F53D-314C8B847B9E}"/>
              </a:ext>
            </a:extLst>
          </p:cNvPr>
          <p:cNvPicPr>
            <a:picLocks noChangeAspect="1"/>
          </p:cNvPicPr>
          <p:nvPr/>
        </p:nvPicPr>
        <p:blipFill>
          <a:blip r:embed="rId2"/>
          <a:stretch>
            <a:fillRect/>
          </a:stretch>
        </p:blipFill>
        <p:spPr>
          <a:xfrm>
            <a:off x="374877" y="473529"/>
            <a:ext cx="10353675" cy="2209800"/>
          </a:xfrm>
          <a:prstGeom prst="rect">
            <a:avLst/>
          </a:prstGeom>
        </p:spPr>
      </p:pic>
    </p:spTree>
    <p:extLst>
      <p:ext uri="{BB962C8B-B14F-4D97-AF65-F5344CB8AC3E}">
        <p14:creationId xmlns:p14="http://schemas.microsoft.com/office/powerpoint/2010/main" val="104789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50000"/>
          </a:blip>
          <a:srcRect t="15730"/>
          <a:stretch/>
        </p:blipFill>
        <p:spPr>
          <a:xfrm>
            <a:off x="0" y="-1"/>
            <a:ext cx="12191980" cy="6857999"/>
          </a:xfrm>
          <a:prstGeom prst="rect">
            <a:avLst/>
          </a:prstGeom>
        </p:spPr>
      </p:pic>
      <p:sp>
        <p:nvSpPr>
          <p:cNvPr id="2" name="Title 1">
            <a:extLst>
              <a:ext uri="{FF2B5EF4-FFF2-40B4-BE49-F238E27FC236}">
                <a16:creationId xmlns:a16="http://schemas.microsoft.com/office/drawing/2014/main" id="{676CFEAC-E3F0-C336-C550-FD9314806E2B}"/>
              </a:ext>
            </a:extLst>
          </p:cNvPr>
          <p:cNvSpPr>
            <a:spLocks noGrp="1"/>
          </p:cNvSpPr>
          <p:nvPr>
            <p:ph type="ctrTitle"/>
          </p:nvPr>
        </p:nvSpPr>
        <p:spPr>
          <a:xfrm>
            <a:off x="1155960" y="1206229"/>
            <a:ext cx="9880060" cy="2904199"/>
          </a:xfrm>
        </p:spPr>
        <p:txBody>
          <a:bodyPr>
            <a:normAutofit/>
          </a:bodyPr>
          <a:lstStyle/>
          <a:p>
            <a:r>
              <a:rPr lang="en-US" dirty="0">
                <a:solidFill>
                  <a:srgbClr val="FFFFFF"/>
                </a:solidFill>
              </a:rPr>
              <a:t>5.7 Inverses and Radical Functions</a:t>
            </a:r>
          </a:p>
        </p:txBody>
      </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solidFill>
                  <a:srgbClr val="FFFFFF"/>
                </a:solidFill>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16574709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47389A3E-7B58-10B3-3DA8-B6AB2DFEA0BE}"/>
              </a:ext>
            </a:extLst>
          </p:cNvPr>
          <p:cNvPicPr>
            <a:picLocks noChangeAspect="1"/>
          </p:cNvPicPr>
          <p:nvPr/>
        </p:nvPicPr>
        <p:blipFill>
          <a:blip r:embed="rId2"/>
          <a:stretch>
            <a:fillRect/>
          </a:stretch>
        </p:blipFill>
        <p:spPr>
          <a:xfrm>
            <a:off x="375557" y="378279"/>
            <a:ext cx="10439400" cy="2857500"/>
          </a:xfrm>
          <a:prstGeom prst="rect">
            <a:avLst/>
          </a:prstGeom>
        </p:spPr>
      </p:pic>
    </p:spTree>
    <p:extLst>
      <p:ext uri="{BB962C8B-B14F-4D97-AF65-F5344CB8AC3E}">
        <p14:creationId xmlns:p14="http://schemas.microsoft.com/office/powerpoint/2010/main" val="26563261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A1DB0D84-61CE-3112-4CBF-1A575E36CD80}"/>
              </a:ext>
            </a:extLst>
          </p:cNvPr>
          <p:cNvPicPr>
            <a:picLocks noChangeAspect="1"/>
          </p:cNvPicPr>
          <p:nvPr/>
        </p:nvPicPr>
        <p:blipFill>
          <a:blip r:embed="rId2"/>
          <a:stretch>
            <a:fillRect/>
          </a:stretch>
        </p:blipFill>
        <p:spPr>
          <a:xfrm>
            <a:off x="586468" y="501423"/>
            <a:ext cx="10344150" cy="1457325"/>
          </a:xfrm>
          <a:prstGeom prst="rect">
            <a:avLst/>
          </a:prstGeom>
        </p:spPr>
      </p:pic>
    </p:spTree>
    <p:extLst>
      <p:ext uri="{BB962C8B-B14F-4D97-AF65-F5344CB8AC3E}">
        <p14:creationId xmlns:p14="http://schemas.microsoft.com/office/powerpoint/2010/main" val="1629358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1B5233B4-B6B7-5F70-7EA0-B1E262ADEA8A}"/>
              </a:ext>
            </a:extLst>
          </p:cNvPr>
          <p:cNvSpPr txBox="1"/>
          <p:nvPr/>
        </p:nvSpPr>
        <p:spPr>
          <a:xfrm>
            <a:off x="1239863" y="1386761"/>
            <a:ext cx="9712274" cy="3108543"/>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What did you learn in this section?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a:p>
            <a:pPr algn="l">
              <a:buFont typeface="Arial" panose="020B0604020202020204" pitchFamily="34" charset="0"/>
              <a:buChar char="•"/>
            </a:pPr>
            <a:r>
              <a:rPr kumimoji="0" lang="en-US" sz="2800" b="0" i="0" u="none" strike="noStrike" kern="1200" cap="none" spc="0" normalizeH="0" baseline="0" noProof="0" dirty="0">
                <a:ln>
                  <a:noFill/>
                </a:ln>
                <a:solidFill>
                  <a:srgbClr val="424242"/>
                </a:solidFill>
                <a:effectLst/>
                <a:uLnTx/>
                <a:uFillTx/>
                <a:latin typeface="Neue Helvetica W01"/>
                <a:ea typeface="+mn-ea"/>
                <a:cs typeface="+mn-cs"/>
              </a:rPr>
              <a:t> </a:t>
            </a:r>
            <a:r>
              <a:rPr lang="en-US" sz="2800" b="0" i="0" dirty="0">
                <a:effectLst/>
                <a:latin typeface="Neue Helvetica W01"/>
              </a:rPr>
              <a:t>Find the inverse of an invertible polynomial function.</a:t>
            </a:r>
          </a:p>
          <a:p>
            <a:pPr algn="l">
              <a:buFont typeface="Arial" panose="020B0604020202020204" pitchFamily="34" charset="0"/>
              <a:buChar char="•"/>
            </a:pPr>
            <a:r>
              <a:rPr lang="en-US" sz="2800" b="0" i="0" dirty="0">
                <a:effectLst/>
                <a:latin typeface="Neue Helvetica W01"/>
              </a:rPr>
              <a:t> Restrict the domain to find the inverse of a polynomial function.</a:t>
            </a:r>
          </a:p>
          <a:p>
            <a:pPr algn="l">
              <a:buFont typeface="Arial" panose="020B0604020202020204" pitchFamily="34" charset="0"/>
              <a:buChar char="•"/>
            </a:pPr>
            <a:r>
              <a:rPr lang="en-US" sz="2800" dirty="0">
                <a:latin typeface="Neue Helvetica W01"/>
              </a:rPr>
              <a:t> Find inverse function of a radical function.</a:t>
            </a:r>
          </a:p>
          <a:p>
            <a:pPr algn="l">
              <a:buFont typeface="Arial" panose="020B0604020202020204" pitchFamily="34" charset="0"/>
              <a:buChar char="•"/>
            </a:pPr>
            <a:r>
              <a:rPr lang="en-US" sz="2800" dirty="0">
                <a:latin typeface="Neue Helvetica W01"/>
              </a:rPr>
              <a:t> Use radical functions to solve application problems.</a:t>
            </a:r>
            <a:endParaRPr lang="en-US" sz="2800" b="0" i="0" dirty="0">
              <a:effectLst/>
              <a:latin typeface="Neue Helvetica W01"/>
            </a:endParaRPr>
          </a:p>
          <a:p>
            <a:pPr algn="l">
              <a:buFont typeface="Arial" panose="020B0604020202020204" pitchFamily="34" charset="0"/>
              <a:buChar cha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0380735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8E756EE-FD19-51CA-039D-58E2DA631F85}"/>
              </a:ext>
            </a:extLst>
          </p:cNvPr>
          <p:cNvSpPr>
            <a:spLocks noGrp="1"/>
          </p:cNvSpPr>
          <p:nvPr>
            <p:ph type="ftr" sz="quarter" idx="11"/>
          </p:nvPr>
        </p:nvSpPr>
        <p:spPr/>
        <p:txBody>
          <a:bodyPr/>
          <a:lstStyle/>
          <a:p>
            <a:r>
              <a:rPr lang="en-US" sz="1200"/>
              <a:t>https://openstax.org/details/books/algebra-and-trigonometry-2e</a:t>
            </a:r>
          </a:p>
        </p:txBody>
      </p:sp>
      <p:sp>
        <p:nvSpPr>
          <p:cNvPr id="3" name="TextBox 2">
            <a:extLst>
              <a:ext uri="{FF2B5EF4-FFF2-40B4-BE49-F238E27FC236}">
                <a16:creationId xmlns:a16="http://schemas.microsoft.com/office/drawing/2014/main" id="{25A47092-0CAF-6ECD-73EB-47AC66032CA5}"/>
              </a:ext>
            </a:extLst>
          </p:cNvPr>
          <p:cNvSpPr txBox="1"/>
          <p:nvPr/>
        </p:nvSpPr>
        <p:spPr>
          <a:xfrm>
            <a:off x="2631440" y="1747520"/>
            <a:ext cx="5923280" cy="2031325"/>
          </a:xfrm>
          <a:prstGeom prst="rect">
            <a:avLst/>
          </a:prstGeom>
          <a:noFill/>
        </p:spPr>
        <p:txBody>
          <a:bodyPr wrap="square" rtlCol="0">
            <a:spAutoFit/>
          </a:bodyPr>
          <a:lstStyle/>
          <a:p>
            <a:pPr algn="ctr"/>
            <a:r>
              <a:rPr lang="en-US" dirty="0">
                <a:solidFill>
                  <a:prstClr val="black"/>
                </a:solidFill>
                <a:latin typeface="Calibri" panose="020F0502020204030204"/>
              </a:rPr>
              <a:t>This resource is an adaptation of the OpenStax </a:t>
            </a:r>
            <a:r>
              <a:rPr lang="en-US" i="1" dirty="0">
                <a:solidFill>
                  <a:prstClr val="black"/>
                </a:solidFill>
                <a:latin typeface="Calibri" panose="020F0502020204030204"/>
              </a:rPr>
              <a:t>Algebra and Trigonometry 2e</a:t>
            </a:r>
            <a:r>
              <a:rPr lang="en-US" dirty="0">
                <a:solidFill>
                  <a:prstClr val="black"/>
                </a:solidFill>
                <a:latin typeface="Calibri" panose="020F0502020204030204"/>
              </a:rPr>
              <a:t> open textbook and is © Susan Aydelotte under a CC BY-NC-SA 4.0 International license; it may be reproduced or modified for noncommercial purposes only but must be attributed to OpenStax, Rice University and any changes must be noted. Any adaptation must be shared under the same type of license.</a:t>
            </a:r>
          </a:p>
        </p:txBody>
      </p:sp>
    </p:spTree>
    <p:extLst>
      <p:ext uri="{BB962C8B-B14F-4D97-AF65-F5344CB8AC3E}">
        <p14:creationId xmlns:p14="http://schemas.microsoft.com/office/powerpoint/2010/main" val="2351770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4" name="TextBox 3">
            <a:extLst>
              <a:ext uri="{FF2B5EF4-FFF2-40B4-BE49-F238E27FC236}">
                <a16:creationId xmlns:a16="http://schemas.microsoft.com/office/drawing/2014/main" id="{4F4F4C16-4219-DB71-772E-1A032417EE9C}"/>
              </a:ext>
            </a:extLst>
          </p:cNvPr>
          <p:cNvSpPr txBox="1"/>
          <p:nvPr/>
        </p:nvSpPr>
        <p:spPr>
          <a:xfrm>
            <a:off x="1626949" y="1327984"/>
            <a:ext cx="8509272" cy="3170099"/>
          </a:xfrm>
          <a:prstGeom prst="rect">
            <a:avLst/>
          </a:prstGeom>
          <a:noFill/>
        </p:spPr>
        <p:txBody>
          <a:bodyPr wrap="square">
            <a:spAutoFit/>
          </a:bodyPr>
          <a:lstStyle/>
          <a:p>
            <a:r>
              <a:rPr lang="en-US" sz="2800" dirty="0"/>
              <a:t>What are the learning objectives for this section?</a:t>
            </a:r>
          </a:p>
          <a:p>
            <a:endParaRPr lang="en-US" sz="2800" dirty="0"/>
          </a:p>
          <a:p>
            <a:pPr algn="l">
              <a:buFont typeface="Arial" panose="020B0604020202020204" pitchFamily="34" charset="0"/>
              <a:buChar char="•"/>
            </a:pPr>
            <a:r>
              <a:rPr lang="en-US" sz="2400" b="0" i="0" dirty="0">
                <a:effectLst/>
                <a:latin typeface="Neue Helvetica W01"/>
              </a:rPr>
              <a:t> Find the inverse of an invertible polynomial function.</a:t>
            </a:r>
          </a:p>
          <a:p>
            <a:pPr algn="l">
              <a:buFont typeface="Arial" panose="020B0604020202020204" pitchFamily="34" charset="0"/>
              <a:buChar char="•"/>
            </a:pPr>
            <a:r>
              <a:rPr lang="en-US" sz="2400" b="0" i="0" dirty="0">
                <a:effectLst/>
                <a:latin typeface="Neue Helvetica W01"/>
              </a:rPr>
              <a:t> Restrict the domain to find the inverse of a polynomial function.</a:t>
            </a:r>
          </a:p>
          <a:p>
            <a:pPr algn="l">
              <a:buFont typeface="Arial" panose="020B0604020202020204" pitchFamily="34" charset="0"/>
              <a:buChar char="•"/>
            </a:pPr>
            <a:r>
              <a:rPr lang="en-US" sz="2400" dirty="0">
                <a:latin typeface="Neue Helvetica W01"/>
              </a:rPr>
              <a:t> Find inverse function of a radical function.</a:t>
            </a:r>
          </a:p>
          <a:p>
            <a:pPr algn="l">
              <a:buFont typeface="Arial" panose="020B0604020202020204" pitchFamily="34" charset="0"/>
              <a:buChar char="•"/>
            </a:pPr>
            <a:r>
              <a:rPr lang="en-US" sz="2400" dirty="0">
                <a:latin typeface="Neue Helvetica W01"/>
              </a:rPr>
              <a:t> Use radical functions to solve application problems.</a:t>
            </a:r>
            <a:endParaRPr lang="en-US" sz="2400" b="0" i="0" dirty="0">
              <a:effectLst/>
              <a:latin typeface="Neue Helvetica W01"/>
            </a:endParaRPr>
          </a:p>
          <a:p>
            <a:pPr algn="l">
              <a:buFont typeface="Arial" panose="020B0604020202020204" pitchFamily="34" charset="0"/>
              <a:buChar char="•"/>
            </a:pPr>
            <a:endParaRPr lang="en-US" sz="2400" b="0" i="0" dirty="0">
              <a:effectLst/>
              <a:latin typeface="Neue Helvetica W01"/>
            </a:endParaRPr>
          </a:p>
          <a:p>
            <a:endParaRPr lang="en-US" sz="2400" dirty="0"/>
          </a:p>
        </p:txBody>
      </p:sp>
    </p:spTree>
    <p:extLst>
      <p:ext uri="{BB962C8B-B14F-4D97-AF65-F5344CB8AC3E}">
        <p14:creationId xmlns:p14="http://schemas.microsoft.com/office/powerpoint/2010/main" val="1450522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54510FB2-7478-F151-3BD5-88D13C55B075}"/>
              </a:ext>
            </a:extLst>
          </p:cNvPr>
          <p:cNvPicPr>
            <a:picLocks noChangeAspect="1"/>
          </p:cNvPicPr>
          <p:nvPr/>
        </p:nvPicPr>
        <p:blipFill>
          <a:blip r:embed="rId2"/>
          <a:stretch>
            <a:fillRect/>
          </a:stretch>
        </p:blipFill>
        <p:spPr>
          <a:xfrm>
            <a:off x="671512" y="2300287"/>
            <a:ext cx="10848975" cy="2257425"/>
          </a:xfrm>
          <a:prstGeom prst="rect">
            <a:avLst/>
          </a:prstGeom>
        </p:spPr>
      </p:pic>
    </p:spTree>
    <p:extLst>
      <p:ext uri="{BB962C8B-B14F-4D97-AF65-F5344CB8AC3E}">
        <p14:creationId xmlns:p14="http://schemas.microsoft.com/office/powerpoint/2010/main" val="197465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D334EEEA-FF06-8446-1503-8A9DA0AEFD3B}"/>
              </a:ext>
            </a:extLst>
          </p:cNvPr>
          <p:cNvPicPr>
            <a:picLocks noChangeAspect="1"/>
          </p:cNvPicPr>
          <p:nvPr/>
        </p:nvPicPr>
        <p:blipFill>
          <a:blip r:embed="rId2"/>
          <a:stretch>
            <a:fillRect/>
          </a:stretch>
        </p:blipFill>
        <p:spPr>
          <a:xfrm>
            <a:off x="690562" y="1952625"/>
            <a:ext cx="10810875" cy="2952750"/>
          </a:xfrm>
          <a:prstGeom prst="rect">
            <a:avLst/>
          </a:prstGeom>
        </p:spPr>
      </p:pic>
    </p:spTree>
    <p:extLst>
      <p:ext uri="{BB962C8B-B14F-4D97-AF65-F5344CB8AC3E}">
        <p14:creationId xmlns:p14="http://schemas.microsoft.com/office/powerpoint/2010/main" val="2232977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D4B4EC46-45AC-9115-B127-D4389C709DCF}"/>
              </a:ext>
            </a:extLst>
          </p:cNvPr>
          <p:cNvPicPr>
            <a:picLocks noChangeAspect="1"/>
          </p:cNvPicPr>
          <p:nvPr/>
        </p:nvPicPr>
        <p:blipFill>
          <a:blip r:embed="rId2"/>
          <a:stretch>
            <a:fillRect/>
          </a:stretch>
        </p:blipFill>
        <p:spPr>
          <a:xfrm>
            <a:off x="479651" y="393926"/>
            <a:ext cx="10296525" cy="1933575"/>
          </a:xfrm>
          <a:prstGeom prst="rect">
            <a:avLst/>
          </a:prstGeom>
        </p:spPr>
      </p:pic>
    </p:spTree>
    <p:extLst>
      <p:ext uri="{BB962C8B-B14F-4D97-AF65-F5344CB8AC3E}">
        <p14:creationId xmlns:p14="http://schemas.microsoft.com/office/powerpoint/2010/main" val="4293722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A5DAB43D-C9C9-47F4-8119-76FFE25ACFDC}"/>
              </a:ext>
            </a:extLst>
          </p:cNvPr>
          <p:cNvPicPr>
            <a:picLocks noChangeAspect="1"/>
          </p:cNvPicPr>
          <p:nvPr/>
        </p:nvPicPr>
        <p:blipFill>
          <a:blip r:embed="rId2"/>
          <a:stretch>
            <a:fillRect/>
          </a:stretch>
        </p:blipFill>
        <p:spPr>
          <a:xfrm>
            <a:off x="429986" y="404812"/>
            <a:ext cx="10439400" cy="1476375"/>
          </a:xfrm>
          <a:prstGeom prst="rect">
            <a:avLst/>
          </a:prstGeom>
        </p:spPr>
      </p:pic>
    </p:spTree>
    <p:extLst>
      <p:ext uri="{BB962C8B-B14F-4D97-AF65-F5344CB8AC3E}">
        <p14:creationId xmlns:p14="http://schemas.microsoft.com/office/powerpoint/2010/main" val="3881583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BFF3217B-C6EC-6019-BAD4-5874B9E6A675}"/>
              </a:ext>
            </a:extLst>
          </p:cNvPr>
          <p:cNvPicPr>
            <a:picLocks noChangeAspect="1"/>
          </p:cNvPicPr>
          <p:nvPr/>
        </p:nvPicPr>
        <p:blipFill>
          <a:blip r:embed="rId2"/>
          <a:stretch>
            <a:fillRect/>
          </a:stretch>
        </p:blipFill>
        <p:spPr>
          <a:xfrm>
            <a:off x="444273" y="335416"/>
            <a:ext cx="10258425" cy="1876425"/>
          </a:xfrm>
          <a:prstGeom prst="rect">
            <a:avLst/>
          </a:prstGeom>
        </p:spPr>
      </p:pic>
    </p:spTree>
    <p:extLst>
      <p:ext uri="{BB962C8B-B14F-4D97-AF65-F5344CB8AC3E}">
        <p14:creationId xmlns:p14="http://schemas.microsoft.com/office/powerpoint/2010/main" val="3732481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C5982C4F-3685-028E-AB27-244B2D1204E6}"/>
              </a:ext>
            </a:extLst>
          </p:cNvPr>
          <p:cNvPicPr>
            <a:picLocks noChangeAspect="1"/>
          </p:cNvPicPr>
          <p:nvPr/>
        </p:nvPicPr>
        <p:blipFill>
          <a:blip r:embed="rId2"/>
          <a:stretch>
            <a:fillRect/>
          </a:stretch>
        </p:blipFill>
        <p:spPr>
          <a:xfrm>
            <a:off x="597354" y="511628"/>
            <a:ext cx="10344150" cy="1371600"/>
          </a:xfrm>
          <a:prstGeom prst="rect">
            <a:avLst/>
          </a:prstGeom>
        </p:spPr>
      </p:pic>
    </p:spTree>
    <p:extLst>
      <p:ext uri="{BB962C8B-B14F-4D97-AF65-F5344CB8AC3E}">
        <p14:creationId xmlns:p14="http://schemas.microsoft.com/office/powerpoint/2010/main" val="773606810"/>
      </p:ext>
    </p:extLst>
  </p:cSld>
  <p:clrMapOvr>
    <a:masterClrMapping/>
  </p:clrMapOvr>
</p:sld>
</file>

<file path=ppt/theme/theme1.xml><?xml version="1.0" encoding="utf-8"?>
<a:theme xmlns:a="http://schemas.openxmlformats.org/drawingml/2006/main" name="Theme1">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4FE45A68-4A21-4808-ABD7-9537C0317F24}" vid="{E754BD4C-C4D4-41DA-95E6-DE98A38083AC}"/>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116</TotalTime>
  <Words>476</Words>
  <Application>Microsoft Office PowerPoint</Application>
  <PresentationFormat>Widescreen</PresentationFormat>
  <Paragraphs>50</Paragraphs>
  <Slides>23</Slides>
  <Notes>3</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23</vt:i4>
      </vt:variant>
    </vt:vector>
  </HeadingPairs>
  <TitlesOfParts>
    <vt:vector size="31" baseType="lpstr">
      <vt:lpstr>Arial</vt:lpstr>
      <vt:lpstr>Calibri</vt:lpstr>
      <vt:lpstr>Calibri Light</vt:lpstr>
      <vt:lpstr>Neue Helvetica W01</vt:lpstr>
      <vt:lpstr>Times New Roman</vt:lpstr>
      <vt:lpstr>Theme1</vt:lpstr>
      <vt:lpstr>1_Office Theme</vt:lpstr>
      <vt:lpstr>Office Theme</vt:lpstr>
      <vt:lpstr>Polynomial and Rational Functions</vt:lpstr>
      <vt:lpstr>5.7 Inverses and Radical Functions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Equations and Inequalities</dc:title>
  <dc:creator>Susan Aydelotte</dc:creator>
  <cp:lastModifiedBy>Susan Aydelotte</cp:lastModifiedBy>
  <cp:revision>14</cp:revision>
  <dcterms:created xsi:type="dcterms:W3CDTF">2023-11-15T21:12:55Z</dcterms:created>
  <dcterms:modified xsi:type="dcterms:W3CDTF">2023-12-13T20:32:03Z</dcterms:modified>
</cp:coreProperties>
</file>