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46"/>
  </p:notesMasterIdLst>
  <p:sldIdLst>
    <p:sldId id="257" r:id="rId4"/>
    <p:sldId id="331" r:id="rId5"/>
    <p:sldId id="281" r:id="rId6"/>
    <p:sldId id="282" r:id="rId7"/>
    <p:sldId id="332" r:id="rId8"/>
    <p:sldId id="333" r:id="rId9"/>
    <p:sldId id="334" r:id="rId10"/>
    <p:sldId id="335" r:id="rId11"/>
    <p:sldId id="336" r:id="rId12"/>
    <p:sldId id="337" r:id="rId13"/>
    <p:sldId id="338" r:id="rId14"/>
    <p:sldId id="339" r:id="rId15"/>
    <p:sldId id="340" r:id="rId16"/>
    <p:sldId id="341" r:id="rId17"/>
    <p:sldId id="342" r:id="rId18"/>
    <p:sldId id="283" r:id="rId19"/>
    <p:sldId id="284" r:id="rId20"/>
    <p:sldId id="343" r:id="rId21"/>
    <p:sldId id="344" r:id="rId22"/>
    <p:sldId id="345" r:id="rId23"/>
    <p:sldId id="346" r:id="rId24"/>
    <p:sldId id="347" r:id="rId25"/>
    <p:sldId id="348" r:id="rId26"/>
    <p:sldId id="350" r:id="rId27"/>
    <p:sldId id="351" r:id="rId28"/>
    <p:sldId id="352" r:id="rId29"/>
    <p:sldId id="354" r:id="rId30"/>
    <p:sldId id="355" r:id="rId31"/>
    <p:sldId id="288" r:id="rId32"/>
    <p:sldId id="287" r:id="rId33"/>
    <p:sldId id="295" r:id="rId34"/>
    <p:sldId id="286" r:id="rId35"/>
    <p:sldId id="293" r:id="rId36"/>
    <p:sldId id="294" r:id="rId37"/>
    <p:sldId id="292" r:id="rId38"/>
    <p:sldId id="289" r:id="rId39"/>
    <p:sldId id="356" r:id="rId40"/>
    <p:sldId id="357" r:id="rId41"/>
    <p:sldId id="358" r:id="rId42"/>
    <p:sldId id="359" r:id="rId43"/>
    <p:sldId id="271" r:id="rId44"/>
    <p:sldId id="329"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069" autoAdjust="0"/>
  </p:normalViewPr>
  <p:slideViewPr>
    <p:cSldViewPr snapToGrid="0">
      <p:cViewPr varScale="1">
        <p:scale>
          <a:sx n="98" d="100"/>
          <a:sy n="98" d="100"/>
        </p:scale>
        <p:origin x="4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12/13/2023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71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we use </a:t>
            </a:r>
            <a:r>
              <a:rPr lang="en-US" b="1" i="0" dirty="0">
                <a:solidFill>
                  <a:srgbClr val="424242"/>
                </a:solidFill>
                <a:effectLst/>
                <a:latin typeface="Neue Helvetica W01"/>
              </a:rPr>
              <a:t>arrow notation</a:t>
            </a:r>
            <a:r>
              <a:rPr lang="en-US" b="0" i="0" dirty="0">
                <a:solidFill>
                  <a:srgbClr val="424242"/>
                </a:solidFill>
                <a:effectLst/>
                <a:latin typeface="Neue Helvetica W01"/>
              </a:rPr>
              <a:t> to show that </a:t>
            </a:r>
            <a:r>
              <a:rPr lang="en-US" b="0" i="0" u="none" strike="noStrike" dirty="0">
                <a:solidFill>
                  <a:srgbClr val="424242"/>
                </a:solidFill>
                <a:effectLst/>
                <a:latin typeface="MathJax_Math-italic"/>
              </a:rPr>
              <a:t>x</a:t>
            </a:r>
            <a:r>
              <a:rPr lang="en-US" b="0" i="0" dirty="0">
                <a:solidFill>
                  <a:srgbClr val="424242"/>
                </a:solidFill>
                <a:effectLst/>
                <a:latin typeface="Neue Helvetica W01"/>
              </a:rPr>
              <a:t> or </a:t>
            </a:r>
            <a:r>
              <a:rPr lang="en-US" b="0" i="0" u="none" strike="noStrike" dirty="0">
                <a:solidFill>
                  <a:srgbClr val="424242"/>
                </a:solidFill>
                <a:effectLst/>
                <a:latin typeface="MathJax_Math-italic"/>
              </a:rPr>
              <a:t>f</a:t>
            </a:r>
            <a:r>
              <a:rPr lang="en-US" b="0" i="0" u="none" strike="noStrike" dirty="0">
                <a:solidFill>
                  <a:srgbClr val="424242"/>
                </a:solidFill>
                <a:effectLst/>
                <a:latin typeface="MathJax_Main"/>
              </a:rPr>
              <a:t>(</a:t>
            </a:r>
            <a:r>
              <a:rPr lang="en-US" b="0" i="0" u="none" strike="noStrike" dirty="0">
                <a:solidFill>
                  <a:srgbClr val="424242"/>
                </a:solidFill>
                <a:effectLst/>
                <a:latin typeface="MathJax_Math-italic"/>
              </a:rPr>
              <a:t>x</a:t>
            </a:r>
            <a:r>
              <a:rPr lang="en-US" b="0" i="0" u="none" strike="noStrike" dirty="0">
                <a:solidFill>
                  <a:srgbClr val="424242"/>
                </a:solidFill>
                <a:effectLst/>
                <a:latin typeface="Neue Helvetica W01"/>
              </a:rPr>
              <a:t>)</a:t>
            </a:r>
            <a:r>
              <a:rPr lang="en-US" b="0" i="0" dirty="0">
                <a:solidFill>
                  <a:srgbClr val="424242"/>
                </a:solidFill>
                <a:effectLst/>
                <a:latin typeface="Neue Helvetica W01"/>
              </a:rPr>
              <a:t> is approaching a particular value.</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4</a:t>
            </a:fld>
            <a:endParaRPr lang="en-US"/>
          </a:p>
        </p:txBody>
      </p:sp>
    </p:spTree>
    <p:extLst>
      <p:ext uri="{BB962C8B-B14F-4D97-AF65-F5344CB8AC3E}">
        <p14:creationId xmlns:p14="http://schemas.microsoft.com/office/powerpoint/2010/main" val="1711058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the graph approached the vertical line x=0 but never crosses it. This means the graph of the function has a vertical asymptote at x=0.</a:t>
            </a:r>
          </a:p>
          <a:p>
            <a:r>
              <a:rPr lang="en-US" dirty="0"/>
              <a:t>Also notice that the value of the function approaches 0 as x increases and as x decreases. This means the graph of the function has a horizontal asymptote at y=0.</a:t>
            </a:r>
            <a:br>
              <a:rPr lang="en-US" dirty="0"/>
            </a:b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5</a:t>
            </a:fld>
            <a:endParaRPr lang="en-US"/>
          </a:p>
        </p:txBody>
      </p:sp>
    </p:spTree>
    <p:extLst>
      <p:ext uri="{BB962C8B-B14F-4D97-AF65-F5344CB8AC3E}">
        <p14:creationId xmlns:p14="http://schemas.microsoft.com/office/powerpoint/2010/main" val="3950565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12/13/2023</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12/13/2023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12/13/2023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12/13/2023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12/13/2023</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12/13/2023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12/13/2023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12/13/2023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12/13/2023</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12/13/2023</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12/13/2023</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12/13/2023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12/13/2023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12/13/2023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12/13/2023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12/13/2023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12/13/2023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12/13/2023</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12/13/2023</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12/13/2023</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12/13/2023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12/13/2023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12/13/2023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12/13/2023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12/13/2023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37352"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Polynomial and Rational Functions</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2960914"/>
            <a:ext cx="9781327" cy="3037115"/>
          </a:xfrm>
        </p:spPr>
        <p:txBody>
          <a:bodyPr anchor="t">
            <a:normAutofit lnSpcReduction="10000"/>
          </a:bodyPr>
          <a:lstStyle/>
          <a:p>
            <a:r>
              <a:rPr lang="en-US" sz="3600" dirty="0"/>
              <a:t>Chapter 5</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B76EF798-7D00-33BD-7F70-8C968D14C7C8}"/>
              </a:ext>
            </a:extLst>
          </p:cNvPr>
          <p:cNvPicPr>
            <a:picLocks noChangeAspect="1"/>
          </p:cNvPicPr>
          <p:nvPr/>
        </p:nvPicPr>
        <p:blipFill>
          <a:blip r:embed="rId2"/>
          <a:stretch>
            <a:fillRect/>
          </a:stretch>
        </p:blipFill>
        <p:spPr>
          <a:xfrm>
            <a:off x="472848" y="384402"/>
            <a:ext cx="10353675" cy="1647825"/>
          </a:xfrm>
          <a:prstGeom prst="rect">
            <a:avLst/>
          </a:prstGeom>
        </p:spPr>
      </p:pic>
    </p:spTree>
    <p:extLst>
      <p:ext uri="{BB962C8B-B14F-4D97-AF65-F5344CB8AC3E}">
        <p14:creationId xmlns:p14="http://schemas.microsoft.com/office/powerpoint/2010/main" val="4287012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9C5AA76D-A93A-3669-EAEC-D35C4AC84DC1}"/>
              </a:ext>
            </a:extLst>
          </p:cNvPr>
          <p:cNvPicPr>
            <a:picLocks noChangeAspect="1"/>
          </p:cNvPicPr>
          <p:nvPr/>
        </p:nvPicPr>
        <p:blipFill>
          <a:blip r:embed="rId2"/>
          <a:stretch>
            <a:fillRect/>
          </a:stretch>
        </p:blipFill>
        <p:spPr>
          <a:xfrm>
            <a:off x="661987" y="1971675"/>
            <a:ext cx="10868025" cy="2914650"/>
          </a:xfrm>
          <a:prstGeom prst="rect">
            <a:avLst/>
          </a:prstGeom>
        </p:spPr>
      </p:pic>
    </p:spTree>
    <p:extLst>
      <p:ext uri="{BB962C8B-B14F-4D97-AF65-F5344CB8AC3E}">
        <p14:creationId xmlns:p14="http://schemas.microsoft.com/office/powerpoint/2010/main" val="2663773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4C7E93F-4F93-EE76-7DDE-7D42E236C557}"/>
              </a:ext>
            </a:extLst>
          </p:cNvPr>
          <p:cNvPicPr>
            <a:picLocks noChangeAspect="1"/>
          </p:cNvPicPr>
          <p:nvPr/>
        </p:nvPicPr>
        <p:blipFill>
          <a:blip r:embed="rId2"/>
          <a:stretch>
            <a:fillRect/>
          </a:stretch>
        </p:blipFill>
        <p:spPr>
          <a:xfrm>
            <a:off x="919162" y="1724025"/>
            <a:ext cx="10353675" cy="3409950"/>
          </a:xfrm>
          <a:prstGeom prst="rect">
            <a:avLst/>
          </a:prstGeom>
        </p:spPr>
      </p:pic>
    </p:spTree>
    <p:extLst>
      <p:ext uri="{BB962C8B-B14F-4D97-AF65-F5344CB8AC3E}">
        <p14:creationId xmlns:p14="http://schemas.microsoft.com/office/powerpoint/2010/main" val="1090798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BB606AD7-69D8-4089-AE49-3A13BB57EE54}"/>
              </a:ext>
            </a:extLst>
          </p:cNvPr>
          <p:cNvPicPr>
            <a:picLocks noChangeAspect="1"/>
          </p:cNvPicPr>
          <p:nvPr/>
        </p:nvPicPr>
        <p:blipFill>
          <a:blip r:embed="rId2"/>
          <a:stretch>
            <a:fillRect/>
          </a:stretch>
        </p:blipFill>
        <p:spPr>
          <a:xfrm>
            <a:off x="310243" y="312964"/>
            <a:ext cx="10439400" cy="1943100"/>
          </a:xfrm>
          <a:prstGeom prst="rect">
            <a:avLst/>
          </a:prstGeom>
        </p:spPr>
      </p:pic>
    </p:spTree>
    <p:extLst>
      <p:ext uri="{BB962C8B-B14F-4D97-AF65-F5344CB8AC3E}">
        <p14:creationId xmlns:p14="http://schemas.microsoft.com/office/powerpoint/2010/main" val="1490427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A37C7BF-D673-3EFA-7A19-E726B52E8E04}"/>
              </a:ext>
            </a:extLst>
          </p:cNvPr>
          <p:cNvPicPr>
            <a:picLocks noChangeAspect="1"/>
          </p:cNvPicPr>
          <p:nvPr/>
        </p:nvPicPr>
        <p:blipFill>
          <a:blip r:embed="rId2"/>
          <a:stretch>
            <a:fillRect/>
          </a:stretch>
        </p:blipFill>
        <p:spPr>
          <a:xfrm>
            <a:off x="671512" y="1894114"/>
            <a:ext cx="10848975" cy="1828800"/>
          </a:xfrm>
          <a:prstGeom prst="rect">
            <a:avLst/>
          </a:prstGeom>
        </p:spPr>
      </p:pic>
    </p:spTree>
    <p:extLst>
      <p:ext uri="{BB962C8B-B14F-4D97-AF65-F5344CB8AC3E}">
        <p14:creationId xmlns:p14="http://schemas.microsoft.com/office/powerpoint/2010/main" val="3641103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E6281FD2-C2C6-E154-556E-9F23DF71750F}"/>
              </a:ext>
            </a:extLst>
          </p:cNvPr>
          <p:cNvPicPr>
            <a:picLocks noChangeAspect="1"/>
          </p:cNvPicPr>
          <p:nvPr/>
        </p:nvPicPr>
        <p:blipFill>
          <a:blip r:embed="rId2"/>
          <a:stretch>
            <a:fillRect/>
          </a:stretch>
        </p:blipFill>
        <p:spPr>
          <a:xfrm>
            <a:off x="652462" y="2081212"/>
            <a:ext cx="10887075" cy="2695575"/>
          </a:xfrm>
          <a:prstGeom prst="rect">
            <a:avLst/>
          </a:prstGeom>
        </p:spPr>
      </p:pic>
    </p:spTree>
    <p:extLst>
      <p:ext uri="{BB962C8B-B14F-4D97-AF65-F5344CB8AC3E}">
        <p14:creationId xmlns:p14="http://schemas.microsoft.com/office/powerpoint/2010/main" val="3486096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FBF8D1B-564A-7013-2098-C91E132DB222}"/>
              </a:ext>
            </a:extLst>
          </p:cNvPr>
          <p:cNvPicPr>
            <a:picLocks noChangeAspect="1"/>
          </p:cNvPicPr>
          <p:nvPr/>
        </p:nvPicPr>
        <p:blipFill>
          <a:blip r:embed="rId2"/>
          <a:stretch>
            <a:fillRect/>
          </a:stretch>
        </p:blipFill>
        <p:spPr>
          <a:xfrm>
            <a:off x="414337" y="303439"/>
            <a:ext cx="10296525" cy="1962150"/>
          </a:xfrm>
          <a:prstGeom prst="rect">
            <a:avLst/>
          </a:prstGeom>
        </p:spPr>
      </p:pic>
    </p:spTree>
    <p:extLst>
      <p:ext uri="{BB962C8B-B14F-4D97-AF65-F5344CB8AC3E}">
        <p14:creationId xmlns:p14="http://schemas.microsoft.com/office/powerpoint/2010/main" val="1578467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4F94DF2-44A9-ED84-43C9-96C0BF206DE0}"/>
              </a:ext>
            </a:extLst>
          </p:cNvPr>
          <p:cNvPicPr>
            <a:picLocks noChangeAspect="1"/>
          </p:cNvPicPr>
          <p:nvPr/>
        </p:nvPicPr>
        <p:blipFill>
          <a:blip r:embed="rId2"/>
          <a:stretch>
            <a:fillRect/>
          </a:stretch>
        </p:blipFill>
        <p:spPr>
          <a:xfrm>
            <a:off x="444273" y="316366"/>
            <a:ext cx="10410825" cy="1609725"/>
          </a:xfrm>
          <a:prstGeom prst="rect">
            <a:avLst/>
          </a:prstGeom>
        </p:spPr>
      </p:pic>
    </p:spTree>
    <p:extLst>
      <p:ext uri="{BB962C8B-B14F-4D97-AF65-F5344CB8AC3E}">
        <p14:creationId xmlns:p14="http://schemas.microsoft.com/office/powerpoint/2010/main" val="235311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B8978D42-7186-B8C4-CB32-40A27DEDA277}"/>
              </a:ext>
            </a:extLst>
          </p:cNvPr>
          <p:cNvPicPr>
            <a:picLocks noChangeAspect="1"/>
          </p:cNvPicPr>
          <p:nvPr/>
        </p:nvPicPr>
        <p:blipFill>
          <a:blip r:embed="rId2"/>
          <a:stretch>
            <a:fillRect/>
          </a:stretch>
        </p:blipFill>
        <p:spPr>
          <a:xfrm>
            <a:off x="595312" y="776287"/>
            <a:ext cx="11001375" cy="5305425"/>
          </a:xfrm>
          <a:prstGeom prst="rect">
            <a:avLst/>
          </a:prstGeom>
        </p:spPr>
      </p:pic>
    </p:spTree>
    <p:extLst>
      <p:ext uri="{BB962C8B-B14F-4D97-AF65-F5344CB8AC3E}">
        <p14:creationId xmlns:p14="http://schemas.microsoft.com/office/powerpoint/2010/main" val="2782837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23230DC-E977-71EE-3EB1-BB059744C75D}"/>
              </a:ext>
            </a:extLst>
          </p:cNvPr>
          <p:cNvPicPr>
            <a:picLocks noChangeAspect="1"/>
          </p:cNvPicPr>
          <p:nvPr/>
        </p:nvPicPr>
        <p:blipFill>
          <a:blip r:embed="rId2"/>
          <a:stretch>
            <a:fillRect/>
          </a:stretch>
        </p:blipFill>
        <p:spPr>
          <a:xfrm>
            <a:off x="353786" y="395968"/>
            <a:ext cx="10439400" cy="2038350"/>
          </a:xfrm>
          <a:prstGeom prst="rect">
            <a:avLst/>
          </a:prstGeom>
        </p:spPr>
      </p:pic>
    </p:spTree>
    <p:extLst>
      <p:ext uri="{BB962C8B-B14F-4D97-AF65-F5344CB8AC3E}">
        <p14:creationId xmlns:p14="http://schemas.microsoft.com/office/powerpoint/2010/main" val="104789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5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5.6 Rational Functions</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657470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F9C52046-37E0-9521-C6F7-195578CB147F}"/>
              </a:ext>
            </a:extLst>
          </p:cNvPr>
          <p:cNvSpPr txBox="1"/>
          <p:nvPr/>
        </p:nvSpPr>
        <p:spPr>
          <a:xfrm>
            <a:off x="742544" y="669296"/>
            <a:ext cx="10045430" cy="1354217"/>
          </a:xfrm>
          <a:prstGeom prst="rect">
            <a:avLst/>
          </a:prstGeom>
          <a:noFill/>
        </p:spPr>
        <p:txBody>
          <a:bodyPr wrap="square">
            <a:spAutoFit/>
          </a:bodyPr>
          <a:lstStyle/>
          <a:p>
            <a:pPr algn="l"/>
            <a:r>
              <a:rPr lang="en-US" sz="2800" b="1" i="0" dirty="0">
                <a:solidFill>
                  <a:srgbClr val="333333"/>
                </a:solidFill>
                <a:effectLst/>
                <a:latin typeface="Neue Helvetica W01"/>
              </a:rPr>
              <a:t>Removable Discontinuities</a:t>
            </a:r>
          </a:p>
          <a:p>
            <a:pPr algn="l"/>
            <a:endParaRPr lang="en-US" b="1" i="0" dirty="0">
              <a:solidFill>
                <a:srgbClr val="333333"/>
              </a:solidFill>
              <a:effectLst/>
              <a:latin typeface="Neue Helvetica W01"/>
            </a:endParaRPr>
          </a:p>
          <a:p>
            <a:pPr algn="l"/>
            <a:r>
              <a:rPr lang="en-US" b="0" i="0" dirty="0">
                <a:solidFill>
                  <a:srgbClr val="424242"/>
                </a:solidFill>
                <a:effectLst/>
                <a:latin typeface="Neue Helvetica W01"/>
              </a:rPr>
              <a:t>Occasionally, a graph will contain a hole: a single point where the graph is not defined, indicated by an open circle. We call such a hole a </a:t>
            </a:r>
            <a:r>
              <a:rPr lang="en-US" b="1" i="0" dirty="0">
                <a:solidFill>
                  <a:srgbClr val="424242"/>
                </a:solidFill>
                <a:effectLst/>
                <a:latin typeface="Neue Helvetica W01"/>
              </a:rPr>
              <a:t>removable discontinuity</a:t>
            </a:r>
            <a:r>
              <a:rPr lang="en-US" b="0" i="0" dirty="0">
                <a:solidFill>
                  <a:srgbClr val="424242"/>
                </a:solidFill>
                <a:effectLst/>
                <a:latin typeface="Neue Helvetica W01"/>
              </a:rPr>
              <a:t>.</a:t>
            </a:r>
          </a:p>
        </p:txBody>
      </p:sp>
      <p:pic>
        <p:nvPicPr>
          <p:cNvPr id="6" name="Picture 5">
            <a:extLst>
              <a:ext uri="{FF2B5EF4-FFF2-40B4-BE49-F238E27FC236}">
                <a16:creationId xmlns:a16="http://schemas.microsoft.com/office/drawing/2014/main" id="{7195F91B-8840-C131-B7B7-8E004B0C7602}"/>
              </a:ext>
            </a:extLst>
          </p:cNvPr>
          <p:cNvPicPr>
            <a:picLocks noChangeAspect="1"/>
          </p:cNvPicPr>
          <p:nvPr/>
        </p:nvPicPr>
        <p:blipFill>
          <a:blip r:embed="rId2"/>
          <a:stretch>
            <a:fillRect/>
          </a:stretch>
        </p:blipFill>
        <p:spPr>
          <a:xfrm>
            <a:off x="1376271" y="2443389"/>
            <a:ext cx="4895942" cy="3173186"/>
          </a:xfrm>
          <a:prstGeom prst="rect">
            <a:avLst/>
          </a:prstGeom>
        </p:spPr>
      </p:pic>
      <p:pic>
        <p:nvPicPr>
          <p:cNvPr id="8" name="Picture 7">
            <a:extLst>
              <a:ext uri="{FF2B5EF4-FFF2-40B4-BE49-F238E27FC236}">
                <a16:creationId xmlns:a16="http://schemas.microsoft.com/office/drawing/2014/main" id="{3F897E73-3CCF-B5FB-BF44-C4E96C9B8CB5}"/>
              </a:ext>
            </a:extLst>
          </p:cNvPr>
          <p:cNvPicPr>
            <a:picLocks noChangeAspect="1"/>
          </p:cNvPicPr>
          <p:nvPr/>
        </p:nvPicPr>
        <p:blipFill>
          <a:blip r:embed="rId3"/>
          <a:stretch>
            <a:fillRect/>
          </a:stretch>
        </p:blipFill>
        <p:spPr>
          <a:xfrm>
            <a:off x="7043057" y="3087007"/>
            <a:ext cx="2743200" cy="942975"/>
          </a:xfrm>
          <a:prstGeom prst="rect">
            <a:avLst/>
          </a:prstGeom>
        </p:spPr>
      </p:pic>
    </p:spTree>
    <p:extLst>
      <p:ext uri="{BB962C8B-B14F-4D97-AF65-F5344CB8AC3E}">
        <p14:creationId xmlns:p14="http://schemas.microsoft.com/office/powerpoint/2010/main" val="2656326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A6DB0412-1A7B-2397-4AEB-818C94E37222}"/>
              </a:ext>
            </a:extLst>
          </p:cNvPr>
          <p:cNvPicPr>
            <a:picLocks noChangeAspect="1"/>
          </p:cNvPicPr>
          <p:nvPr/>
        </p:nvPicPr>
        <p:blipFill>
          <a:blip r:embed="rId2"/>
          <a:stretch>
            <a:fillRect/>
          </a:stretch>
        </p:blipFill>
        <p:spPr>
          <a:xfrm>
            <a:off x="657225" y="1938337"/>
            <a:ext cx="10877550" cy="2981325"/>
          </a:xfrm>
          <a:prstGeom prst="rect">
            <a:avLst/>
          </a:prstGeom>
        </p:spPr>
      </p:pic>
    </p:spTree>
    <p:extLst>
      <p:ext uri="{BB962C8B-B14F-4D97-AF65-F5344CB8AC3E}">
        <p14:creationId xmlns:p14="http://schemas.microsoft.com/office/powerpoint/2010/main" val="1629358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C0BA9C1-6585-8BB0-CA79-374E179027FE}"/>
              </a:ext>
            </a:extLst>
          </p:cNvPr>
          <p:cNvPicPr>
            <a:picLocks noChangeAspect="1"/>
          </p:cNvPicPr>
          <p:nvPr/>
        </p:nvPicPr>
        <p:blipFill>
          <a:blip r:embed="rId2"/>
          <a:stretch>
            <a:fillRect/>
          </a:stretch>
        </p:blipFill>
        <p:spPr>
          <a:xfrm>
            <a:off x="315004" y="323170"/>
            <a:ext cx="10429875" cy="2009775"/>
          </a:xfrm>
          <a:prstGeom prst="rect">
            <a:avLst/>
          </a:prstGeom>
        </p:spPr>
      </p:pic>
    </p:spTree>
    <p:extLst>
      <p:ext uri="{BB962C8B-B14F-4D97-AF65-F5344CB8AC3E}">
        <p14:creationId xmlns:p14="http://schemas.microsoft.com/office/powerpoint/2010/main" val="2594125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0AA94C6B-28DF-A5B5-D32E-20EC44E606E9}"/>
              </a:ext>
            </a:extLst>
          </p:cNvPr>
          <p:cNvPicPr>
            <a:picLocks noChangeAspect="1"/>
          </p:cNvPicPr>
          <p:nvPr/>
        </p:nvPicPr>
        <p:blipFill>
          <a:blip r:embed="rId2"/>
          <a:stretch>
            <a:fillRect/>
          </a:stretch>
        </p:blipFill>
        <p:spPr>
          <a:xfrm>
            <a:off x="514350" y="412976"/>
            <a:ext cx="10401300" cy="1438275"/>
          </a:xfrm>
          <a:prstGeom prst="rect">
            <a:avLst/>
          </a:prstGeom>
        </p:spPr>
      </p:pic>
    </p:spTree>
    <p:extLst>
      <p:ext uri="{BB962C8B-B14F-4D97-AF65-F5344CB8AC3E}">
        <p14:creationId xmlns:p14="http://schemas.microsoft.com/office/powerpoint/2010/main" val="3216038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78BEE25B-755E-CC8F-798E-E57AAE19DF76}"/>
              </a:ext>
            </a:extLst>
          </p:cNvPr>
          <p:cNvPicPr>
            <a:picLocks noChangeAspect="1"/>
          </p:cNvPicPr>
          <p:nvPr/>
        </p:nvPicPr>
        <p:blipFill>
          <a:blip r:embed="rId2"/>
          <a:stretch>
            <a:fillRect/>
          </a:stretch>
        </p:blipFill>
        <p:spPr>
          <a:xfrm>
            <a:off x="661987" y="1355272"/>
            <a:ext cx="10868025" cy="3581400"/>
          </a:xfrm>
          <a:prstGeom prst="rect">
            <a:avLst/>
          </a:prstGeom>
        </p:spPr>
      </p:pic>
    </p:spTree>
    <p:extLst>
      <p:ext uri="{BB962C8B-B14F-4D97-AF65-F5344CB8AC3E}">
        <p14:creationId xmlns:p14="http://schemas.microsoft.com/office/powerpoint/2010/main" val="2819895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1B0894A-5BEA-C191-AE02-CE3CF2843EA8}"/>
              </a:ext>
            </a:extLst>
          </p:cNvPr>
          <p:cNvPicPr>
            <a:picLocks noChangeAspect="1"/>
          </p:cNvPicPr>
          <p:nvPr/>
        </p:nvPicPr>
        <p:blipFill>
          <a:blip r:embed="rId2"/>
          <a:stretch>
            <a:fillRect/>
          </a:stretch>
        </p:blipFill>
        <p:spPr>
          <a:xfrm>
            <a:off x="804862" y="717776"/>
            <a:ext cx="10582275" cy="1285875"/>
          </a:xfrm>
          <a:prstGeom prst="rect">
            <a:avLst/>
          </a:prstGeom>
        </p:spPr>
      </p:pic>
      <p:pic>
        <p:nvPicPr>
          <p:cNvPr id="6" name="Picture 5">
            <a:extLst>
              <a:ext uri="{FF2B5EF4-FFF2-40B4-BE49-F238E27FC236}">
                <a16:creationId xmlns:a16="http://schemas.microsoft.com/office/drawing/2014/main" id="{C3558652-1600-3027-2D63-6D1D4A30C712}"/>
              </a:ext>
            </a:extLst>
          </p:cNvPr>
          <p:cNvPicPr>
            <a:picLocks noChangeAspect="1"/>
          </p:cNvPicPr>
          <p:nvPr/>
        </p:nvPicPr>
        <p:blipFill>
          <a:blip r:embed="rId3"/>
          <a:stretch>
            <a:fillRect/>
          </a:stretch>
        </p:blipFill>
        <p:spPr>
          <a:xfrm>
            <a:off x="1243011" y="2123394"/>
            <a:ext cx="9705975" cy="3743325"/>
          </a:xfrm>
          <a:prstGeom prst="rect">
            <a:avLst/>
          </a:prstGeom>
        </p:spPr>
      </p:pic>
    </p:spTree>
    <p:extLst>
      <p:ext uri="{BB962C8B-B14F-4D97-AF65-F5344CB8AC3E}">
        <p14:creationId xmlns:p14="http://schemas.microsoft.com/office/powerpoint/2010/main" val="1490551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436BD17-DE73-B5C8-880D-459D0A63670C}"/>
              </a:ext>
            </a:extLst>
          </p:cNvPr>
          <p:cNvPicPr>
            <a:picLocks noChangeAspect="1"/>
          </p:cNvPicPr>
          <p:nvPr/>
        </p:nvPicPr>
        <p:blipFill>
          <a:blip r:embed="rId2"/>
          <a:stretch>
            <a:fillRect/>
          </a:stretch>
        </p:blipFill>
        <p:spPr>
          <a:xfrm>
            <a:off x="1047750" y="720424"/>
            <a:ext cx="10096500" cy="1295400"/>
          </a:xfrm>
          <a:prstGeom prst="rect">
            <a:avLst/>
          </a:prstGeom>
        </p:spPr>
      </p:pic>
      <p:pic>
        <p:nvPicPr>
          <p:cNvPr id="6" name="Picture 5">
            <a:extLst>
              <a:ext uri="{FF2B5EF4-FFF2-40B4-BE49-F238E27FC236}">
                <a16:creationId xmlns:a16="http://schemas.microsoft.com/office/drawing/2014/main" id="{7619887E-4289-F9DC-EAE9-D8951428B537}"/>
              </a:ext>
            </a:extLst>
          </p:cNvPr>
          <p:cNvPicPr>
            <a:picLocks noChangeAspect="1"/>
          </p:cNvPicPr>
          <p:nvPr/>
        </p:nvPicPr>
        <p:blipFill>
          <a:blip r:embed="rId3"/>
          <a:stretch>
            <a:fillRect/>
          </a:stretch>
        </p:blipFill>
        <p:spPr>
          <a:xfrm>
            <a:off x="5198351" y="2105397"/>
            <a:ext cx="3824844" cy="3949506"/>
          </a:xfrm>
          <a:prstGeom prst="rect">
            <a:avLst/>
          </a:prstGeom>
        </p:spPr>
      </p:pic>
    </p:spTree>
    <p:extLst>
      <p:ext uri="{BB962C8B-B14F-4D97-AF65-F5344CB8AC3E}">
        <p14:creationId xmlns:p14="http://schemas.microsoft.com/office/powerpoint/2010/main" val="2158288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9BC073BA-F5CF-A917-ADBD-C3BE5F6E3BF2}"/>
              </a:ext>
            </a:extLst>
          </p:cNvPr>
          <p:cNvPicPr>
            <a:picLocks noChangeAspect="1"/>
          </p:cNvPicPr>
          <p:nvPr/>
        </p:nvPicPr>
        <p:blipFill>
          <a:blip r:embed="rId2"/>
          <a:stretch>
            <a:fillRect/>
          </a:stretch>
        </p:blipFill>
        <p:spPr>
          <a:xfrm>
            <a:off x="596601" y="470814"/>
            <a:ext cx="10439400" cy="1914525"/>
          </a:xfrm>
          <a:prstGeom prst="rect">
            <a:avLst/>
          </a:prstGeom>
        </p:spPr>
      </p:pic>
      <p:pic>
        <p:nvPicPr>
          <p:cNvPr id="6" name="Picture 5">
            <a:extLst>
              <a:ext uri="{FF2B5EF4-FFF2-40B4-BE49-F238E27FC236}">
                <a16:creationId xmlns:a16="http://schemas.microsoft.com/office/drawing/2014/main" id="{7E32B584-299C-00EC-4114-E0B131B46292}"/>
              </a:ext>
            </a:extLst>
          </p:cNvPr>
          <p:cNvPicPr>
            <a:picLocks noChangeAspect="1"/>
          </p:cNvPicPr>
          <p:nvPr/>
        </p:nvPicPr>
        <p:blipFill>
          <a:blip r:embed="rId3"/>
          <a:stretch>
            <a:fillRect/>
          </a:stretch>
        </p:blipFill>
        <p:spPr>
          <a:xfrm>
            <a:off x="2212065" y="2385339"/>
            <a:ext cx="7767870" cy="3597979"/>
          </a:xfrm>
          <a:prstGeom prst="rect">
            <a:avLst/>
          </a:prstGeom>
        </p:spPr>
      </p:pic>
    </p:spTree>
    <p:extLst>
      <p:ext uri="{BB962C8B-B14F-4D97-AF65-F5344CB8AC3E}">
        <p14:creationId xmlns:p14="http://schemas.microsoft.com/office/powerpoint/2010/main" val="439801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3082751E-D3AE-1578-E143-A72A48977E07}"/>
              </a:ext>
            </a:extLst>
          </p:cNvPr>
          <p:cNvPicPr>
            <a:picLocks noChangeAspect="1"/>
          </p:cNvPicPr>
          <p:nvPr/>
        </p:nvPicPr>
        <p:blipFill>
          <a:blip r:embed="rId2"/>
          <a:stretch>
            <a:fillRect/>
          </a:stretch>
        </p:blipFill>
        <p:spPr>
          <a:xfrm>
            <a:off x="473230" y="242422"/>
            <a:ext cx="10420350" cy="3362325"/>
          </a:xfrm>
          <a:prstGeom prst="rect">
            <a:avLst/>
          </a:prstGeom>
        </p:spPr>
      </p:pic>
    </p:spTree>
    <p:extLst>
      <p:ext uri="{BB962C8B-B14F-4D97-AF65-F5344CB8AC3E}">
        <p14:creationId xmlns:p14="http://schemas.microsoft.com/office/powerpoint/2010/main" val="3518795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E81740B5-5AF8-4C4C-A2E6-DDAF098415E2}"/>
              </a:ext>
            </a:extLst>
          </p:cNvPr>
          <p:cNvPicPr>
            <a:picLocks noChangeAspect="1"/>
          </p:cNvPicPr>
          <p:nvPr/>
        </p:nvPicPr>
        <p:blipFill>
          <a:blip r:embed="rId2"/>
          <a:stretch>
            <a:fillRect/>
          </a:stretch>
        </p:blipFill>
        <p:spPr>
          <a:xfrm>
            <a:off x="492031" y="353587"/>
            <a:ext cx="10391775" cy="2400300"/>
          </a:xfrm>
          <a:prstGeom prst="rect">
            <a:avLst/>
          </a:prstGeom>
        </p:spPr>
      </p:pic>
    </p:spTree>
    <p:extLst>
      <p:ext uri="{BB962C8B-B14F-4D97-AF65-F5344CB8AC3E}">
        <p14:creationId xmlns:p14="http://schemas.microsoft.com/office/powerpoint/2010/main" val="3281498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4F4F4C16-4219-DB71-772E-1A032417EE9C}"/>
              </a:ext>
            </a:extLst>
          </p:cNvPr>
          <p:cNvSpPr txBox="1"/>
          <p:nvPr/>
        </p:nvSpPr>
        <p:spPr>
          <a:xfrm>
            <a:off x="1811775" y="1230708"/>
            <a:ext cx="7818607" cy="3600986"/>
          </a:xfrm>
          <a:prstGeom prst="rect">
            <a:avLst/>
          </a:prstGeom>
          <a:noFill/>
        </p:spPr>
        <p:txBody>
          <a:bodyPr wrap="square">
            <a:spAutoFit/>
          </a:bodyPr>
          <a:lstStyle/>
          <a:p>
            <a:r>
              <a:rPr lang="en-US" sz="2800" dirty="0"/>
              <a:t>What are the learning objectives for this section?</a:t>
            </a:r>
          </a:p>
          <a:p>
            <a:endParaRPr lang="en-US" sz="2800" dirty="0"/>
          </a:p>
          <a:p>
            <a:pPr algn="l">
              <a:buFont typeface="Arial" panose="020B0604020202020204" pitchFamily="34" charset="0"/>
              <a:buChar char="•"/>
            </a:pPr>
            <a:r>
              <a:rPr lang="en-US" sz="2400" b="0" i="0" dirty="0">
                <a:effectLst/>
                <a:latin typeface="Neue Helvetica W01"/>
              </a:rPr>
              <a:t> Use arrow notation.</a:t>
            </a:r>
          </a:p>
          <a:p>
            <a:pPr algn="l">
              <a:buFont typeface="Arial" panose="020B0604020202020204" pitchFamily="34" charset="0"/>
              <a:buChar char="•"/>
            </a:pPr>
            <a:r>
              <a:rPr lang="en-US" sz="2400" b="0" i="0" dirty="0">
                <a:effectLst/>
                <a:latin typeface="Neue Helvetica W01"/>
              </a:rPr>
              <a:t> Solve applied problems involving rational functions.</a:t>
            </a:r>
          </a:p>
          <a:p>
            <a:pPr algn="l">
              <a:buFont typeface="Arial" panose="020B0604020202020204" pitchFamily="34" charset="0"/>
              <a:buChar char="•"/>
            </a:pPr>
            <a:r>
              <a:rPr lang="en-US" sz="2400" b="0" i="0" dirty="0">
                <a:effectLst/>
                <a:latin typeface="Neue Helvetica W01"/>
              </a:rPr>
              <a:t> Find the domains of rational functions.</a:t>
            </a:r>
          </a:p>
          <a:p>
            <a:pPr algn="l">
              <a:buFont typeface="Arial" panose="020B0604020202020204" pitchFamily="34" charset="0"/>
              <a:buChar char="•"/>
            </a:pPr>
            <a:r>
              <a:rPr lang="en-US" sz="2400" b="0" i="0" dirty="0">
                <a:effectLst/>
                <a:latin typeface="Neue Helvetica W01"/>
              </a:rPr>
              <a:t> Identify vertical asymptotes.</a:t>
            </a:r>
          </a:p>
          <a:p>
            <a:pPr algn="l">
              <a:buFont typeface="Arial" panose="020B0604020202020204" pitchFamily="34" charset="0"/>
              <a:buChar char="•"/>
            </a:pPr>
            <a:r>
              <a:rPr lang="en-US" sz="2400" b="0" i="0" dirty="0">
                <a:effectLst/>
                <a:latin typeface="Neue Helvetica W01"/>
              </a:rPr>
              <a:t> Identify horizontal asymptotes.</a:t>
            </a:r>
          </a:p>
          <a:p>
            <a:pPr algn="l">
              <a:buFont typeface="Arial" panose="020B0604020202020204" pitchFamily="34" charset="0"/>
              <a:buChar char="•"/>
            </a:pPr>
            <a:r>
              <a:rPr lang="en-US" sz="2400" b="0" i="0" dirty="0">
                <a:effectLst/>
                <a:latin typeface="Neue Helvetica W01"/>
              </a:rPr>
              <a:t> Graph rational functions.</a:t>
            </a:r>
          </a:p>
          <a:p>
            <a:endParaRPr lang="en-US" sz="2800" dirty="0"/>
          </a:p>
        </p:txBody>
      </p:sp>
    </p:spTree>
    <p:extLst>
      <p:ext uri="{BB962C8B-B14F-4D97-AF65-F5344CB8AC3E}">
        <p14:creationId xmlns:p14="http://schemas.microsoft.com/office/powerpoint/2010/main" val="145052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50B12B3-8768-2807-7E55-EF6A96E26536}"/>
              </a:ext>
            </a:extLst>
          </p:cNvPr>
          <p:cNvPicPr>
            <a:picLocks noChangeAspect="1"/>
          </p:cNvPicPr>
          <p:nvPr/>
        </p:nvPicPr>
        <p:blipFill>
          <a:blip r:embed="rId2"/>
          <a:stretch>
            <a:fillRect/>
          </a:stretch>
        </p:blipFill>
        <p:spPr>
          <a:xfrm>
            <a:off x="420461" y="323850"/>
            <a:ext cx="10458450" cy="2857500"/>
          </a:xfrm>
          <a:prstGeom prst="rect">
            <a:avLst/>
          </a:prstGeom>
        </p:spPr>
      </p:pic>
    </p:spTree>
    <p:extLst>
      <p:ext uri="{BB962C8B-B14F-4D97-AF65-F5344CB8AC3E}">
        <p14:creationId xmlns:p14="http://schemas.microsoft.com/office/powerpoint/2010/main" val="3888779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369A3B4-E302-913D-0E29-2578360BE77B}"/>
              </a:ext>
            </a:extLst>
          </p:cNvPr>
          <p:cNvPicPr>
            <a:picLocks noChangeAspect="1"/>
          </p:cNvPicPr>
          <p:nvPr/>
        </p:nvPicPr>
        <p:blipFill>
          <a:blip r:embed="rId2"/>
          <a:stretch>
            <a:fillRect/>
          </a:stretch>
        </p:blipFill>
        <p:spPr>
          <a:xfrm>
            <a:off x="506186" y="420461"/>
            <a:ext cx="10439400" cy="1924050"/>
          </a:xfrm>
          <a:prstGeom prst="rect">
            <a:avLst/>
          </a:prstGeom>
        </p:spPr>
      </p:pic>
    </p:spTree>
    <p:extLst>
      <p:ext uri="{BB962C8B-B14F-4D97-AF65-F5344CB8AC3E}">
        <p14:creationId xmlns:p14="http://schemas.microsoft.com/office/powerpoint/2010/main" val="1570818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8A75BE4-068A-BE67-6E94-C24F93F3A5DA}"/>
              </a:ext>
            </a:extLst>
          </p:cNvPr>
          <p:cNvPicPr>
            <a:picLocks noChangeAspect="1"/>
          </p:cNvPicPr>
          <p:nvPr/>
        </p:nvPicPr>
        <p:blipFill>
          <a:blip r:embed="rId2"/>
          <a:stretch>
            <a:fillRect/>
          </a:stretch>
        </p:blipFill>
        <p:spPr>
          <a:xfrm>
            <a:off x="671512" y="2000250"/>
            <a:ext cx="10848975" cy="2857500"/>
          </a:xfrm>
          <a:prstGeom prst="rect">
            <a:avLst/>
          </a:prstGeom>
        </p:spPr>
      </p:pic>
    </p:spTree>
    <p:extLst>
      <p:ext uri="{BB962C8B-B14F-4D97-AF65-F5344CB8AC3E}">
        <p14:creationId xmlns:p14="http://schemas.microsoft.com/office/powerpoint/2010/main" val="2504400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CC9184B0-B1DB-D3E0-75B7-C606D384BDEB}"/>
              </a:ext>
            </a:extLst>
          </p:cNvPr>
          <p:cNvPicPr>
            <a:picLocks noChangeAspect="1"/>
          </p:cNvPicPr>
          <p:nvPr/>
        </p:nvPicPr>
        <p:blipFill>
          <a:blip r:embed="rId2"/>
          <a:stretch>
            <a:fillRect/>
          </a:stretch>
        </p:blipFill>
        <p:spPr>
          <a:xfrm>
            <a:off x="480332" y="446994"/>
            <a:ext cx="10382250" cy="2066925"/>
          </a:xfrm>
          <a:prstGeom prst="rect">
            <a:avLst/>
          </a:prstGeom>
        </p:spPr>
      </p:pic>
    </p:spTree>
    <p:extLst>
      <p:ext uri="{BB962C8B-B14F-4D97-AF65-F5344CB8AC3E}">
        <p14:creationId xmlns:p14="http://schemas.microsoft.com/office/powerpoint/2010/main" val="3352995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4099EA6-63A1-4D90-861F-5942822CE398}"/>
              </a:ext>
            </a:extLst>
          </p:cNvPr>
          <p:cNvPicPr>
            <a:picLocks noChangeAspect="1"/>
          </p:cNvPicPr>
          <p:nvPr/>
        </p:nvPicPr>
        <p:blipFill>
          <a:blip r:embed="rId2"/>
          <a:stretch>
            <a:fillRect/>
          </a:stretch>
        </p:blipFill>
        <p:spPr>
          <a:xfrm>
            <a:off x="501423" y="521833"/>
            <a:ext cx="10448925" cy="1743075"/>
          </a:xfrm>
          <a:prstGeom prst="rect">
            <a:avLst/>
          </a:prstGeom>
        </p:spPr>
      </p:pic>
    </p:spTree>
    <p:extLst>
      <p:ext uri="{BB962C8B-B14F-4D97-AF65-F5344CB8AC3E}">
        <p14:creationId xmlns:p14="http://schemas.microsoft.com/office/powerpoint/2010/main" val="1282977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446DD86E-9769-6E90-3743-9607A2A9C317}"/>
              </a:ext>
            </a:extLst>
          </p:cNvPr>
          <p:cNvPicPr>
            <a:picLocks noChangeAspect="1"/>
          </p:cNvPicPr>
          <p:nvPr/>
        </p:nvPicPr>
        <p:blipFill>
          <a:blip r:embed="rId2"/>
          <a:stretch>
            <a:fillRect/>
          </a:stretch>
        </p:blipFill>
        <p:spPr>
          <a:xfrm>
            <a:off x="695325" y="521153"/>
            <a:ext cx="10801350" cy="5619750"/>
          </a:xfrm>
          <a:prstGeom prst="rect">
            <a:avLst/>
          </a:prstGeom>
        </p:spPr>
      </p:pic>
    </p:spTree>
    <p:extLst>
      <p:ext uri="{BB962C8B-B14F-4D97-AF65-F5344CB8AC3E}">
        <p14:creationId xmlns:p14="http://schemas.microsoft.com/office/powerpoint/2010/main" val="376597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338D4353-3DD3-C963-9001-15303CBDCD3A}"/>
              </a:ext>
            </a:extLst>
          </p:cNvPr>
          <p:cNvPicPr>
            <a:picLocks noChangeAspect="1"/>
          </p:cNvPicPr>
          <p:nvPr/>
        </p:nvPicPr>
        <p:blipFill>
          <a:blip r:embed="rId2"/>
          <a:stretch>
            <a:fillRect/>
          </a:stretch>
        </p:blipFill>
        <p:spPr>
          <a:xfrm>
            <a:off x="438830" y="357868"/>
            <a:ext cx="10334625" cy="2114550"/>
          </a:xfrm>
          <a:prstGeom prst="rect">
            <a:avLst/>
          </a:prstGeom>
        </p:spPr>
      </p:pic>
    </p:spTree>
    <p:extLst>
      <p:ext uri="{BB962C8B-B14F-4D97-AF65-F5344CB8AC3E}">
        <p14:creationId xmlns:p14="http://schemas.microsoft.com/office/powerpoint/2010/main" val="1969254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C4B4B2E7-18B9-F91A-4A61-B4372CDD362D}"/>
              </a:ext>
            </a:extLst>
          </p:cNvPr>
          <p:cNvPicPr>
            <a:picLocks noChangeAspect="1"/>
          </p:cNvPicPr>
          <p:nvPr/>
        </p:nvPicPr>
        <p:blipFill>
          <a:blip r:embed="rId2"/>
          <a:stretch>
            <a:fillRect/>
          </a:stretch>
        </p:blipFill>
        <p:spPr>
          <a:xfrm>
            <a:off x="399369" y="379639"/>
            <a:ext cx="10391775" cy="1809750"/>
          </a:xfrm>
          <a:prstGeom prst="rect">
            <a:avLst/>
          </a:prstGeom>
        </p:spPr>
      </p:pic>
    </p:spTree>
    <p:extLst>
      <p:ext uri="{BB962C8B-B14F-4D97-AF65-F5344CB8AC3E}">
        <p14:creationId xmlns:p14="http://schemas.microsoft.com/office/powerpoint/2010/main" val="1944934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AE9F726A-2F64-65D7-F395-84BCC55D0AD4}"/>
              </a:ext>
            </a:extLst>
          </p:cNvPr>
          <p:cNvPicPr>
            <a:picLocks noChangeAspect="1"/>
          </p:cNvPicPr>
          <p:nvPr/>
        </p:nvPicPr>
        <p:blipFill>
          <a:blip r:embed="rId2"/>
          <a:stretch>
            <a:fillRect/>
          </a:stretch>
        </p:blipFill>
        <p:spPr>
          <a:xfrm>
            <a:off x="700087" y="1055233"/>
            <a:ext cx="10791825" cy="3876675"/>
          </a:xfrm>
          <a:prstGeom prst="rect">
            <a:avLst/>
          </a:prstGeom>
        </p:spPr>
      </p:pic>
    </p:spTree>
    <p:extLst>
      <p:ext uri="{BB962C8B-B14F-4D97-AF65-F5344CB8AC3E}">
        <p14:creationId xmlns:p14="http://schemas.microsoft.com/office/powerpoint/2010/main" val="31210382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6E77182-3613-613E-4F09-30E6F89AFA1C}"/>
              </a:ext>
            </a:extLst>
          </p:cNvPr>
          <p:cNvPicPr>
            <a:picLocks noChangeAspect="1"/>
          </p:cNvPicPr>
          <p:nvPr/>
        </p:nvPicPr>
        <p:blipFill>
          <a:blip r:embed="rId2"/>
          <a:stretch>
            <a:fillRect/>
          </a:stretch>
        </p:blipFill>
        <p:spPr>
          <a:xfrm>
            <a:off x="685800" y="1519237"/>
            <a:ext cx="10820400" cy="3819525"/>
          </a:xfrm>
          <a:prstGeom prst="rect">
            <a:avLst/>
          </a:prstGeom>
        </p:spPr>
      </p:pic>
    </p:spTree>
    <p:extLst>
      <p:ext uri="{BB962C8B-B14F-4D97-AF65-F5344CB8AC3E}">
        <p14:creationId xmlns:p14="http://schemas.microsoft.com/office/powerpoint/2010/main" val="387754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AF8E53BB-DA53-4EDF-96E4-5759D7EF6DCC}"/>
              </a:ext>
            </a:extLst>
          </p:cNvPr>
          <p:cNvSpPr txBox="1"/>
          <p:nvPr/>
        </p:nvSpPr>
        <p:spPr>
          <a:xfrm>
            <a:off x="925286" y="570354"/>
            <a:ext cx="9297341" cy="1077218"/>
          </a:xfrm>
          <a:prstGeom prst="rect">
            <a:avLst/>
          </a:prstGeom>
          <a:noFill/>
        </p:spPr>
        <p:txBody>
          <a:bodyPr wrap="square">
            <a:spAutoFit/>
          </a:bodyPr>
          <a:lstStyle/>
          <a:p>
            <a:r>
              <a:rPr lang="en-US" sz="2800" b="1" i="0" dirty="0">
                <a:solidFill>
                  <a:srgbClr val="333333"/>
                </a:solidFill>
                <a:effectLst/>
                <a:latin typeface="Neue Helvetica W01"/>
              </a:rPr>
              <a:t>Using Arrow Notation</a:t>
            </a:r>
          </a:p>
          <a:p>
            <a:endParaRPr lang="en-US" b="0" i="0" dirty="0">
              <a:solidFill>
                <a:srgbClr val="424242"/>
              </a:solidFill>
              <a:effectLst/>
              <a:latin typeface="Neue Helvetica W01"/>
            </a:endParaRPr>
          </a:p>
          <a:p>
            <a:r>
              <a:rPr lang="en-US" b="0" i="0" dirty="0">
                <a:solidFill>
                  <a:srgbClr val="424242"/>
                </a:solidFill>
                <a:effectLst/>
                <a:latin typeface="Neue Helvetica W01"/>
              </a:rPr>
              <a:t>We use </a:t>
            </a:r>
            <a:r>
              <a:rPr lang="en-US" b="1" i="0" dirty="0">
                <a:solidFill>
                  <a:srgbClr val="424242"/>
                </a:solidFill>
                <a:effectLst/>
                <a:latin typeface="Neue Helvetica W01"/>
              </a:rPr>
              <a:t>arrow notation</a:t>
            </a:r>
            <a:r>
              <a:rPr lang="en-US" b="0" i="0" dirty="0">
                <a:solidFill>
                  <a:srgbClr val="424242"/>
                </a:solidFill>
                <a:effectLst/>
                <a:latin typeface="Neue Helvetica W01"/>
              </a:rPr>
              <a:t> to show that </a:t>
            </a:r>
            <a:r>
              <a:rPr lang="en-US" b="0" i="0" u="none" strike="noStrike" dirty="0">
                <a:solidFill>
                  <a:srgbClr val="424242"/>
                </a:solidFill>
                <a:effectLst/>
                <a:latin typeface="MathJax_Math-italic"/>
              </a:rPr>
              <a:t>x</a:t>
            </a:r>
            <a:r>
              <a:rPr lang="en-US" b="0" i="0" dirty="0">
                <a:solidFill>
                  <a:srgbClr val="424242"/>
                </a:solidFill>
                <a:effectLst/>
                <a:latin typeface="Neue Helvetica W01"/>
              </a:rPr>
              <a:t> or </a:t>
            </a:r>
            <a:r>
              <a:rPr lang="en-US" b="0" i="0" u="none" strike="noStrike" dirty="0">
                <a:solidFill>
                  <a:srgbClr val="424242"/>
                </a:solidFill>
                <a:effectLst/>
                <a:latin typeface="MathJax_Math-italic"/>
              </a:rPr>
              <a:t>f</a:t>
            </a:r>
            <a:r>
              <a:rPr lang="en-US" b="0" i="0" u="none" strike="noStrike" dirty="0">
                <a:solidFill>
                  <a:srgbClr val="424242"/>
                </a:solidFill>
                <a:effectLst/>
                <a:latin typeface="MathJax_Main"/>
              </a:rPr>
              <a:t>(</a:t>
            </a:r>
            <a:r>
              <a:rPr lang="en-US" b="0" i="0" u="none" strike="noStrike" dirty="0">
                <a:solidFill>
                  <a:srgbClr val="424242"/>
                </a:solidFill>
                <a:effectLst/>
                <a:latin typeface="MathJax_Math-italic"/>
              </a:rPr>
              <a:t>x</a:t>
            </a:r>
            <a:r>
              <a:rPr lang="en-US" b="0" i="0" u="none" strike="noStrike" dirty="0">
                <a:solidFill>
                  <a:srgbClr val="424242"/>
                </a:solidFill>
                <a:effectLst/>
                <a:latin typeface="Neue Helvetica W01"/>
              </a:rPr>
              <a:t>)</a:t>
            </a:r>
            <a:r>
              <a:rPr lang="en-US" b="0" i="0" dirty="0">
                <a:solidFill>
                  <a:srgbClr val="424242"/>
                </a:solidFill>
                <a:effectLst/>
                <a:latin typeface="Neue Helvetica W01"/>
              </a:rPr>
              <a:t> is approaching a particular value.</a:t>
            </a:r>
            <a:endParaRPr lang="en-US" dirty="0"/>
          </a:p>
        </p:txBody>
      </p:sp>
      <p:pic>
        <p:nvPicPr>
          <p:cNvPr id="6" name="Picture 5">
            <a:extLst>
              <a:ext uri="{FF2B5EF4-FFF2-40B4-BE49-F238E27FC236}">
                <a16:creationId xmlns:a16="http://schemas.microsoft.com/office/drawing/2014/main" id="{63388272-8E4E-DEF6-63CC-CCDFB1579C68}"/>
              </a:ext>
            </a:extLst>
          </p:cNvPr>
          <p:cNvPicPr>
            <a:picLocks noChangeAspect="1"/>
          </p:cNvPicPr>
          <p:nvPr/>
        </p:nvPicPr>
        <p:blipFill>
          <a:blip r:embed="rId3"/>
          <a:stretch>
            <a:fillRect/>
          </a:stretch>
        </p:blipFill>
        <p:spPr>
          <a:xfrm>
            <a:off x="1629795" y="1892387"/>
            <a:ext cx="8932409" cy="3974332"/>
          </a:xfrm>
          <a:prstGeom prst="rect">
            <a:avLst/>
          </a:prstGeom>
        </p:spPr>
      </p:pic>
    </p:spTree>
    <p:extLst>
      <p:ext uri="{BB962C8B-B14F-4D97-AF65-F5344CB8AC3E}">
        <p14:creationId xmlns:p14="http://schemas.microsoft.com/office/powerpoint/2010/main" val="197465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A83EB825-C64A-0E2C-E955-C0AB37F4A442}"/>
              </a:ext>
            </a:extLst>
          </p:cNvPr>
          <p:cNvPicPr>
            <a:picLocks noChangeAspect="1"/>
          </p:cNvPicPr>
          <p:nvPr/>
        </p:nvPicPr>
        <p:blipFill>
          <a:blip r:embed="rId2"/>
          <a:stretch>
            <a:fillRect/>
          </a:stretch>
        </p:blipFill>
        <p:spPr>
          <a:xfrm>
            <a:off x="321808" y="287791"/>
            <a:ext cx="10372725" cy="1971675"/>
          </a:xfrm>
          <a:prstGeom prst="rect">
            <a:avLst/>
          </a:prstGeom>
        </p:spPr>
      </p:pic>
      <p:pic>
        <p:nvPicPr>
          <p:cNvPr id="6" name="Picture 5">
            <a:extLst>
              <a:ext uri="{FF2B5EF4-FFF2-40B4-BE49-F238E27FC236}">
                <a16:creationId xmlns:a16="http://schemas.microsoft.com/office/drawing/2014/main" id="{928C0CBC-64C4-30DA-8211-F8A4209FF6A6}"/>
              </a:ext>
            </a:extLst>
          </p:cNvPr>
          <p:cNvPicPr>
            <a:picLocks noChangeAspect="1"/>
          </p:cNvPicPr>
          <p:nvPr/>
        </p:nvPicPr>
        <p:blipFill>
          <a:blip r:embed="rId3"/>
          <a:stretch>
            <a:fillRect/>
          </a:stretch>
        </p:blipFill>
        <p:spPr>
          <a:xfrm>
            <a:off x="1105641" y="2449625"/>
            <a:ext cx="3249506" cy="3682773"/>
          </a:xfrm>
          <a:prstGeom prst="rect">
            <a:avLst/>
          </a:prstGeom>
        </p:spPr>
      </p:pic>
    </p:spTree>
    <p:extLst>
      <p:ext uri="{BB962C8B-B14F-4D97-AF65-F5344CB8AC3E}">
        <p14:creationId xmlns:p14="http://schemas.microsoft.com/office/powerpoint/2010/main" val="42195928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2800638" y="1347850"/>
            <a:ext cx="7894662" cy="39703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algn="l">
              <a:buFont typeface="Arial" panose="020B0604020202020204" pitchFamily="34" charset="0"/>
              <a:buChar char="•"/>
            </a:pPr>
            <a:r>
              <a:rPr kumimoji="0" lang="en-US" sz="2800" b="0" i="0" u="none" strike="noStrike" kern="1200" cap="none" spc="0" normalizeH="0" baseline="0" noProof="0" dirty="0">
                <a:ln>
                  <a:noFill/>
                </a:ln>
                <a:solidFill>
                  <a:srgbClr val="424242"/>
                </a:solidFill>
                <a:effectLst/>
                <a:uLnTx/>
                <a:uFillTx/>
                <a:latin typeface="Neue Helvetica W01"/>
                <a:ea typeface="+mn-ea"/>
                <a:cs typeface="+mn-cs"/>
              </a:rPr>
              <a:t> </a:t>
            </a:r>
            <a:r>
              <a:rPr lang="en-US" sz="2800" b="0" i="0" dirty="0">
                <a:effectLst/>
                <a:latin typeface="Neue Helvetica W01"/>
              </a:rPr>
              <a:t>Use arrow notation.</a:t>
            </a:r>
          </a:p>
          <a:p>
            <a:pPr algn="l">
              <a:buFont typeface="Arial" panose="020B0604020202020204" pitchFamily="34" charset="0"/>
              <a:buChar char="•"/>
            </a:pPr>
            <a:r>
              <a:rPr lang="en-US" sz="2800" b="0" i="0" dirty="0">
                <a:effectLst/>
                <a:latin typeface="Neue Helvetica W01"/>
              </a:rPr>
              <a:t> Solve applied problems involving rational functions.</a:t>
            </a:r>
          </a:p>
          <a:p>
            <a:pPr algn="l">
              <a:buFont typeface="Arial" panose="020B0604020202020204" pitchFamily="34" charset="0"/>
              <a:buChar char="•"/>
            </a:pPr>
            <a:r>
              <a:rPr lang="en-US" sz="2800" b="0" i="0" dirty="0">
                <a:effectLst/>
                <a:latin typeface="Neue Helvetica W01"/>
              </a:rPr>
              <a:t> Find the domains of rational functions.</a:t>
            </a:r>
          </a:p>
          <a:p>
            <a:pPr algn="l">
              <a:buFont typeface="Arial" panose="020B0604020202020204" pitchFamily="34" charset="0"/>
              <a:buChar char="•"/>
            </a:pPr>
            <a:r>
              <a:rPr lang="en-US" sz="2800" b="0" i="0" dirty="0">
                <a:effectLst/>
                <a:latin typeface="Neue Helvetica W01"/>
              </a:rPr>
              <a:t> Identify vertical asymptotes.</a:t>
            </a:r>
          </a:p>
          <a:p>
            <a:pPr algn="l">
              <a:buFont typeface="Arial" panose="020B0604020202020204" pitchFamily="34" charset="0"/>
              <a:buChar char="•"/>
            </a:pPr>
            <a:r>
              <a:rPr lang="en-US" sz="2800" b="0" i="0" dirty="0">
                <a:effectLst/>
                <a:latin typeface="Neue Helvetica W01"/>
              </a:rPr>
              <a:t> Identify horizontal asymptotes.</a:t>
            </a:r>
          </a:p>
          <a:p>
            <a:pPr algn="l">
              <a:buFont typeface="Arial" panose="020B0604020202020204" pitchFamily="34" charset="0"/>
              <a:buChar char="•"/>
            </a:pPr>
            <a:r>
              <a:rPr lang="en-US" sz="2800" b="0" i="0" dirty="0">
                <a:effectLst/>
                <a:latin typeface="Neue Helvetica W01"/>
              </a:rPr>
              <a:t> Graph rational functions.</a:t>
            </a:r>
          </a:p>
          <a:p>
            <a:pPr algn="l">
              <a:buFont typeface="Arial" panose="020B0604020202020204" pitchFamily="34" charset="0"/>
              <a:buChar cha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80735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A774060-E900-17E6-C230-2F9844999716}"/>
              </a:ext>
            </a:extLst>
          </p:cNvPr>
          <p:cNvPicPr>
            <a:picLocks noChangeAspect="1"/>
          </p:cNvPicPr>
          <p:nvPr/>
        </p:nvPicPr>
        <p:blipFill>
          <a:blip r:embed="rId3"/>
          <a:stretch>
            <a:fillRect/>
          </a:stretch>
        </p:blipFill>
        <p:spPr>
          <a:xfrm>
            <a:off x="884062" y="1959428"/>
            <a:ext cx="5211937" cy="3589503"/>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2134DAFD-A436-B1E3-8648-EF863CFD7FFC}"/>
                  </a:ext>
                </a:extLst>
              </p:cNvPr>
              <p:cNvSpPr txBox="1"/>
              <p:nvPr/>
            </p:nvSpPr>
            <p:spPr>
              <a:xfrm>
                <a:off x="712550" y="756695"/>
                <a:ext cx="6094378" cy="523220"/>
              </a:xfrm>
              <a:prstGeom prst="rect">
                <a:avLst/>
              </a:prstGeom>
              <a:noFill/>
            </p:spPr>
            <p:txBody>
              <a:bodyPr wrap="square">
                <a:spAutoFit/>
              </a:bodyPr>
              <a:lstStyle/>
              <a:p>
                <a:pPr algn="l"/>
                <a:r>
                  <a:rPr lang="en-US" sz="2800" b="1" i="0" dirty="0">
                    <a:solidFill>
                      <a:srgbClr val="333333"/>
                    </a:solidFill>
                    <a:effectLst/>
                    <a:latin typeface="Neue Helvetica W01"/>
                  </a:rPr>
                  <a:t>Local and End Behavior of </a:t>
                </a:r>
                <a14:m>
                  <m:oMath xmlns:m="http://schemas.openxmlformats.org/officeDocument/2006/math">
                    <m:r>
                      <a:rPr lang="en-US" sz="2400" b="0" i="1" u="none" strike="noStrike" dirty="0" smtClean="0">
                        <a:solidFill>
                          <a:srgbClr val="333333"/>
                        </a:solidFill>
                        <a:effectLst/>
                        <a:latin typeface="Cambria Math" panose="02040503050406030204" pitchFamily="18" charset="0"/>
                      </a:rPr>
                      <m:t>𝑓</m:t>
                    </m:r>
                    <m:r>
                      <a:rPr lang="en-US" sz="2400" b="0" i="1" u="none" strike="noStrike" dirty="0" smtClean="0">
                        <a:solidFill>
                          <a:srgbClr val="333333"/>
                        </a:solidFill>
                        <a:effectLst/>
                        <a:latin typeface="Cambria Math" panose="02040503050406030204" pitchFamily="18" charset="0"/>
                      </a:rPr>
                      <m:t>(</m:t>
                    </m:r>
                    <m:r>
                      <a:rPr lang="en-US" sz="2400" b="0" i="1" u="none" strike="noStrike" dirty="0" smtClean="0">
                        <a:solidFill>
                          <a:srgbClr val="333333"/>
                        </a:solidFill>
                        <a:effectLst/>
                        <a:latin typeface="Cambria Math" panose="02040503050406030204" pitchFamily="18" charset="0"/>
                      </a:rPr>
                      <m:t>𝑥</m:t>
                    </m:r>
                    <m:r>
                      <a:rPr lang="en-US" sz="2400" b="0" i="1" u="none" strike="noStrike" dirty="0" smtClean="0">
                        <a:solidFill>
                          <a:srgbClr val="333333"/>
                        </a:solidFill>
                        <a:effectLst/>
                        <a:latin typeface="Cambria Math" panose="02040503050406030204" pitchFamily="18" charset="0"/>
                      </a:rPr>
                      <m:t>)=1/</m:t>
                    </m:r>
                    <m:r>
                      <a:rPr lang="en-US" sz="2400" b="0" i="1" u="none" strike="noStrike" dirty="0" smtClean="0">
                        <a:solidFill>
                          <a:srgbClr val="333333"/>
                        </a:solidFill>
                        <a:effectLst/>
                        <a:latin typeface="Cambria Math" panose="02040503050406030204" pitchFamily="18" charset="0"/>
                      </a:rPr>
                      <m:t>𝑥</m:t>
                    </m:r>
                  </m:oMath>
                </a14:m>
                <a:endParaRPr lang="en-US" sz="2400" b="1" i="0" dirty="0">
                  <a:solidFill>
                    <a:srgbClr val="333333"/>
                  </a:solidFill>
                  <a:effectLst/>
                  <a:latin typeface="Neue Helvetica W01"/>
                </a:endParaRPr>
              </a:p>
            </p:txBody>
          </p:sp>
        </mc:Choice>
        <mc:Fallback>
          <p:sp>
            <p:nvSpPr>
              <p:cNvPr id="7" name="TextBox 6">
                <a:extLst>
                  <a:ext uri="{FF2B5EF4-FFF2-40B4-BE49-F238E27FC236}">
                    <a16:creationId xmlns:a16="http://schemas.microsoft.com/office/drawing/2014/main" id="{2134DAFD-A436-B1E3-8648-EF863CFD7FFC}"/>
                  </a:ext>
                </a:extLst>
              </p:cNvPr>
              <p:cNvSpPr txBox="1">
                <a:spLocks noRot="1" noChangeAspect="1" noMove="1" noResize="1" noEditPoints="1" noAdjustHandles="1" noChangeArrowheads="1" noChangeShapeType="1" noTextEdit="1"/>
              </p:cNvSpPr>
              <p:nvPr/>
            </p:nvSpPr>
            <p:spPr>
              <a:xfrm>
                <a:off x="712550" y="756695"/>
                <a:ext cx="6094378" cy="523220"/>
              </a:xfrm>
              <a:prstGeom prst="rect">
                <a:avLst/>
              </a:prstGeom>
              <a:blipFill>
                <a:blip r:embed="rId4"/>
                <a:stretch>
                  <a:fillRect l="-2100" t="-10465" b="-32558"/>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ADE92055-7029-8609-9219-78FC85E8AFF7}"/>
              </a:ext>
            </a:extLst>
          </p:cNvPr>
          <p:cNvPicPr>
            <a:picLocks noChangeAspect="1"/>
          </p:cNvPicPr>
          <p:nvPr/>
        </p:nvPicPr>
        <p:blipFill>
          <a:blip r:embed="rId5"/>
          <a:stretch>
            <a:fillRect/>
          </a:stretch>
        </p:blipFill>
        <p:spPr>
          <a:xfrm>
            <a:off x="6806928" y="1959428"/>
            <a:ext cx="3744954" cy="3589503"/>
          </a:xfrm>
          <a:prstGeom prst="rect">
            <a:avLst/>
          </a:prstGeom>
        </p:spPr>
      </p:pic>
    </p:spTree>
    <p:extLst>
      <p:ext uri="{BB962C8B-B14F-4D97-AF65-F5344CB8AC3E}">
        <p14:creationId xmlns:p14="http://schemas.microsoft.com/office/powerpoint/2010/main" val="2232977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3BAB17EB-C1EE-6EB8-DE65-B33038EF56BC}"/>
              </a:ext>
            </a:extLst>
          </p:cNvPr>
          <p:cNvPicPr>
            <a:picLocks noChangeAspect="1"/>
          </p:cNvPicPr>
          <p:nvPr/>
        </p:nvPicPr>
        <p:blipFill>
          <a:blip r:embed="rId2"/>
          <a:stretch>
            <a:fillRect/>
          </a:stretch>
        </p:blipFill>
        <p:spPr>
          <a:xfrm>
            <a:off x="676275" y="470807"/>
            <a:ext cx="10839450" cy="2476500"/>
          </a:xfrm>
          <a:prstGeom prst="rect">
            <a:avLst/>
          </a:prstGeom>
        </p:spPr>
      </p:pic>
      <p:pic>
        <p:nvPicPr>
          <p:cNvPr id="6" name="Picture 5">
            <a:extLst>
              <a:ext uri="{FF2B5EF4-FFF2-40B4-BE49-F238E27FC236}">
                <a16:creationId xmlns:a16="http://schemas.microsoft.com/office/drawing/2014/main" id="{B31FFFD8-C55D-3F80-97D0-22FDA81DEC9D}"/>
              </a:ext>
            </a:extLst>
          </p:cNvPr>
          <p:cNvPicPr>
            <a:picLocks noChangeAspect="1"/>
          </p:cNvPicPr>
          <p:nvPr/>
        </p:nvPicPr>
        <p:blipFill>
          <a:blip r:embed="rId3"/>
          <a:stretch>
            <a:fillRect/>
          </a:stretch>
        </p:blipFill>
        <p:spPr>
          <a:xfrm>
            <a:off x="714375" y="3277961"/>
            <a:ext cx="10801350" cy="2457450"/>
          </a:xfrm>
          <a:prstGeom prst="rect">
            <a:avLst/>
          </a:prstGeom>
        </p:spPr>
      </p:pic>
    </p:spTree>
    <p:extLst>
      <p:ext uri="{BB962C8B-B14F-4D97-AF65-F5344CB8AC3E}">
        <p14:creationId xmlns:p14="http://schemas.microsoft.com/office/powerpoint/2010/main" val="429372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6" name="Picture 5">
            <a:extLst>
              <a:ext uri="{FF2B5EF4-FFF2-40B4-BE49-F238E27FC236}">
                <a16:creationId xmlns:a16="http://schemas.microsoft.com/office/drawing/2014/main" id="{DDAB2673-1FC1-CD9C-A019-EB52AD6E71C0}"/>
              </a:ext>
            </a:extLst>
          </p:cNvPr>
          <p:cNvPicPr>
            <a:picLocks noChangeAspect="1"/>
          </p:cNvPicPr>
          <p:nvPr/>
        </p:nvPicPr>
        <p:blipFill>
          <a:blip r:embed="rId2"/>
          <a:stretch>
            <a:fillRect/>
          </a:stretch>
        </p:blipFill>
        <p:spPr>
          <a:xfrm>
            <a:off x="410936" y="325891"/>
            <a:ext cx="10325100" cy="2200275"/>
          </a:xfrm>
          <a:prstGeom prst="rect">
            <a:avLst/>
          </a:prstGeom>
        </p:spPr>
      </p:pic>
      <p:pic>
        <p:nvPicPr>
          <p:cNvPr id="8" name="Picture 7">
            <a:extLst>
              <a:ext uri="{FF2B5EF4-FFF2-40B4-BE49-F238E27FC236}">
                <a16:creationId xmlns:a16="http://schemas.microsoft.com/office/drawing/2014/main" id="{0141C0EF-A073-207A-2068-BAE93652A52C}"/>
              </a:ext>
            </a:extLst>
          </p:cNvPr>
          <p:cNvPicPr>
            <a:picLocks noChangeAspect="1"/>
          </p:cNvPicPr>
          <p:nvPr/>
        </p:nvPicPr>
        <p:blipFill>
          <a:blip r:embed="rId3"/>
          <a:stretch>
            <a:fillRect/>
          </a:stretch>
        </p:blipFill>
        <p:spPr>
          <a:xfrm>
            <a:off x="1342344" y="2392590"/>
            <a:ext cx="3635347" cy="3974646"/>
          </a:xfrm>
          <a:prstGeom prst="rect">
            <a:avLst/>
          </a:prstGeom>
        </p:spPr>
      </p:pic>
    </p:spTree>
    <p:extLst>
      <p:ext uri="{BB962C8B-B14F-4D97-AF65-F5344CB8AC3E}">
        <p14:creationId xmlns:p14="http://schemas.microsoft.com/office/powerpoint/2010/main" val="3881583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430E5BBA-A1B8-DD97-7780-7512DBFB64DC}"/>
              </a:ext>
            </a:extLst>
          </p:cNvPr>
          <p:cNvPicPr>
            <a:picLocks noChangeAspect="1"/>
          </p:cNvPicPr>
          <p:nvPr/>
        </p:nvPicPr>
        <p:blipFill>
          <a:blip r:embed="rId2"/>
          <a:stretch>
            <a:fillRect/>
          </a:stretch>
        </p:blipFill>
        <p:spPr>
          <a:xfrm>
            <a:off x="574902" y="438830"/>
            <a:ext cx="10410825" cy="1800225"/>
          </a:xfrm>
          <a:prstGeom prst="rect">
            <a:avLst/>
          </a:prstGeom>
        </p:spPr>
      </p:pic>
    </p:spTree>
    <p:extLst>
      <p:ext uri="{BB962C8B-B14F-4D97-AF65-F5344CB8AC3E}">
        <p14:creationId xmlns:p14="http://schemas.microsoft.com/office/powerpoint/2010/main" val="3732481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1EF0B1C-DEF6-02E7-C411-B0D88894FB5C}"/>
              </a:ext>
            </a:extLst>
          </p:cNvPr>
          <p:cNvPicPr>
            <a:picLocks noChangeAspect="1"/>
          </p:cNvPicPr>
          <p:nvPr/>
        </p:nvPicPr>
        <p:blipFill>
          <a:blip r:embed="rId2"/>
          <a:stretch>
            <a:fillRect/>
          </a:stretch>
        </p:blipFill>
        <p:spPr>
          <a:xfrm>
            <a:off x="361950" y="332014"/>
            <a:ext cx="10401300" cy="2209800"/>
          </a:xfrm>
          <a:prstGeom prst="rect">
            <a:avLst/>
          </a:prstGeom>
        </p:spPr>
      </p:pic>
    </p:spTree>
    <p:extLst>
      <p:ext uri="{BB962C8B-B14F-4D97-AF65-F5344CB8AC3E}">
        <p14:creationId xmlns:p14="http://schemas.microsoft.com/office/powerpoint/2010/main" val="773606810"/>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144</TotalTime>
  <Words>831</Words>
  <Application>Microsoft Office PowerPoint</Application>
  <PresentationFormat>Widescreen</PresentationFormat>
  <Paragraphs>85</Paragraphs>
  <Slides>42</Slides>
  <Notes>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42</vt:i4>
      </vt:variant>
    </vt:vector>
  </HeadingPairs>
  <TitlesOfParts>
    <vt:vector size="53" baseType="lpstr">
      <vt:lpstr>Arial</vt:lpstr>
      <vt:lpstr>Calibri</vt:lpstr>
      <vt:lpstr>Calibri Light</vt:lpstr>
      <vt:lpstr>Cambria Math</vt:lpstr>
      <vt:lpstr>MathJax_Main</vt:lpstr>
      <vt:lpstr>MathJax_Math-italic</vt:lpstr>
      <vt:lpstr>Neue Helvetica W01</vt:lpstr>
      <vt:lpstr>Times New Roman</vt:lpstr>
      <vt:lpstr>Theme1</vt:lpstr>
      <vt:lpstr>1_Office Theme</vt:lpstr>
      <vt:lpstr>Office Theme</vt:lpstr>
      <vt:lpstr>Polynomial and Rational Functions</vt:lpstr>
      <vt:lpstr>5.6 Rational Functions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13</cp:revision>
  <dcterms:created xsi:type="dcterms:W3CDTF">2023-11-15T21:12:55Z</dcterms:created>
  <dcterms:modified xsi:type="dcterms:W3CDTF">2023-12-13T20:16:19Z</dcterms:modified>
</cp:coreProperties>
</file>