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1"/>
  </p:notesMasterIdLst>
  <p:sldIdLst>
    <p:sldId id="257" r:id="rId4"/>
    <p:sldId id="331" r:id="rId5"/>
    <p:sldId id="281" r:id="rId6"/>
    <p:sldId id="282" r:id="rId7"/>
    <p:sldId id="334" r:id="rId8"/>
    <p:sldId id="332" r:id="rId9"/>
    <p:sldId id="333" r:id="rId10"/>
    <p:sldId id="335" r:id="rId11"/>
    <p:sldId id="336" r:id="rId12"/>
    <p:sldId id="337" r:id="rId13"/>
    <p:sldId id="338" r:id="rId14"/>
    <p:sldId id="339" r:id="rId15"/>
    <p:sldId id="340" r:id="rId16"/>
    <p:sldId id="341" r:id="rId17"/>
    <p:sldId id="342" r:id="rId18"/>
    <p:sldId id="283" r:id="rId19"/>
    <p:sldId id="284"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288" r:id="rId34"/>
    <p:sldId id="287" r:id="rId35"/>
    <p:sldId id="295" r:id="rId36"/>
    <p:sldId id="286" r:id="rId37"/>
    <p:sldId id="293" r:id="rId38"/>
    <p:sldId id="271" r:id="rId39"/>
    <p:sldId id="32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29</a:t>
            </a:fld>
            <a:endParaRPr lang="en-US"/>
          </a:p>
        </p:txBody>
      </p:sp>
    </p:spTree>
    <p:extLst>
      <p:ext uri="{BB962C8B-B14F-4D97-AF65-F5344CB8AC3E}">
        <p14:creationId xmlns:p14="http://schemas.microsoft.com/office/powerpoint/2010/main" val="324362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12/13/2023</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12/13/2023</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12/13/2023</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12/13/2023</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12/13/2023</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12/13/2023</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Polynomial and Rational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5</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905539E-0836-2E52-5128-CE827811CB78}"/>
              </a:ext>
            </a:extLst>
          </p:cNvPr>
          <p:cNvPicPr>
            <a:picLocks noChangeAspect="1"/>
          </p:cNvPicPr>
          <p:nvPr/>
        </p:nvPicPr>
        <p:blipFill>
          <a:blip r:embed="rId2"/>
          <a:stretch>
            <a:fillRect/>
          </a:stretch>
        </p:blipFill>
        <p:spPr>
          <a:xfrm>
            <a:off x="666750" y="1457325"/>
            <a:ext cx="10858500" cy="39433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BBBB5FE-088F-A74C-FDCE-573AA67248F4}"/>
              </a:ext>
            </a:extLst>
          </p:cNvPr>
          <p:cNvPicPr>
            <a:picLocks noChangeAspect="1"/>
          </p:cNvPicPr>
          <p:nvPr/>
        </p:nvPicPr>
        <p:blipFill>
          <a:blip r:embed="rId2"/>
          <a:stretch>
            <a:fillRect/>
          </a:stretch>
        </p:blipFill>
        <p:spPr>
          <a:xfrm>
            <a:off x="278266" y="136525"/>
            <a:ext cx="10372725" cy="24860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4E05949-9CC2-2022-A1D6-47DAE96F672A}"/>
              </a:ext>
            </a:extLst>
          </p:cNvPr>
          <p:cNvPicPr>
            <a:picLocks noChangeAspect="1"/>
          </p:cNvPicPr>
          <p:nvPr/>
        </p:nvPicPr>
        <p:blipFill>
          <a:blip r:embed="rId2"/>
          <a:stretch>
            <a:fillRect/>
          </a:stretch>
        </p:blipFill>
        <p:spPr>
          <a:xfrm>
            <a:off x="436108" y="398689"/>
            <a:ext cx="10448925" cy="1924050"/>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3C779105-0845-DA35-75C5-62D0DE7CF70C}"/>
              </a:ext>
            </a:extLst>
          </p:cNvPr>
          <p:cNvSpPr txBox="1"/>
          <p:nvPr/>
        </p:nvSpPr>
        <p:spPr>
          <a:xfrm>
            <a:off x="946825" y="934734"/>
            <a:ext cx="9144000" cy="2462213"/>
          </a:xfrm>
          <a:prstGeom prst="rect">
            <a:avLst/>
          </a:prstGeom>
          <a:noFill/>
        </p:spPr>
        <p:txBody>
          <a:bodyPr wrap="square">
            <a:spAutoFit/>
          </a:bodyPr>
          <a:lstStyle/>
          <a:p>
            <a:pPr algn="l"/>
            <a:r>
              <a:rPr lang="en-US" sz="2800" b="1" i="0" dirty="0">
                <a:solidFill>
                  <a:srgbClr val="333333"/>
                </a:solidFill>
                <a:effectLst/>
                <a:latin typeface="Neue Helvetica W01"/>
              </a:rPr>
              <a:t>Using the Rational Zero Theorem to Find Rational Zeros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Another use for the Remainder Theorem is to test whether a rational number is a zero for a given polynomial. But first we need a pool of rational numbers to test. </a:t>
            </a:r>
          </a:p>
          <a:p>
            <a:pPr algn="l"/>
            <a:endParaRPr lang="en-US" dirty="0">
              <a:solidFill>
                <a:srgbClr val="424242"/>
              </a:solidFill>
              <a:latin typeface="Neue Helvetica W01"/>
            </a:endParaRPr>
          </a:p>
          <a:p>
            <a:pPr algn="l"/>
            <a:r>
              <a:rPr lang="en-US" b="0" i="0" dirty="0">
                <a:solidFill>
                  <a:srgbClr val="424242"/>
                </a:solidFill>
                <a:effectLst/>
                <a:latin typeface="Neue Helvetica W01"/>
              </a:rPr>
              <a:t>The </a:t>
            </a:r>
            <a:r>
              <a:rPr lang="en-US" b="1" i="0" dirty="0">
                <a:solidFill>
                  <a:srgbClr val="424242"/>
                </a:solidFill>
                <a:effectLst/>
                <a:latin typeface="Neue Helvetica W01"/>
              </a:rPr>
              <a:t>Rational Zero Theorem</a:t>
            </a:r>
            <a:r>
              <a:rPr lang="en-US" b="0" i="0" dirty="0">
                <a:solidFill>
                  <a:srgbClr val="424242"/>
                </a:solidFill>
                <a:effectLst/>
                <a:latin typeface="Neue Helvetica W01"/>
              </a:rPr>
              <a:t> helps us to narrow down the number of possible rational zeros using the ratio of the factors of the constant term and factors of the leading coefficient of the polynomial.</a:t>
            </a:r>
          </a:p>
        </p:txBody>
      </p:sp>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3D3BEE06-C700-B8DF-ECF3-1D8B9755FE18}"/>
              </a:ext>
            </a:extLst>
          </p:cNvPr>
          <p:cNvPicPr>
            <a:picLocks noChangeAspect="1"/>
          </p:cNvPicPr>
          <p:nvPr/>
        </p:nvPicPr>
        <p:blipFill>
          <a:blip r:embed="rId2"/>
          <a:stretch>
            <a:fillRect/>
          </a:stretch>
        </p:blipFill>
        <p:spPr>
          <a:xfrm>
            <a:off x="685800" y="1085169"/>
            <a:ext cx="10820400" cy="3533775"/>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8C32B9F-6C43-6FFF-1164-4F00C125933E}"/>
              </a:ext>
            </a:extLst>
          </p:cNvPr>
          <p:cNvPicPr>
            <a:picLocks noChangeAspect="1"/>
          </p:cNvPicPr>
          <p:nvPr/>
        </p:nvPicPr>
        <p:blipFill>
          <a:blip r:embed="rId2"/>
          <a:stretch>
            <a:fillRect/>
          </a:stretch>
        </p:blipFill>
        <p:spPr>
          <a:xfrm>
            <a:off x="671512" y="1372961"/>
            <a:ext cx="10848975" cy="367665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F46A635-8C4D-559C-F0A4-DE88AF559544}"/>
              </a:ext>
            </a:extLst>
          </p:cNvPr>
          <p:cNvPicPr>
            <a:picLocks noChangeAspect="1"/>
          </p:cNvPicPr>
          <p:nvPr/>
        </p:nvPicPr>
        <p:blipFill>
          <a:blip r:embed="rId2"/>
          <a:stretch>
            <a:fillRect/>
          </a:stretch>
        </p:blipFill>
        <p:spPr>
          <a:xfrm>
            <a:off x="349703" y="338818"/>
            <a:ext cx="10382250" cy="2152650"/>
          </a:xfrm>
          <a:prstGeom prst="rect">
            <a:avLst/>
          </a:prstGeom>
        </p:spPr>
      </p:pic>
    </p:spTree>
    <p:extLst>
      <p:ext uri="{BB962C8B-B14F-4D97-AF65-F5344CB8AC3E}">
        <p14:creationId xmlns:p14="http://schemas.microsoft.com/office/powerpoint/2010/main" val="157846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AE03D75-B45D-821A-5621-F368DA8604E1}"/>
              </a:ext>
            </a:extLst>
          </p:cNvPr>
          <p:cNvPicPr>
            <a:picLocks noChangeAspect="1"/>
          </p:cNvPicPr>
          <p:nvPr/>
        </p:nvPicPr>
        <p:blipFill>
          <a:blip r:embed="rId2"/>
          <a:stretch>
            <a:fillRect/>
          </a:stretch>
        </p:blipFill>
        <p:spPr>
          <a:xfrm>
            <a:off x="242207" y="314325"/>
            <a:ext cx="10401300" cy="2114550"/>
          </a:xfrm>
          <a:prstGeom prst="rect">
            <a:avLst/>
          </a:prstGeom>
        </p:spPr>
      </p:pic>
    </p:spTree>
    <p:extLst>
      <p:ext uri="{BB962C8B-B14F-4D97-AF65-F5344CB8AC3E}">
        <p14:creationId xmlns:p14="http://schemas.microsoft.com/office/powerpoint/2010/main" val="23531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B52ADFF-1B89-D930-9599-34D4960277E2}"/>
              </a:ext>
            </a:extLst>
          </p:cNvPr>
          <p:cNvPicPr>
            <a:picLocks noChangeAspect="1"/>
          </p:cNvPicPr>
          <p:nvPr/>
        </p:nvPicPr>
        <p:blipFill>
          <a:blip r:embed="rId2"/>
          <a:stretch>
            <a:fillRect/>
          </a:stretch>
        </p:blipFill>
        <p:spPr>
          <a:xfrm>
            <a:off x="431346" y="407533"/>
            <a:ext cx="10458450" cy="1666875"/>
          </a:xfrm>
          <a:prstGeom prst="rect">
            <a:avLst/>
          </a:prstGeom>
        </p:spPr>
      </p:pic>
    </p:spTree>
    <p:extLst>
      <p:ext uri="{BB962C8B-B14F-4D97-AF65-F5344CB8AC3E}">
        <p14:creationId xmlns:p14="http://schemas.microsoft.com/office/powerpoint/2010/main" val="278283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4831FF9-AA1D-7C41-A9DB-167936F7360D}"/>
              </a:ext>
            </a:extLst>
          </p:cNvPr>
          <p:cNvPicPr>
            <a:picLocks noChangeAspect="1"/>
          </p:cNvPicPr>
          <p:nvPr/>
        </p:nvPicPr>
        <p:blipFill>
          <a:blip r:embed="rId2"/>
          <a:stretch>
            <a:fillRect/>
          </a:stretch>
        </p:blipFill>
        <p:spPr>
          <a:xfrm>
            <a:off x="1044008" y="292663"/>
            <a:ext cx="10103984" cy="5964582"/>
          </a:xfrm>
          <a:prstGeom prst="rect">
            <a:avLst/>
          </a:prstGeom>
        </p:spPr>
      </p:pic>
    </p:spTree>
    <p:extLst>
      <p:ext uri="{BB962C8B-B14F-4D97-AF65-F5344CB8AC3E}">
        <p14:creationId xmlns:p14="http://schemas.microsoft.com/office/powerpoint/2010/main" val="10478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330740" y="1122362"/>
            <a:ext cx="11556460" cy="2900518"/>
          </a:xfrm>
        </p:spPr>
        <p:txBody>
          <a:bodyPr>
            <a:normAutofit/>
          </a:bodyPr>
          <a:lstStyle/>
          <a:p>
            <a:r>
              <a:rPr lang="en-US" dirty="0">
                <a:solidFill>
                  <a:srgbClr val="FFFFFF"/>
                </a:solidFill>
              </a:rPr>
              <a:t>5.5 Zeros of Polynomial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65747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3EE4A30-04FA-1E1A-6445-30165DBEC02A}"/>
              </a:ext>
            </a:extLst>
          </p:cNvPr>
          <p:cNvPicPr>
            <a:picLocks noChangeAspect="1"/>
          </p:cNvPicPr>
          <p:nvPr/>
        </p:nvPicPr>
        <p:blipFill>
          <a:blip r:embed="rId2"/>
          <a:stretch>
            <a:fillRect/>
          </a:stretch>
        </p:blipFill>
        <p:spPr>
          <a:xfrm>
            <a:off x="449036" y="246970"/>
            <a:ext cx="10401300" cy="2162175"/>
          </a:xfrm>
          <a:prstGeom prst="rect">
            <a:avLst/>
          </a:prstGeom>
        </p:spPr>
      </p:pic>
    </p:spTree>
    <p:extLst>
      <p:ext uri="{BB962C8B-B14F-4D97-AF65-F5344CB8AC3E}">
        <p14:creationId xmlns:p14="http://schemas.microsoft.com/office/powerpoint/2010/main" val="2656326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381B9C49-900B-2258-AB4A-E58C16B265FF}"/>
              </a:ext>
            </a:extLst>
          </p:cNvPr>
          <p:cNvSpPr txBox="1"/>
          <p:nvPr/>
        </p:nvSpPr>
        <p:spPr>
          <a:xfrm>
            <a:off x="1160833" y="934734"/>
            <a:ext cx="8527915" cy="2185214"/>
          </a:xfrm>
          <a:prstGeom prst="rect">
            <a:avLst/>
          </a:prstGeom>
          <a:noFill/>
        </p:spPr>
        <p:txBody>
          <a:bodyPr wrap="square">
            <a:spAutoFit/>
          </a:bodyPr>
          <a:lstStyle/>
          <a:p>
            <a:pPr algn="l"/>
            <a:r>
              <a:rPr lang="en-US" sz="2800" b="1" i="0" dirty="0">
                <a:solidFill>
                  <a:srgbClr val="333333"/>
                </a:solidFill>
                <a:effectLst/>
                <a:latin typeface="Neue Helvetica W01"/>
              </a:rPr>
              <a:t>Using the Fundamental Theorem of Algebra</a:t>
            </a: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Now that we can find rational zeros for a polynomial function, we will look at a theorem that discusses the number of complex zeros of a polynomial function. </a:t>
            </a:r>
          </a:p>
          <a:p>
            <a:pPr algn="l"/>
            <a:endParaRPr lang="en-US" dirty="0">
              <a:solidFill>
                <a:srgbClr val="424242"/>
              </a:solidFill>
              <a:latin typeface="Neue Helvetica W01"/>
            </a:endParaRPr>
          </a:p>
          <a:p>
            <a:pPr algn="l"/>
            <a:r>
              <a:rPr lang="en-US" b="0" i="0" dirty="0">
                <a:solidFill>
                  <a:srgbClr val="424242"/>
                </a:solidFill>
                <a:effectLst/>
                <a:latin typeface="Neue Helvetica W01"/>
              </a:rPr>
              <a:t>The </a:t>
            </a:r>
            <a:r>
              <a:rPr lang="en-US" b="1" i="0" dirty="0">
                <a:solidFill>
                  <a:srgbClr val="424242"/>
                </a:solidFill>
                <a:effectLst/>
                <a:latin typeface="Neue Helvetica W01"/>
              </a:rPr>
              <a:t>Fundamental Theorem of Algebra </a:t>
            </a:r>
            <a:r>
              <a:rPr lang="en-US" b="0" i="0" dirty="0">
                <a:solidFill>
                  <a:srgbClr val="424242"/>
                </a:solidFill>
                <a:effectLst/>
                <a:latin typeface="Neue Helvetica W01"/>
              </a:rPr>
              <a:t>tells us that every polynomial function has at least one complex zero. This theorem forms the foundation for solving polynomial equations.</a:t>
            </a:r>
          </a:p>
        </p:txBody>
      </p:sp>
    </p:spTree>
    <p:extLst>
      <p:ext uri="{BB962C8B-B14F-4D97-AF65-F5344CB8AC3E}">
        <p14:creationId xmlns:p14="http://schemas.microsoft.com/office/powerpoint/2010/main" val="162935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F8482F5-6CF6-D857-4B09-2418FD9AFE06}"/>
              </a:ext>
            </a:extLst>
          </p:cNvPr>
          <p:cNvPicPr>
            <a:picLocks noChangeAspect="1"/>
          </p:cNvPicPr>
          <p:nvPr/>
        </p:nvPicPr>
        <p:blipFill>
          <a:blip r:embed="rId2"/>
          <a:stretch>
            <a:fillRect/>
          </a:stretch>
        </p:blipFill>
        <p:spPr>
          <a:xfrm>
            <a:off x="657225" y="1214437"/>
            <a:ext cx="10877550" cy="4429125"/>
          </a:xfrm>
          <a:prstGeom prst="rect">
            <a:avLst/>
          </a:prstGeom>
        </p:spPr>
      </p:pic>
    </p:spTree>
    <p:extLst>
      <p:ext uri="{BB962C8B-B14F-4D97-AF65-F5344CB8AC3E}">
        <p14:creationId xmlns:p14="http://schemas.microsoft.com/office/powerpoint/2010/main" val="259412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7F0F6ED-9319-71B2-D118-81691056D993}"/>
              </a:ext>
            </a:extLst>
          </p:cNvPr>
          <p:cNvPicPr>
            <a:picLocks noChangeAspect="1"/>
          </p:cNvPicPr>
          <p:nvPr/>
        </p:nvPicPr>
        <p:blipFill>
          <a:blip r:embed="rId2"/>
          <a:stretch>
            <a:fillRect/>
          </a:stretch>
        </p:blipFill>
        <p:spPr>
          <a:xfrm>
            <a:off x="225980" y="136525"/>
            <a:ext cx="10487025" cy="2152650"/>
          </a:xfrm>
          <a:prstGeom prst="rect">
            <a:avLst/>
          </a:prstGeom>
        </p:spPr>
      </p:pic>
    </p:spTree>
    <p:extLst>
      <p:ext uri="{BB962C8B-B14F-4D97-AF65-F5344CB8AC3E}">
        <p14:creationId xmlns:p14="http://schemas.microsoft.com/office/powerpoint/2010/main" val="3216038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9223769-6B86-CC1D-CA9D-6D49F29B28C5}"/>
              </a:ext>
            </a:extLst>
          </p:cNvPr>
          <p:cNvPicPr>
            <a:picLocks noChangeAspect="1"/>
          </p:cNvPicPr>
          <p:nvPr/>
        </p:nvPicPr>
        <p:blipFill>
          <a:blip r:embed="rId2"/>
          <a:stretch>
            <a:fillRect/>
          </a:stretch>
        </p:blipFill>
        <p:spPr>
          <a:xfrm>
            <a:off x="443593" y="339497"/>
            <a:ext cx="10325100" cy="1476375"/>
          </a:xfrm>
          <a:prstGeom prst="rect">
            <a:avLst/>
          </a:prstGeom>
        </p:spPr>
      </p:pic>
    </p:spTree>
    <p:extLst>
      <p:ext uri="{BB962C8B-B14F-4D97-AF65-F5344CB8AC3E}">
        <p14:creationId xmlns:p14="http://schemas.microsoft.com/office/powerpoint/2010/main" val="350588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9692C1A-EC75-A03B-2761-ED7927DBC1E1}"/>
              </a:ext>
            </a:extLst>
          </p:cNvPr>
          <p:cNvPicPr>
            <a:picLocks noChangeAspect="1"/>
          </p:cNvPicPr>
          <p:nvPr/>
        </p:nvPicPr>
        <p:blipFill>
          <a:blip r:embed="rId2"/>
          <a:stretch>
            <a:fillRect/>
          </a:stretch>
        </p:blipFill>
        <p:spPr>
          <a:xfrm>
            <a:off x="647700" y="1838325"/>
            <a:ext cx="10896600" cy="3181350"/>
          </a:xfrm>
          <a:prstGeom prst="rect">
            <a:avLst/>
          </a:prstGeom>
        </p:spPr>
      </p:pic>
    </p:spTree>
    <p:extLst>
      <p:ext uri="{BB962C8B-B14F-4D97-AF65-F5344CB8AC3E}">
        <p14:creationId xmlns:p14="http://schemas.microsoft.com/office/powerpoint/2010/main" val="2819895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CA35592-FD9B-0049-4B93-0D367502B857}"/>
              </a:ext>
            </a:extLst>
          </p:cNvPr>
          <p:cNvPicPr>
            <a:picLocks noChangeAspect="1"/>
          </p:cNvPicPr>
          <p:nvPr/>
        </p:nvPicPr>
        <p:blipFill>
          <a:blip r:embed="rId2"/>
          <a:stretch>
            <a:fillRect/>
          </a:stretch>
        </p:blipFill>
        <p:spPr>
          <a:xfrm>
            <a:off x="681037" y="1628775"/>
            <a:ext cx="10829925" cy="3600450"/>
          </a:xfrm>
          <a:prstGeom prst="rect">
            <a:avLst/>
          </a:prstGeom>
        </p:spPr>
      </p:pic>
    </p:spTree>
    <p:extLst>
      <p:ext uri="{BB962C8B-B14F-4D97-AF65-F5344CB8AC3E}">
        <p14:creationId xmlns:p14="http://schemas.microsoft.com/office/powerpoint/2010/main" val="149055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5F63488-55BC-7C13-5318-7C3A9AAAC28B}"/>
              </a:ext>
            </a:extLst>
          </p:cNvPr>
          <p:cNvPicPr>
            <a:picLocks noChangeAspect="1"/>
          </p:cNvPicPr>
          <p:nvPr/>
        </p:nvPicPr>
        <p:blipFill>
          <a:blip r:embed="rId2"/>
          <a:stretch>
            <a:fillRect/>
          </a:stretch>
        </p:blipFill>
        <p:spPr>
          <a:xfrm>
            <a:off x="244929" y="136525"/>
            <a:ext cx="10439400" cy="2790825"/>
          </a:xfrm>
          <a:prstGeom prst="rect">
            <a:avLst/>
          </a:prstGeom>
        </p:spPr>
      </p:pic>
    </p:spTree>
    <p:extLst>
      <p:ext uri="{BB962C8B-B14F-4D97-AF65-F5344CB8AC3E}">
        <p14:creationId xmlns:p14="http://schemas.microsoft.com/office/powerpoint/2010/main" val="215828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BDA37A5-EEA6-82FA-BEEA-504C3E3A75A8}"/>
              </a:ext>
            </a:extLst>
          </p:cNvPr>
          <p:cNvPicPr>
            <a:picLocks noChangeAspect="1"/>
          </p:cNvPicPr>
          <p:nvPr/>
        </p:nvPicPr>
        <p:blipFill>
          <a:blip r:embed="rId2"/>
          <a:stretch>
            <a:fillRect/>
          </a:stretch>
        </p:blipFill>
        <p:spPr>
          <a:xfrm>
            <a:off x="254454" y="366032"/>
            <a:ext cx="10420350" cy="1924050"/>
          </a:xfrm>
          <a:prstGeom prst="rect">
            <a:avLst/>
          </a:prstGeom>
        </p:spPr>
      </p:pic>
    </p:spTree>
    <p:extLst>
      <p:ext uri="{BB962C8B-B14F-4D97-AF65-F5344CB8AC3E}">
        <p14:creationId xmlns:p14="http://schemas.microsoft.com/office/powerpoint/2010/main" val="2537381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EC7FF6C-4E7D-562F-6EAD-3FA6489FA0C7}"/>
                  </a:ext>
                </a:extLst>
              </p:cNvPr>
              <p:cNvSpPr txBox="1"/>
              <p:nvPr/>
            </p:nvSpPr>
            <p:spPr>
              <a:xfrm>
                <a:off x="868192" y="584538"/>
                <a:ext cx="10153245" cy="2185214"/>
              </a:xfrm>
              <a:prstGeom prst="rect">
                <a:avLst/>
              </a:prstGeom>
              <a:noFill/>
            </p:spPr>
            <p:txBody>
              <a:bodyPr wrap="square">
                <a:spAutoFit/>
              </a:bodyPr>
              <a:lstStyle/>
              <a:p>
                <a:pPr algn="l"/>
                <a:r>
                  <a:rPr lang="en-US" sz="2800" b="1" i="0" dirty="0">
                    <a:solidFill>
                      <a:srgbClr val="333333"/>
                    </a:solidFill>
                    <a:effectLst/>
                    <a:latin typeface="Neue Helvetica W01"/>
                  </a:rPr>
                  <a:t>Using Descartes’ Rule of Signs</a:t>
                </a: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There is a straightforward way to determine the possible numbers of positive and negative real zeros for any polynomial function. </a:t>
                </a:r>
              </a:p>
              <a:p>
                <a:pPr algn="l"/>
                <a:endParaRPr lang="en-US" dirty="0">
                  <a:solidFill>
                    <a:srgbClr val="424242"/>
                  </a:solidFill>
                  <a:latin typeface="Neue Helvetica W01"/>
                </a:endParaRPr>
              </a:p>
              <a:p>
                <a:pPr algn="l"/>
                <a:r>
                  <a:rPr lang="en-US" b="0" i="0" dirty="0">
                    <a:solidFill>
                      <a:srgbClr val="424242"/>
                    </a:solidFill>
                    <a:effectLst/>
                    <a:latin typeface="Neue Helvetica W01"/>
                  </a:rPr>
                  <a:t>If the polynomial is written in descending order,</a:t>
                </a:r>
                <a:r>
                  <a:rPr lang="en-US" b="1" i="0" dirty="0">
                    <a:solidFill>
                      <a:srgbClr val="424242"/>
                    </a:solidFill>
                    <a:effectLst/>
                    <a:latin typeface="Neue Helvetica W01"/>
                  </a:rPr>
                  <a:t> Descartes’ Rule of Signs</a:t>
                </a:r>
                <a:r>
                  <a:rPr lang="en-US" b="0" i="0" dirty="0">
                    <a:solidFill>
                      <a:srgbClr val="424242"/>
                    </a:solidFill>
                    <a:effectLst/>
                    <a:latin typeface="Neue Helvetica W01"/>
                  </a:rPr>
                  <a:t> tells us of a relationship between the number of sign changes in </a:t>
                </a:r>
                <a14:m>
                  <m:oMath xmlns:m="http://schemas.openxmlformats.org/officeDocument/2006/math">
                    <m:r>
                      <a:rPr lang="en-US" b="0" i="1" u="none" strike="noStrike" dirty="0" smtClean="0">
                        <a:solidFill>
                          <a:srgbClr val="424242"/>
                        </a:solidFill>
                        <a:effectLst/>
                        <a:latin typeface="Cambria Math" panose="02040503050406030204" pitchFamily="18" charset="0"/>
                      </a:rPr>
                      <m:t>𝑓</m:t>
                    </m:r>
                    <m:r>
                      <a:rPr lang="en-US" b="0" i="1" u="none" strike="noStrike" dirty="0" smtClean="0">
                        <a:solidFill>
                          <a:srgbClr val="424242"/>
                        </a:solidFill>
                        <a:effectLst/>
                        <a:latin typeface="Cambria Math" panose="02040503050406030204" pitchFamily="18" charset="0"/>
                      </a:rPr>
                      <m:t>(</m:t>
                    </m:r>
                    <m:r>
                      <a:rPr lang="en-US" b="0" i="1" u="none" strike="noStrike" dirty="0" smtClean="0">
                        <a:solidFill>
                          <a:srgbClr val="424242"/>
                        </a:solidFill>
                        <a:effectLst/>
                        <a:latin typeface="Cambria Math" panose="02040503050406030204" pitchFamily="18" charset="0"/>
                      </a:rPr>
                      <m:t>𝑥</m:t>
                    </m:r>
                    <m:r>
                      <a:rPr lang="en-US" b="0" i="1" u="none" strike="noStrike" dirty="0" smtClean="0">
                        <a:solidFill>
                          <a:srgbClr val="424242"/>
                        </a:solidFill>
                        <a:effectLst/>
                        <a:latin typeface="Cambria Math" panose="02040503050406030204" pitchFamily="18" charset="0"/>
                      </a:rPr>
                      <m:t>)</m:t>
                    </m:r>
                  </m:oMath>
                </a14:m>
                <a:r>
                  <a:rPr lang="en-US" b="0" i="0" dirty="0">
                    <a:solidFill>
                      <a:srgbClr val="424242"/>
                    </a:solidFill>
                    <a:effectLst/>
                    <a:latin typeface="Neue Helvetica W01"/>
                  </a:rPr>
                  <a:t> and the number of positive real zeros.</a:t>
                </a:r>
              </a:p>
            </p:txBody>
          </p:sp>
        </mc:Choice>
        <mc:Fallback>
          <p:sp>
            <p:nvSpPr>
              <p:cNvPr id="5" name="TextBox 4">
                <a:extLst>
                  <a:ext uri="{FF2B5EF4-FFF2-40B4-BE49-F238E27FC236}">
                    <a16:creationId xmlns:a16="http://schemas.microsoft.com/office/drawing/2014/main" id="{4EC7FF6C-4E7D-562F-6EAD-3FA6489FA0C7}"/>
                  </a:ext>
                </a:extLst>
              </p:cNvPr>
              <p:cNvSpPr txBox="1">
                <a:spLocks noRot="1" noChangeAspect="1" noMove="1" noResize="1" noEditPoints="1" noAdjustHandles="1" noChangeArrowheads="1" noChangeShapeType="1" noTextEdit="1"/>
              </p:cNvSpPr>
              <p:nvPr/>
            </p:nvSpPr>
            <p:spPr>
              <a:xfrm>
                <a:off x="868192" y="584538"/>
                <a:ext cx="10153245" cy="2185214"/>
              </a:xfrm>
              <a:prstGeom prst="rect">
                <a:avLst/>
              </a:prstGeom>
              <a:blipFill>
                <a:blip r:embed="rId3"/>
                <a:stretch>
                  <a:fillRect l="-1200" t="-2793" b="-363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FFE4F12-E549-4336-7339-D3284C84EBE2}"/>
              </a:ext>
            </a:extLst>
          </p:cNvPr>
          <p:cNvPicPr>
            <a:picLocks noChangeAspect="1"/>
          </p:cNvPicPr>
          <p:nvPr/>
        </p:nvPicPr>
        <p:blipFill>
          <a:blip r:embed="rId4"/>
          <a:stretch>
            <a:fillRect/>
          </a:stretch>
        </p:blipFill>
        <p:spPr>
          <a:xfrm>
            <a:off x="2391989" y="3429000"/>
            <a:ext cx="7105650" cy="1866900"/>
          </a:xfrm>
          <a:prstGeom prst="rect">
            <a:avLst/>
          </a:prstGeom>
        </p:spPr>
      </p:pic>
    </p:spTree>
    <p:extLst>
      <p:ext uri="{BB962C8B-B14F-4D97-AF65-F5344CB8AC3E}">
        <p14:creationId xmlns:p14="http://schemas.microsoft.com/office/powerpoint/2010/main" val="43980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209066" y="861057"/>
            <a:ext cx="9773868" cy="3970318"/>
          </a:xfrm>
          <a:prstGeom prst="rect">
            <a:avLst/>
          </a:prstGeom>
          <a:noFill/>
        </p:spPr>
        <p:txBody>
          <a:bodyPr wrap="square">
            <a:spAutoFit/>
          </a:bodyPr>
          <a:lstStyle/>
          <a:p>
            <a:r>
              <a:rPr lang="en-US" sz="2800" dirty="0"/>
              <a:t>What are the learning objectives for this section?</a:t>
            </a:r>
          </a:p>
          <a:p>
            <a:endParaRPr lang="en-US" sz="2800" dirty="0"/>
          </a:p>
          <a:p>
            <a:pPr algn="l">
              <a:buFont typeface="Arial" panose="020B0604020202020204" pitchFamily="34" charset="0"/>
              <a:buChar char="•"/>
            </a:pPr>
            <a:r>
              <a:rPr lang="en-US" sz="2400" b="0" i="0" dirty="0">
                <a:solidFill>
                  <a:srgbClr val="424242"/>
                </a:solidFill>
                <a:effectLst/>
                <a:latin typeface="Neue Helvetica W01"/>
              </a:rPr>
              <a:t> Evaluate a polynomial using the Remainder Theorem.</a:t>
            </a:r>
          </a:p>
          <a:p>
            <a:pPr algn="l">
              <a:buFont typeface="Arial" panose="020B0604020202020204" pitchFamily="34" charset="0"/>
              <a:buChar char="•"/>
            </a:pPr>
            <a:r>
              <a:rPr lang="en-US" sz="2400" b="0" i="0" dirty="0">
                <a:solidFill>
                  <a:srgbClr val="424242"/>
                </a:solidFill>
                <a:effectLst/>
                <a:latin typeface="Neue Helvetica W01"/>
              </a:rPr>
              <a:t> Use the Factor Theorem to solve a polynomial equation.</a:t>
            </a:r>
          </a:p>
          <a:p>
            <a:pPr algn="l">
              <a:buFont typeface="Arial" panose="020B0604020202020204" pitchFamily="34" charset="0"/>
              <a:buChar char="•"/>
            </a:pPr>
            <a:r>
              <a:rPr lang="en-US" sz="2400" b="0" i="0" dirty="0">
                <a:solidFill>
                  <a:srgbClr val="424242"/>
                </a:solidFill>
                <a:effectLst/>
                <a:latin typeface="Neue Helvetica W01"/>
              </a:rPr>
              <a:t> Use the Rational Zero Theorem to find rational zeros.</a:t>
            </a:r>
          </a:p>
          <a:p>
            <a:pPr algn="l">
              <a:buFont typeface="Arial" panose="020B0604020202020204" pitchFamily="34" charset="0"/>
              <a:buChar char="•"/>
            </a:pPr>
            <a:r>
              <a:rPr lang="en-US" sz="2400" b="0" i="0" dirty="0">
                <a:solidFill>
                  <a:srgbClr val="424242"/>
                </a:solidFill>
                <a:effectLst/>
                <a:latin typeface="Neue Helvetica W01"/>
              </a:rPr>
              <a:t> Find zeros of a polynomial function.</a:t>
            </a:r>
          </a:p>
          <a:p>
            <a:pPr algn="l">
              <a:buFont typeface="Arial" panose="020B0604020202020204" pitchFamily="34" charset="0"/>
              <a:buChar char="•"/>
            </a:pPr>
            <a:r>
              <a:rPr lang="en-US" sz="2400" b="0" i="0" dirty="0">
                <a:solidFill>
                  <a:srgbClr val="424242"/>
                </a:solidFill>
                <a:effectLst/>
                <a:latin typeface="Neue Helvetica W01"/>
              </a:rPr>
              <a:t> Use the Linear Factorization Theorem to find polynomials with given zeros.</a:t>
            </a:r>
          </a:p>
          <a:p>
            <a:pPr algn="l">
              <a:buFont typeface="Arial" panose="020B0604020202020204" pitchFamily="34" charset="0"/>
              <a:buChar char="•"/>
            </a:pPr>
            <a:r>
              <a:rPr lang="en-US" sz="2400" b="0" i="0" dirty="0">
                <a:solidFill>
                  <a:srgbClr val="424242"/>
                </a:solidFill>
                <a:effectLst/>
                <a:latin typeface="Neue Helvetica W01"/>
              </a:rPr>
              <a:t> Use Descartes’ Rule of Signs.</a:t>
            </a:r>
          </a:p>
          <a:p>
            <a:pPr algn="l">
              <a:buFont typeface="Arial" panose="020B0604020202020204" pitchFamily="34" charset="0"/>
              <a:buChar char="•"/>
            </a:pPr>
            <a:r>
              <a:rPr lang="en-US" sz="2400" b="0" i="0" dirty="0">
                <a:solidFill>
                  <a:srgbClr val="424242"/>
                </a:solidFill>
                <a:effectLst/>
                <a:latin typeface="Neue Helvetica W01"/>
              </a:rPr>
              <a:t> Solve real-world applications of polynomial equations</a:t>
            </a:r>
          </a:p>
          <a:p>
            <a:endParaRPr lang="en-US" sz="2800" dirty="0"/>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3368F31-BF58-240C-796E-BC9E4874F371}"/>
              </a:ext>
            </a:extLst>
          </p:cNvPr>
          <p:cNvPicPr>
            <a:picLocks noChangeAspect="1"/>
          </p:cNvPicPr>
          <p:nvPr/>
        </p:nvPicPr>
        <p:blipFill>
          <a:blip r:embed="rId2"/>
          <a:stretch>
            <a:fillRect/>
          </a:stretch>
        </p:blipFill>
        <p:spPr>
          <a:xfrm>
            <a:off x="795337" y="2052637"/>
            <a:ext cx="10601325" cy="2752725"/>
          </a:xfrm>
          <a:prstGeom prst="rect">
            <a:avLst/>
          </a:prstGeom>
        </p:spPr>
      </p:pic>
    </p:spTree>
    <p:extLst>
      <p:ext uri="{BB962C8B-B14F-4D97-AF65-F5344CB8AC3E}">
        <p14:creationId xmlns:p14="http://schemas.microsoft.com/office/powerpoint/2010/main" val="3518795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87EF0AD-8BA8-A8CB-7761-6F21F7F35720}"/>
              </a:ext>
            </a:extLst>
          </p:cNvPr>
          <p:cNvPicPr>
            <a:picLocks noChangeAspect="1"/>
          </p:cNvPicPr>
          <p:nvPr/>
        </p:nvPicPr>
        <p:blipFill>
          <a:blip r:embed="rId2"/>
          <a:stretch>
            <a:fillRect/>
          </a:stretch>
        </p:blipFill>
        <p:spPr>
          <a:xfrm>
            <a:off x="657225" y="1614487"/>
            <a:ext cx="10877550" cy="3629025"/>
          </a:xfrm>
          <a:prstGeom prst="rect">
            <a:avLst/>
          </a:prstGeom>
        </p:spPr>
      </p:pic>
    </p:spTree>
    <p:extLst>
      <p:ext uri="{BB962C8B-B14F-4D97-AF65-F5344CB8AC3E}">
        <p14:creationId xmlns:p14="http://schemas.microsoft.com/office/powerpoint/2010/main" val="3281498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EC03CDF-367A-2F5D-92AA-5EB8630E7228}"/>
              </a:ext>
            </a:extLst>
          </p:cNvPr>
          <p:cNvPicPr>
            <a:picLocks noChangeAspect="1"/>
          </p:cNvPicPr>
          <p:nvPr/>
        </p:nvPicPr>
        <p:blipFill>
          <a:blip r:embed="rId2"/>
          <a:stretch>
            <a:fillRect/>
          </a:stretch>
        </p:blipFill>
        <p:spPr>
          <a:xfrm>
            <a:off x="89126" y="136525"/>
            <a:ext cx="10467975" cy="2495550"/>
          </a:xfrm>
          <a:prstGeom prst="rect">
            <a:avLst/>
          </a:prstGeom>
        </p:spPr>
      </p:pic>
    </p:spTree>
    <p:extLst>
      <p:ext uri="{BB962C8B-B14F-4D97-AF65-F5344CB8AC3E}">
        <p14:creationId xmlns:p14="http://schemas.microsoft.com/office/powerpoint/2010/main" val="388877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0AF002D-BAE0-F067-6625-C3DBBAE19C3E}"/>
              </a:ext>
            </a:extLst>
          </p:cNvPr>
          <p:cNvPicPr>
            <a:picLocks noChangeAspect="1"/>
          </p:cNvPicPr>
          <p:nvPr/>
        </p:nvPicPr>
        <p:blipFill>
          <a:blip r:embed="rId2"/>
          <a:stretch>
            <a:fillRect/>
          </a:stretch>
        </p:blipFill>
        <p:spPr>
          <a:xfrm>
            <a:off x="326572" y="240846"/>
            <a:ext cx="10515600" cy="2305050"/>
          </a:xfrm>
          <a:prstGeom prst="rect">
            <a:avLst/>
          </a:prstGeom>
        </p:spPr>
      </p:pic>
    </p:spTree>
    <p:extLst>
      <p:ext uri="{BB962C8B-B14F-4D97-AF65-F5344CB8AC3E}">
        <p14:creationId xmlns:p14="http://schemas.microsoft.com/office/powerpoint/2010/main" val="1570818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EC58D9E-9E2F-4A31-4450-87C9B3E3E428}"/>
              </a:ext>
            </a:extLst>
          </p:cNvPr>
          <p:cNvPicPr>
            <a:picLocks noChangeAspect="1"/>
          </p:cNvPicPr>
          <p:nvPr/>
        </p:nvPicPr>
        <p:blipFill>
          <a:blip r:embed="rId2"/>
          <a:stretch>
            <a:fillRect/>
          </a:stretch>
        </p:blipFill>
        <p:spPr>
          <a:xfrm>
            <a:off x="189139" y="231321"/>
            <a:ext cx="10420350" cy="3695700"/>
          </a:xfrm>
          <a:prstGeom prst="rect">
            <a:avLst/>
          </a:prstGeom>
        </p:spPr>
      </p:pic>
    </p:spTree>
    <p:extLst>
      <p:ext uri="{BB962C8B-B14F-4D97-AF65-F5344CB8AC3E}">
        <p14:creationId xmlns:p14="http://schemas.microsoft.com/office/powerpoint/2010/main" val="250440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79EA608-D2C9-9349-B5EC-F9A54B01C702}"/>
              </a:ext>
            </a:extLst>
          </p:cNvPr>
          <p:cNvPicPr>
            <a:picLocks noChangeAspect="1"/>
          </p:cNvPicPr>
          <p:nvPr/>
        </p:nvPicPr>
        <p:blipFill>
          <a:blip r:embed="rId2"/>
          <a:stretch>
            <a:fillRect/>
          </a:stretch>
        </p:blipFill>
        <p:spPr>
          <a:xfrm>
            <a:off x="236083" y="301398"/>
            <a:ext cx="10391775" cy="2466975"/>
          </a:xfrm>
          <a:prstGeom prst="rect">
            <a:avLst/>
          </a:prstGeom>
        </p:spPr>
      </p:pic>
    </p:spTree>
    <p:extLst>
      <p:ext uri="{BB962C8B-B14F-4D97-AF65-F5344CB8AC3E}">
        <p14:creationId xmlns:p14="http://schemas.microsoft.com/office/powerpoint/2010/main" val="3352995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253192" y="935868"/>
            <a:ext cx="967097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400" b="0" i="0" dirty="0">
                <a:solidFill>
                  <a:srgbClr val="424242"/>
                </a:solidFill>
                <a:effectLst/>
                <a:latin typeface="Neue Helvetica W01"/>
              </a:rPr>
              <a:t>Evaluate a polynomial using the Remainder Theorem.</a:t>
            </a:r>
          </a:p>
          <a:p>
            <a:pPr algn="l">
              <a:buFont typeface="Arial" panose="020B0604020202020204" pitchFamily="34" charset="0"/>
              <a:buChar char="•"/>
            </a:pPr>
            <a:r>
              <a:rPr lang="en-US" sz="2400" b="0" i="0" dirty="0">
                <a:solidFill>
                  <a:srgbClr val="424242"/>
                </a:solidFill>
                <a:effectLst/>
                <a:latin typeface="Neue Helvetica W01"/>
              </a:rPr>
              <a:t> Use the Factor Theorem to solve a polynomial equation.</a:t>
            </a:r>
          </a:p>
          <a:p>
            <a:pPr algn="l">
              <a:buFont typeface="Arial" panose="020B0604020202020204" pitchFamily="34" charset="0"/>
              <a:buChar char="•"/>
            </a:pPr>
            <a:r>
              <a:rPr lang="en-US" sz="2400" b="0" i="0" dirty="0">
                <a:solidFill>
                  <a:srgbClr val="424242"/>
                </a:solidFill>
                <a:effectLst/>
                <a:latin typeface="Neue Helvetica W01"/>
              </a:rPr>
              <a:t> Use the Rational Zero Theorem to find rational zeros.</a:t>
            </a:r>
          </a:p>
          <a:p>
            <a:pPr algn="l">
              <a:buFont typeface="Arial" panose="020B0604020202020204" pitchFamily="34" charset="0"/>
              <a:buChar char="•"/>
            </a:pPr>
            <a:r>
              <a:rPr lang="en-US" sz="2400" b="0" i="0" dirty="0">
                <a:solidFill>
                  <a:srgbClr val="424242"/>
                </a:solidFill>
                <a:effectLst/>
                <a:latin typeface="Neue Helvetica W01"/>
              </a:rPr>
              <a:t> Find zeros of a polynomial function.</a:t>
            </a:r>
          </a:p>
          <a:p>
            <a:pPr algn="l">
              <a:buFont typeface="Arial" panose="020B0604020202020204" pitchFamily="34" charset="0"/>
              <a:buChar char="•"/>
            </a:pPr>
            <a:r>
              <a:rPr lang="en-US" sz="2400" b="0" i="0" dirty="0">
                <a:solidFill>
                  <a:srgbClr val="424242"/>
                </a:solidFill>
                <a:effectLst/>
                <a:latin typeface="Neue Helvetica W01"/>
              </a:rPr>
              <a:t> Use the Linear Factorization Theorem to find polynomials with given zeros.</a:t>
            </a:r>
          </a:p>
          <a:p>
            <a:pPr algn="l">
              <a:buFont typeface="Arial" panose="020B0604020202020204" pitchFamily="34" charset="0"/>
              <a:buChar char="•"/>
            </a:pPr>
            <a:r>
              <a:rPr lang="en-US" sz="2400" b="0" i="0" dirty="0">
                <a:solidFill>
                  <a:srgbClr val="424242"/>
                </a:solidFill>
                <a:effectLst/>
                <a:latin typeface="Neue Helvetica W01"/>
              </a:rPr>
              <a:t> Use Descartes’ Rule of Signs.</a:t>
            </a:r>
          </a:p>
          <a:p>
            <a:pPr algn="l">
              <a:buFont typeface="Arial" panose="020B0604020202020204" pitchFamily="34" charset="0"/>
              <a:buChar char="•"/>
            </a:pPr>
            <a:r>
              <a:rPr lang="en-US" sz="2400" b="0" i="0" dirty="0">
                <a:solidFill>
                  <a:srgbClr val="424242"/>
                </a:solidFill>
                <a:effectLst/>
                <a:latin typeface="Neue Helvetica W01"/>
              </a:rPr>
              <a:t> Solve real-world applications of polynomial equations</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5FFDA46-367B-5CE2-CA50-8AFA055186C1}"/>
              </a:ext>
            </a:extLst>
          </p:cNvPr>
          <p:cNvPicPr>
            <a:picLocks noChangeAspect="1"/>
          </p:cNvPicPr>
          <p:nvPr/>
        </p:nvPicPr>
        <p:blipFill>
          <a:blip r:embed="rId2"/>
          <a:stretch>
            <a:fillRect/>
          </a:stretch>
        </p:blipFill>
        <p:spPr>
          <a:xfrm>
            <a:off x="642937" y="1893231"/>
            <a:ext cx="10906125" cy="1724025"/>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94447E2-4F5A-9F79-044A-BDCB4FDA1562}"/>
              </a:ext>
            </a:extLst>
          </p:cNvPr>
          <p:cNvPicPr>
            <a:picLocks noChangeAspect="1"/>
          </p:cNvPicPr>
          <p:nvPr/>
        </p:nvPicPr>
        <p:blipFill>
          <a:blip r:embed="rId2"/>
          <a:stretch>
            <a:fillRect/>
          </a:stretch>
        </p:blipFill>
        <p:spPr>
          <a:xfrm>
            <a:off x="1474335" y="1063399"/>
            <a:ext cx="9063038" cy="5063018"/>
          </a:xfrm>
          <a:prstGeom prst="rect">
            <a:avLst/>
          </a:prstGeom>
        </p:spPr>
      </p:pic>
      <p:sp>
        <p:nvSpPr>
          <p:cNvPr id="5" name="TextBox 4">
            <a:extLst>
              <a:ext uri="{FF2B5EF4-FFF2-40B4-BE49-F238E27FC236}">
                <a16:creationId xmlns:a16="http://schemas.microsoft.com/office/drawing/2014/main" id="{E1024754-D2ED-17AD-A813-D67BDD1ED473}"/>
              </a:ext>
            </a:extLst>
          </p:cNvPr>
          <p:cNvSpPr txBox="1"/>
          <p:nvPr/>
        </p:nvSpPr>
        <p:spPr>
          <a:xfrm>
            <a:off x="609600" y="343926"/>
            <a:ext cx="5100242" cy="523220"/>
          </a:xfrm>
          <a:prstGeom prst="rect">
            <a:avLst/>
          </a:prstGeom>
          <a:noFill/>
        </p:spPr>
        <p:txBody>
          <a:bodyPr wrap="none" rtlCol="0">
            <a:spAutoFit/>
          </a:bodyPr>
          <a:lstStyle/>
          <a:p>
            <a:r>
              <a:rPr lang="en-US" sz="2800" b="1" dirty="0"/>
              <a:t>Proof of the Remainder Theorem</a:t>
            </a:r>
          </a:p>
        </p:txBody>
      </p:sp>
    </p:spTree>
    <p:extLst>
      <p:ext uri="{BB962C8B-B14F-4D97-AF65-F5344CB8AC3E}">
        <p14:creationId xmlns:p14="http://schemas.microsoft.com/office/powerpoint/2010/main" val="388158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4E41007-826B-9D0E-C58E-60782411C647}"/>
              </a:ext>
            </a:extLst>
          </p:cNvPr>
          <p:cNvPicPr>
            <a:picLocks noChangeAspect="1"/>
          </p:cNvPicPr>
          <p:nvPr/>
        </p:nvPicPr>
        <p:blipFill>
          <a:blip r:embed="rId2"/>
          <a:stretch>
            <a:fillRect/>
          </a:stretch>
        </p:blipFill>
        <p:spPr>
          <a:xfrm>
            <a:off x="671512" y="2095500"/>
            <a:ext cx="10848975" cy="266700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EF1A50D-2BF3-5AA3-AA67-87A1C7F495F6}"/>
              </a:ext>
            </a:extLst>
          </p:cNvPr>
          <p:cNvPicPr>
            <a:picLocks noChangeAspect="1"/>
          </p:cNvPicPr>
          <p:nvPr/>
        </p:nvPicPr>
        <p:blipFill>
          <a:blip r:embed="rId2"/>
          <a:stretch>
            <a:fillRect/>
          </a:stretch>
        </p:blipFill>
        <p:spPr>
          <a:xfrm>
            <a:off x="529997" y="293914"/>
            <a:ext cx="10391775" cy="2133600"/>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C43360E-B07B-73D4-8E4F-58691FBAC5A3}"/>
              </a:ext>
            </a:extLst>
          </p:cNvPr>
          <p:cNvPicPr>
            <a:picLocks noChangeAspect="1"/>
          </p:cNvPicPr>
          <p:nvPr/>
        </p:nvPicPr>
        <p:blipFill>
          <a:blip r:embed="rId2"/>
          <a:stretch>
            <a:fillRect/>
          </a:stretch>
        </p:blipFill>
        <p:spPr>
          <a:xfrm>
            <a:off x="476930" y="392566"/>
            <a:ext cx="10410825" cy="191452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B82A207-8129-B8A7-4AFB-5BE881D93106}"/>
              </a:ext>
            </a:extLst>
          </p:cNvPr>
          <p:cNvPicPr>
            <a:picLocks noChangeAspect="1"/>
          </p:cNvPicPr>
          <p:nvPr/>
        </p:nvPicPr>
        <p:blipFill>
          <a:blip r:embed="rId2"/>
          <a:stretch>
            <a:fillRect/>
          </a:stretch>
        </p:blipFill>
        <p:spPr>
          <a:xfrm>
            <a:off x="676275" y="1713139"/>
            <a:ext cx="10839450" cy="2038350"/>
          </a:xfrm>
          <a:prstGeom prst="rect">
            <a:avLst/>
          </a:prstGeom>
        </p:spPr>
      </p:pic>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133</TotalTime>
  <Words>894</Words>
  <Application>Microsoft Office PowerPoint</Application>
  <PresentationFormat>Widescreen</PresentationFormat>
  <Paragraphs>87</Paragraphs>
  <Slides>37</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37</vt:i4>
      </vt:variant>
    </vt:vector>
  </HeadingPairs>
  <TitlesOfParts>
    <vt:vector size="46" baseType="lpstr">
      <vt:lpstr>Arial</vt:lpstr>
      <vt:lpstr>Calibri</vt:lpstr>
      <vt:lpstr>Calibri Light</vt:lpstr>
      <vt:lpstr>Cambria Math</vt:lpstr>
      <vt:lpstr>Neue Helvetica W01</vt:lpstr>
      <vt:lpstr>Times New Roman</vt:lpstr>
      <vt:lpstr>Theme1</vt:lpstr>
      <vt:lpstr>1_Office Theme</vt:lpstr>
      <vt:lpstr>Office Theme</vt:lpstr>
      <vt:lpstr>Polynomial and Rational Functions</vt:lpstr>
      <vt:lpstr>5.5 Zeros of Polynomial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13</cp:revision>
  <dcterms:created xsi:type="dcterms:W3CDTF">2023-11-15T21:12:55Z</dcterms:created>
  <dcterms:modified xsi:type="dcterms:W3CDTF">2023-12-13T19:30:38Z</dcterms:modified>
</cp:coreProperties>
</file>