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4"/>
  </p:notesMasterIdLst>
  <p:sldIdLst>
    <p:sldId id="257" r:id="rId4"/>
    <p:sldId id="331" r:id="rId5"/>
    <p:sldId id="281" r:id="rId6"/>
    <p:sldId id="282" r:id="rId7"/>
    <p:sldId id="332" r:id="rId8"/>
    <p:sldId id="333" r:id="rId9"/>
    <p:sldId id="334" r:id="rId10"/>
    <p:sldId id="335" r:id="rId11"/>
    <p:sldId id="336" r:id="rId12"/>
    <p:sldId id="337" r:id="rId13"/>
    <p:sldId id="338" r:id="rId14"/>
    <p:sldId id="339" r:id="rId15"/>
    <p:sldId id="340" r:id="rId16"/>
    <p:sldId id="341" r:id="rId17"/>
    <p:sldId id="342" r:id="rId18"/>
    <p:sldId id="283" r:id="rId19"/>
    <p:sldId id="284" r:id="rId20"/>
    <p:sldId id="288" r:id="rId21"/>
    <p:sldId id="271" r:id="rId22"/>
    <p:sldId id="32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88" d="100"/>
          <a:sy n="88" d="100"/>
        </p:scale>
        <p:origin x="10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2-13T18:39:14.741"/>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25,'6'0,"5"0,8 0,5 0,3 0,3 0,1 0,1 0,-1 0,1 0,-6-5,-2-2,0 0,-4 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2-13T18:39:15.975"/>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0,'5'0,"7"0,6 0,6 0,4 0,1 0,2 0,1 0,-6 5,-1 2,-1-1,2-1,1-1,1-2,-5-1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2-13T18:39:17.679"/>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0,'5'0,"7"0,7 0,5 0,8 0,5 0,1 0,-2 0,0 0,-3 0,0 0,-2 0,-1 0,-5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2-13T18:39:20.392"/>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1,'5'0,"7"0,6 0,6 0,3 0,3 0,1 0,0 0,1 0,-1 0,0 0,0 0,0 0,-6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12/13/2023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12/13/2023</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12/13/2023</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12/13/2023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12/13/2023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12/13/2023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12/13/2023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12/13/2023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12/13/2023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12/13/2023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12/13/2023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12/13/2023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12/13/2023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12/13/2023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6.png"/><Relationship Id="rId7" Type="http://schemas.openxmlformats.org/officeDocument/2006/relationships/customXml" Target="../ink/ink2.xml"/><Relationship Id="rId12" Type="http://schemas.openxmlformats.org/officeDocument/2006/relationships/image" Target="../media/image21.png"/><Relationship Id="rId2" Type="http://schemas.openxmlformats.org/officeDocument/2006/relationships/image" Target="../media/image15.png"/><Relationship Id="rId1" Type="http://schemas.openxmlformats.org/officeDocument/2006/relationships/slideLayout" Target="../slideLayouts/slideLayout29.xml"/><Relationship Id="rId6" Type="http://schemas.openxmlformats.org/officeDocument/2006/relationships/image" Target="../media/image18.png"/><Relationship Id="rId11" Type="http://schemas.openxmlformats.org/officeDocument/2006/relationships/customXml" Target="../ink/ink4.xml"/><Relationship Id="rId5" Type="http://schemas.openxmlformats.org/officeDocument/2006/relationships/customXml" Target="../ink/ink1.xml"/><Relationship Id="rId10" Type="http://schemas.openxmlformats.org/officeDocument/2006/relationships/image" Target="../media/image20.png"/><Relationship Id="rId4" Type="http://schemas.openxmlformats.org/officeDocument/2006/relationships/image" Target="../media/image17.png"/><Relationship Id="rId9" Type="http://schemas.openxmlformats.org/officeDocument/2006/relationships/customXml" Target="../ink/ink3.xml"/></Relationships>
</file>

<file path=ppt/slides/_rels/slide1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9.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Polynomial and Rational Functions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2960914"/>
            <a:ext cx="9781327" cy="3037115"/>
          </a:xfrm>
        </p:spPr>
        <p:txBody>
          <a:bodyPr anchor="t">
            <a:normAutofit lnSpcReduction="10000"/>
          </a:bodyPr>
          <a:lstStyle/>
          <a:p>
            <a:r>
              <a:rPr lang="en-US" sz="3600" dirty="0"/>
              <a:t>Chapter 5</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F9CA1AB6-33AE-6AF2-1E25-457E739B78DD}"/>
              </a:ext>
            </a:extLst>
          </p:cNvPr>
          <p:cNvSpPr txBox="1"/>
          <p:nvPr/>
        </p:nvSpPr>
        <p:spPr>
          <a:xfrm>
            <a:off x="830093" y="550251"/>
            <a:ext cx="10483175" cy="1908215"/>
          </a:xfrm>
          <a:prstGeom prst="rect">
            <a:avLst/>
          </a:prstGeom>
          <a:noFill/>
        </p:spPr>
        <p:txBody>
          <a:bodyPr wrap="square">
            <a:spAutoFit/>
          </a:bodyPr>
          <a:lstStyle/>
          <a:p>
            <a:pPr algn="l"/>
            <a:r>
              <a:rPr lang="en-US" sz="2800" b="1" i="0" dirty="0">
                <a:solidFill>
                  <a:srgbClr val="333333"/>
                </a:solidFill>
                <a:effectLst/>
                <a:latin typeface="Neue Helvetica W01"/>
              </a:rPr>
              <a:t>Using Synthetic Division to Divide Polynomials</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As we’ve seen, long division of polynomials can involve many steps and be quite cumbersome. </a:t>
            </a:r>
          </a:p>
          <a:p>
            <a:pPr algn="l"/>
            <a:endParaRPr lang="en-US" dirty="0">
              <a:solidFill>
                <a:srgbClr val="424242"/>
              </a:solidFill>
              <a:latin typeface="Neue Helvetica W01"/>
            </a:endParaRPr>
          </a:p>
          <a:p>
            <a:pPr algn="l"/>
            <a:r>
              <a:rPr lang="en-US" b="1" i="0" dirty="0">
                <a:solidFill>
                  <a:srgbClr val="424242"/>
                </a:solidFill>
                <a:effectLst/>
                <a:latin typeface="Neue Helvetica W01"/>
              </a:rPr>
              <a:t>Synthetic division</a:t>
            </a:r>
            <a:r>
              <a:rPr lang="en-US" b="0" i="0" dirty="0">
                <a:solidFill>
                  <a:srgbClr val="424242"/>
                </a:solidFill>
                <a:effectLst/>
                <a:latin typeface="Neue Helvetica W01"/>
              </a:rPr>
              <a:t> is a shorthand method of dividing polynomials for the special case of dividing by a linear factor whose leading coefficient is 1.</a:t>
            </a:r>
          </a:p>
        </p:txBody>
      </p:sp>
      <p:pic>
        <p:nvPicPr>
          <p:cNvPr id="6" name="Picture 5">
            <a:extLst>
              <a:ext uri="{FF2B5EF4-FFF2-40B4-BE49-F238E27FC236}">
                <a16:creationId xmlns:a16="http://schemas.microsoft.com/office/drawing/2014/main" id="{126D7D40-87F0-D9C8-AF5F-7544C0F5510B}"/>
              </a:ext>
            </a:extLst>
          </p:cNvPr>
          <p:cNvPicPr>
            <a:picLocks noChangeAspect="1"/>
          </p:cNvPicPr>
          <p:nvPr/>
        </p:nvPicPr>
        <p:blipFill>
          <a:blip r:embed="rId2"/>
          <a:stretch>
            <a:fillRect/>
          </a:stretch>
        </p:blipFill>
        <p:spPr>
          <a:xfrm>
            <a:off x="677694" y="2508848"/>
            <a:ext cx="3813341" cy="2800422"/>
          </a:xfrm>
          <a:prstGeom prst="rect">
            <a:avLst/>
          </a:prstGeom>
        </p:spPr>
      </p:pic>
      <p:pic>
        <p:nvPicPr>
          <p:cNvPr id="8" name="Picture 7">
            <a:extLst>
              <a:ext uri="{FF2B5EF4-FFF2-40B4-BE49-F238E27FC236}">
                <a16:creationId xmlns:a16="http://schemas.microsoft.com/office/drawing/2014/main" id="{8C314DD3-0EB3-0EEC-65A6-3DF1B6888BAB}"/>
              </a:ext>
            </a:extLst>
          </p:cNvPr>
          <p:cNvPicPr>
            <a:picLocks noChangeAspect="1"/>
          </p:cNvPicPr>
          <p:nvPr/>
        </p:nvPicPr>
        <p:blipFill>
          <a:blip r:embed="rId3"/>
          <a:stretch>
            <a:fillRect/>
          </a:stretch>
        </p:blipFill>
        <p:spPr>
          <a:xfrm>
            <a:off x="5158951" y="2966084"/>
            <a:ext cx="2714625" cy="1885950"/>
          </a:xfrm>
          <a:prstGeom prst="rect">
            <a:avLst/>
          </a:prstGeom>
        </p:spPr>
      </p:pic>
      <p:pic>
        <p:nvPicPr>
          <p:cNvPr id="10" name="Picture 9">
            <a:extLst>
              <a:ext uri="{FF2B5EF4-FFF2-40B4-BE49-F238E27FC236}">
                <a16:creationId xmlns:a16="http://schemas.microsoft.com/office/drawing/2014/main" id="{1E098CA9-EC89-2FF6-3EEA-3050DB5B467C}"/>
              </a:ext>
            </a:extLst>
          </p:cNvPr>
          <p:cNvPicPr>
            <a:picLocks noChangeAspect="1"/>
          </p:cNvPicPr>
          <p:nvPr/>
        </p:nvPicPr>
        <p:blipFill>
          <a:blip r:embed="rId4"/>
          <a:stretch>
            <a:fillRect/>
          </a:stretch>
        </p:blipFill>
        <p:spPr>
          <a:xfrm>
            <a:off x="8541493" y="3173258"/>
            <a:ext cx="2771775" cy="1238250"/>
          </a:xfrm>
          <a:prstGeom prst="rect">
            <a:avLst/>
          </a:prstGeom>
        </p:spPr>
      </p:pic>
      <mc:AlternateContent xmlns:mc="http://schemas.openxmlformats.org/markup-compatibility/2006">
        <mc:Choice xmlns:p14="http://schemas.microsoft.com/office/powerpoint/2010/main" Requires="p14">
          <p:contentPart p14:bwMode="auto" r:id="rId5">
            <p14:nvContentPartPr>
              <p14:cNvPr id="11" name="Ink 10">
                <a:extLst>
                  <a:ext uri="{FF2B5EF4-FFF2-40B4-BE49-F238E27FC236}">
                    <a16:creationId xmlns:a16="http://schemas.microsoft.com/office/drawing/2014/main" id="{C6ECD65A-A417-6785-665B-FCCC54790FCC}"/>
                  </a:ext>
                </a:extLst>
              </p14:cNvPr>
              <p14:cNvContentPartPr/>
              <p14:nvPr/>
            </p14:nvContentPartPr>
            <p14:xfrm>
              <a:off x="1556177" y="3452709"/>
              <a:ext cx="121680" cy="9000"/>
            </p14:xfrm>
          </p:contentPart>
        </mc:Choice>
        <mc:Fallback>
          <p:pic>
            <p:nvPicPr>
              <p:cNvPr id="11" name="Ink 10">
                <a:extLst>
                  <a:ext uri="{FF2B5EF4-FFF2-40B4-BE49-F238E27FC236}">
                    <a16:creationId xmlns:a16="http://schemas.microsoft.com/office/drawing/2014/main" id="{C6ECD65A-A417-6785-665B-FCCC54790FCC}"/>
                  </a:ext>
                </a:extLst>
              </p:cNvPr>
              <p:cNvPicPr/>
              <p:nvPr/>
            </p:nvPicPr>
            <p:blipFill>
              <a:blip r:embed="rId6"/>
              <a:stretch>
                <a:fillRect/>
              </a:stretch>
            </p:blipFill>
            <p:spPr>
              <a:xfrm>
                <a:off x="1520177" y="3381069"/>
                <a:ext cx="193320" cy="1526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2" name="Ink 11">
                <a:extLst>
                  <a:ext uri="{FF2B5EF4-FFF2-40B4-BE49-F238E27FC236}">
                    <a16:creationId xmlns:a16="http://schemas.microsoft.com/office/drawing/2014/main" id="{D2EA424E-C09E-1363-7C3E-797DEE87040E}"/>
                  </a:ext>
                </a:extLst>
              </p14:cNvPr>
              <p14:cNvContentPartPr/>
              <p14:nvPr/>
            </p14:nvContentPartPr>
            <p14:xfrm>
              <a:off x="2013377" y="4103949"/>
              <a:ext cx="129600" cy="11160"/>
            </p14:xfrm>
          </p:contentPart>
        </mc:Choice>
        <mc:Fallback>
          <p:pic>
            <p:nvPicPr>
              <p:cNvPr id="12" name="Ink 11">
                <a:extLst>
                  <a:ext uri="{FF2B5EF4-FFF2-40B4-BE49-F238E27FC236}">
                    <a16:creationId xmlns:a16="http://schemas.microsoft.com/office/drawing/2014/main" id="{D2EA424E-C09E-1363-7C3E-797DEE87040E}"/>
                  </a:ext>
                </a:extLst>
              </p:cNvPr>
              <p:cNvPicPr/>
              <p:nvPr/>
            </p:nvPicPr>
            <p:blipFill>
              <a:blip r:embed="rId8"/>
              <a:stretch>
                <a:fillRect/>
              </a:stretch>
            </p:blipFill>
            <p:spPr>
              <a:xfrm>
                <a:off x="1977737" y="4031949"/>
                <a:ext cx="201240" cy="1548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3" name="Ink 12">
                <a:extLst>
                  <a:ext uri="{FF2B5EF4-FFF2-40B4-BE49-F238E27FC236}">
                    <a16:creationId xmlns:a16="http://schemas.microsoft.com/office/drawing/2014/main" id="{F1AC08C2-1241-CC8D-6E52-FDFD0C99FC05}"/>
                  </a:ext>
                </a:extLst>
              </p14:cNvPr>
              <p14:cNvContentPartPr/>
              <p14:nvPr/>
            </p14:nvContentPartPr>
            <p14:xfrm>
              <a:off x="2785937" y="4778589"/>
              <a:ext cx="141480" cy="360"/>
            </p14:xfrm>
          </p:contentPart>
        </mc:Choice>
        <mc:Fallback>
          <p:pic>
            <p:nvPicPr>
              <p:cNvPr id="13" name="Ink 12">
                <a:extLst>
                  <a:ext uri="{FF2B5EF4-FFF2-40B4-BE49-F238E27FC236}">
                    <a16:creationId xmlns:a16="http://schemas.microsoft.com/office/drawing/2014/main" id="{F1AC08C2-1241-CC8D-6E52-FDFD0C99FC05}"/>
                  </a:ext>
                </a:extLst>
              </p:cNvPr>
              <p:cNvPicPr/>
              <p:nvPr/>
            </p:nvPicPr>
            <p:blipFill>
              <a:blip r:embed="rId10"/>
              <a:stretch>
                <a:fillRect/>
              </a:stretch>
            </p:blipFill>
            <p:spPr>
              <a:xfrm>
                <a:off x="2750297" y="4706589"/>
                <a:ext cx="21312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4" name="Ink 13">
                <a:extLst>
                  <a:ext uri="{FF2B5EF4-FFF2-40B4-BE49-F238E27FC236}">
                    <a16:creationId xmlns:a16="http://schemas.microsoft.com/office/drawing/2014/main" id="{DCCA8CF8-4340-6C38-36D5-E4BBEBE49827}"/>
                  </a:ext>
                </a:extLst>
              </p14:cNvPr>
              <p14:cNvContentPartPr/>
              <p14:nvPr/>
            </p14:nvContentPartPr>
            <p14:xfrm>
              <a:off x="8806217" y="3526869"/>
              <a:ext cx="129600" cy="360"/>
            </p14:xfrm>
          </p:contentPart>
        </mc:Choice>
        <mc:Fallback>
          <p:pic>
            <p:nvPicPr>
              <p:cNvPr id="14" name="Ink 13">
                <a:extLst>
                  <a:ext uri="{FF2B5EF4-FFF2-40B4-BE49-F238E27FC236}">
                    <a16:creationId xmlns:a16="http://schemas.microsoft.com/office/drawing/2014/main" id="{DCCA8CF8-4340-6C38-36D5-E4BBEBE49827}"/>
                  </a:ext>
                </a:extLst>
              </p:cNvPr>
              <p:cNvPicPr/>
              <p:nvPr/>
            </p:nvPicPr>
            <p:blipFill>
              <a:blip r:embed="rId12"/>
              <a:stretch>
                <a:fillRect/>
              </a:stretch>
            </p:blipFill>
            <p:spPr>
              <a:xfrm>
                <a:off x="8770577" y="3455229"/>
                <a:ext cx="201240" cy="144000"/>
              </a:xfrm>
              <a:prstGeom prst="rect">
                <a:avLst/>
              </a:prstGeom>
            </p:spPr>
          </p:pic>
        </mc:Fallback>
      </mc:AlternateContent>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131A5D7-A8B1-7CB7-7626-64EE733F1EEE}"/>
              </a:ext>
            </a:extLst>
          </p:cNvPr>
          <p:cNvPicPr>
            <a:picLocks noChangeAspect="1"/>
          </p:cNvPicPr>
          <p:nvPr/>
        </p:nvPicPr>
        <p:blipFill>
          <a:blip r:embed="rId2"/>
          <a:stretch>
            <a:fillRect/>
          </a:stretch>
        </p:blipFill>
        <p:spPr>
          <a:xfrm>
            <a:off x="685800" y="2252662"/>
            <a:ext cx="10820400" cy="2352675"/>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2BC015D-5B8F-5402-931A-E9BFF18F1D7B}"/>
              </a:ext>
            </a:extLst>
          </p:cNvPr>
          <p:cNvPicPr>
            <a:picLocks noChangeAspect="1"/>
          </p:cNvPicPr>
          <p:nvPr/>
        </p:nvPicPr>
        <p:blipFill>
          <a:blip r:embed="rId2"/>
          <a:stretch>
            <a:fillRect/>
          </a:stretch>
        </p:blipFill>
        <p:spPr>
          <a:xfrm>
            <a:off x="676275" y="804862"/>
            <a:ext cx="10839450" cy="5248275"/>
          </a:xfrm>
          <a:prstGeom prst="rect">
            <a:avLst/>
          </a:prstGeom>
        </p:spPr>
      </p:pic>
    </p:spTree>
    <p:extLst>
      <p:ext uri="{BB962C8B-B14F-4D97-AF65-F5344CB8AC3E}">
        <p14:creationId xmlns:p14="http://schemas.microsoft.com/office/powerpoint/2010/main" val="1090798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F86FB9C-F60E-A768-63A2-674284BA1A66}"/>
              </a:ext>
            </a:extLst>
          </p:cNvPr>
          <p:cNvPicPr>
            <a:picLocks noChangeAspect="1"/>
          </p:cNvPicPr>
          <p:nvPr/>
        </p:nvPicPr>
        <p:blipFill>
          <a:blip r:embed="rId2"/>
          <a:stretch>
            <a:fillRect/>
          </a:stretch>
        </p:blipFill>
        <p:spPr>
          <a:xfrm>
            <a:off x="459240" y="343580"/>
            <a:ext cx="10467975" cy="2143125"/>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4018FCE-1770-E1F4-B7DF-D11F5ACDFD8B}"/>
              </a:ext>
            </a:extLst>
          </p:cNvPr>
          <p:cNvPicPr>
            <a:picLocks noChangeAspect="1"/>
          </p:cNvPicPr>
          <p:nvPr/>
        </p:nvPicPr>
        <p:blipFill>
          <a:blip r:embed="rId2"/>
          <a:stretch>
            <a:fillRect/>
          </a:stretch>
        </p:blipFill>
        <p:spPr>
          <a:xfrm>
            <a:off x="325211" y="301398"/>
            <a:ext cx="10496550" cy="2162175"/>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3371696-730A-8630-845A-6524678484C8}"/>
              </a:ext>
            </a:extLst>
          </p:cNvPr>
          <p:cNvPicPr>
            <a:picLocks noChangeAspect="1"/>
          </p:cNvPicPr>
          <p:nvPr/>
        </p:nvPicPr>
        <p:blipFill>
          <a:blip r:embed="rId2"/>
          <a:stretch>
            <a:fillRect/>
          </a:stretch>
        </p:blipFill>
        <p:spPr>
          <a:xfrm>
            <a:off x="470808" y="432707"/>
            <a:ext cx="10401300" cy="2095500"/>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D062A7A-B03C-94C9-4C34-40FA71763170}"/>
              </a:ext>
            </a:extLst>
          </p:cNvPr>
          <p:cNvPicPr>
            <a:picLocks noChangeAspect="1"/>
          </p:cNvPicPr>
          <p:nvPr/>
        </p:nvPicPr>
        <p:blipFill>
          <a:blip r:embed="rId2"/>
          <a:stretch>
            <a:fillRect/>
          </a:stretch>
        </p:blipFill>
        <p:spPr>
          <a:xfrm>
            <a:off x="368073" y="369433"/>
            <a:ext cx="10410825" cy="1590675"/>
          </a:xfrm>
          <a:prstGeom prst="rect">
            <a:avLst/>
          </a:prstGeom>
        </p:spPr>
      </p:pic>
    </p:spTree>
    <p:extLst>
      <p:ext uri="{BB962C8B-B14F-4D97-AF65-F5344CB8AC3E}">
        <p14:creationId xmlns:p14="http://schemas.microsoft.com/office/powerpoint/2010/main" val="1578467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D356BC3-1532-BFEF-29DB-B44318E95659}"/>
              </a:ext>
            </a:extLst>
          </p:cNvPr>
          <p:cNvPicPr>
            <a:picLocks noChangeAspect="1"/>
          </p:cNvPicPr>
          <p:nvPr/>
        </p:nvPicPr>
        <p:blipFill>
          <a:blip r:embed="rId2"/>
          <a:stretch>
            <a:fillRect/>
          </a:stretch>
        </p:blipFill>
        <p:spPr>
          <a:xfrm>
            <a:off x="398009" y="317046"/>
            <a:ext cx="10372725" cy="2762250"/>
          </a:xfrm>
          <a:prstGeom prst="rect">
            <a:avLst/>
          </a:prstGeom>
        </p:spPr>
      </p:pic>
    </p:spTree>
    <p:extLst>
      <p:ext uri="{BB962C8B-B14F-4D97-AF65-F5344CB8AC3E}">
        <p14:creationId xmlns:p14="http://schemas.microsoft.com/office/powerpoint/2010/main" val="235311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5ABDA749-9EE3-329B-D1E8-CE2535A4D56E}"/>
              </a:ext>
            </a:extLst>
          </p:cNvPr>
          <p:cNvPicPr>
            <a:picLocks noChangeAspect="1"/>
          </p:cNvPicPr>
          <p:nvPr/>
        </p:nvPicPr>
        <p:blipFill>
          <a:blip r:embed="rId2"/>
          <a:stretch>
            <a:fillRect/>
          </a:stretch>
        </p:blipFill>
        <p:spPr>
          <a:xfrm>
            <a:off x="455839" y="423862"/>
            <a:ext cx="10344150" cy="1895475"/>
          </a:xfrm>
          <a:prstGeom prst="rect">
            <a:avLst/>
          </a:prstGeom>
        </p:spPr>
      </p:pic>
    </p:spTree>
    <p:extLst>
      <p:ext uri="{BB962C8B-B14F-4D97-AF65-F5344CB8AC3E}">
        <p14:creationId xmlns:p14="http://schemas.microsoft.com/office/powerpoint/2010/main" val="3281498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2681058" y="1766139"/>
            <a:ext cx="6829883" cy="224676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r>
              <a:rPr kumimoji="0" lang="en-US" sz="2800" b="0" i="0" u="none" strike="noStrike" kern="1200" cap="none" spc="0" normalizeH="0" baseline="0" noProof="0" dirty="0">
                <a:ln>
                  <a:noFill/>
                </a:ln>
                <a:solidFill>
                  <a:srgbClr val="424242"/>
                </a:solidFill>
                <a:effectLst/>
                <a:uLnTx/>
                <a:uFillTx/>
                <a:latin typeface="Neue Helvetica W01"/>
                <a:ea typeface="+mn-ea"/>
                <a:cs typeface="+mn-cs"/>
              </a:rPr>
              <a:t> </a:t>
            </a:r>
            <a:r>
              <a:rPr lang="en-US" sz="2800" b="0" i="0" dirty="0">
                <a:effectLst/>
                <a:latin typeface="Neue Helvetica W01"/>
              </a:rPr>
              <a:t>Use long division to divide polynomials.</a:t>
            </a:r>
          </a:p>
          <a:p>
            <a:pPr algn="l">
              <a:buFont typeface="Arial" panose="020B0604020202020204" pitchFamily="34" charset="0"/>
              <a:buChar char="•"/>
            </a:pPr>
            <a:r>
              <a:rPr lang="en-US" sz="2800" b="0" i="0" dirty="0">
                <a:effectLst/>
                <a:latin typeface="Neue Helvetica W01"/>
              </a:rPr>
              <a:t> Use synthetic division to divide polynomials.</a:t>
            </a: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50000"/>
          </a:blip>
          <a:srcRect t="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1524000" y="1122362"/>
            <a:ext cx="9144000" cy="2900518"/>
          </a:xfrm>
        </p:spPr>
        <p:txBody>
          <a:bodyPr>
            <a:normAutofit/>
          </a:bodyPr>
          <a:lstStyle/>
          <a:p>
            <a:r>
              <a:rPr lang="en-US" dirty="0">
                <a:solidFill>
                  <a:srgbClr val="FFFFFF"/>
                </a:solidFill>
              </a:rPr>
              <a:t>5.4 Dividing Polynomials</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6574709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811775" y="1230708"/>
            <a:ext cx="7818607" cy="2123658"/>
          </a:xfrm>
          <a:prstGeom prst="rect">
            <a:avLst/>
          </a:prstGeom>
          <a:noFill/>
        </p:spPr>
        <p:txBody>
          <a:bodyPr wrap="square">
            <a:spAutoFit/>
          </a:bodyPr>
          <a:lstStyle/>
          <a:p>
            <a:r>
              <a:rPr lang="en-US" sz="2800" dirty="0"/>
              <a:t>What are the learning objectives for this section?</a:t>
            </a:r>
          </a:p>
          <a:p>
            <a:endParaRPr lang="en-US" sz="2800" dirty="0"/>
          </a:p>
          <a:p>
            <a:pPr algn="l">
              <a:buFont typeface="Arial" panose="020B0604020202020204" pitchFamily="34" charset="0"/>
              <a:buChar char="•"/>
            </a:pPr>
            <a:r>
              <a:rPr lang="en-US" sz="2400" b="0" i="0" dirty="0">
                <a:effectLst/>
                <a:latin typeface="Neue Helvetica W01"/>
              </a:rPr>
              <a:t> Use long division to divide polynomials.</a:t>
            </a:r>
          </a:p>
          <a:p>
            <a:pPr algn="l">
              <a:buFont typeface="Arial" panose="020B0604020202020204" pitchFamily="34" charset="0"/>
              <a:buChar char="•"/>
            </a:pPr>
            <a:r>
              <a:rPr lang="en-US" sz="2400" b="0" i="0" dirty="0">
                <a:effectLst/>
                <a:latin typeface="Neue Helvetica W01"/>
              </a:rPr>
              <a:t> Use synthetic division to divide polynomials.</a:t>
            </a:r>
          </a:p>
          <a:p>
            <a:endParaRPr lang="en-US" sz="2800" dirty="0"/>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9EA519C1-A6CB-AC94-9770-632CAF715898}"/>
              </a:ext>
            </a:extLst>
          </p:cNvPr>
          <p:cNvSpPr txBox="1"/>
          <p:nvPr/>
        </p:nvSpPr>
        <p:spPr>
          <a:xfrm>
            <a:off x="325146" y="136525"/>
            <a:ext cx="11541708" cy="1631216"/>
          </a:xfrm>
          <a:prstGeom prst="rect">
            <a:avLst/>
          </a:prstGeom>
          <a:noFill/>
        </p:spPr>
        <p:txBody>
          <a:bodyPr wrap="square" rtlCol="0">
            <a:spAutoFit/>
          </a:bodyPr>
          <a:lstStyle/>
          <a:p>
            <a:r>
              <a:rPr lang="en-US" sz="2800" b="1" dirty="0"/>
              <a:t>Using Long Division to Divide Polynomials</a:t>
            </a:r>
          </a:p>
          <a:p>
            <a:endParaRPr lang="en-US" dirty="0"/>
          </a:p>
          <a:p>
            <a:r>
              <a:rPr lang="en-US" b="0" i="0" dirty="0">
                <a:solidFill>
                  <a:srgbClr val="424242"/>
                </a:solidFill>
                <a:effectLst/>
                <a:latin typeface="Neue Helvetica W01"/>
              </a:rPr>
              <a:t>We are familiar with the long division algorithm for ordinary arithmetic. We begin by dividing into the digits of the dividend that have the greatest place value. We divide, multiply, subtract, include the digit in the next place value position, and repeat. </a:t>
            </a:r>
            <a:r>
              <a:rPr lang="en-US" dirty="0">
                <a:solidFill>
                  <a:srgbClr val="424242"/>
                </a:solidFill>
                <a:latin typeface="Neue Helvetica W01"/>
              </a:rPr>
              <a:t>For example, divide 178 by 3 using long division.</a:t>
            </a:r>
            <a:endParaRPr lang="en-US" dirty="0"/>
          </a:p>
        </p:txBody>
      </p:sp>
      <p:pic>
        <p:nvPicPr>
          <p:cNvPr id="5" name="Picture 4">
            <a:extLst>
              <a:ext uri="{FF2B5EF4-FFF2-40B4-BE49-F238E27FC236}">
                <a16:creationId xmlns:a16="http://schemas.microsoft.com/office/drawing/2014/main" id="{F9B2F407-E12D-680D-E96D-7801F1878E4A}"/>
              </a:ext>
            </a:extLst>
          </p:cNvPr>
          <p:cNvPicPr>
            <a:picLocks noChangeAspect="1"/>
          </p:cNvPicPr>
          <p:nvPr/>
        </p:nvPicPr>
        <p:blipFill>
          <a:blip r:embed="rId2"/>
          <a:stretch>
            <a:fillRect/>
          </a:stretch>
        </p:blipFill>
        <p:spPr>
          <a:xfrm>
            <a:off x="869163" y="1774600"/>
            <a:ext cx="1095375" cy="1914525"/>
          </a:xfrm>
          <a:prstGeom prst="rect">
            <a:avLst/>
          </a:prstGeom>
        </p:spPr>
      </p:pic>
      <p:pic>
        <p:nvPicPr>
          <p:cNvPr id="7" name="Picture 6">
            <a:extLst>
              <a:ext uri="{FF2B5EF4-FFF2-40B4-BE49-F238E27FC236}">
                <a16:creationId xmlns:a16="http://schemas.microsoft.com/office/drawing/2014/main" id="{24ED385C-5734-905F-0C25-A66CB2A93DC3}"/>
              </a:ext>
            </a:extLst>
          </p:cNvPr>
          <p:cNvPicPr>
            <a:picLocks noChangeAspect="1"/>
          </p:cNvPicPr>
          <p:nvPr/>
        </p:nvPicPr>
        <p:blipFill>
          <a:blip r:embed="rId3"/>
          <a:stretch>
            <a:fillRect/>
          </a:stretch>
        </p:blipFill>
        <p:spPr>
          <a:xfrm>
            <a:off x="2725844" y="1962937"/>
            <a:ext cx="4791075" cy="1466850"/>
          </a:xfrm>
          <a:prstGeom prst="rect">
            <a:avLst/>
          </a:prstGeom>
        </p:spPr>
      </p:pic>
      <p:sp>
        <p:nvSpPr>
          <p:cNvPr id="9" name="TextBox 8">
            <a:extLst>
              <a:ext uri="{FF2B5EF4-FFF2-40B4-BE49-F238E27FC236}">
                <a16:creationId xmlns:a16="http://schemas.microsoft.com/office/drawing/2014/main" id="{68ADA1D6-3ECA-63AD-4381-0833800F10F4}"/>
              </a:ext>
            </a:extLst>
          </p:cNvPr>
          <p:cNvSpPr txBox="1"/>
          <p:nvPr/>
        </p:nvSpPr>
        <p:spPr>
          <a:xfrm>
            <a:off x="736291" y="3770786"/>
            <a:ext cx="5588902" cy="369332"/>
          </a:xfrm>
          <a:prstGeom prst="rect">
            <a:avLst/>
          </a:prstGeom>
          <a:noFill/>
        </p:spPr>
        <p:txBody>
          <a:bodyPr wrap="none" rtlCol="0">
            <a:spAutoFit/>
          </a:bodyPr>
          <a:lstStyle/>
          <a:p>
            <a:r>
              <a:rPr lang="en-US" dirty="0"/>
              <a:t>We will explore a similar process for dividing polynomials.</a:t>
            </a:r>
          </a:p>
        </p:txBody>
      </p:sp>
      <p:pic>
        <p:nvPicPr>
          <p:cNvPr id="11" name="Picture 10">
            <a:extLst>
              <a:ext uri="{FF2B5EF4-FFF2-40B4-BE49-F238E27FC236}">
                <a16:creationId xmlns:a16="http://schemas.microsoft.com/office/drawing/2014/main" id="{2A47B10A-B725-118F-145D-F02371A9DAC6}"/>
              </a:ext>
            </a:extLst>
          </p:cNvPr>
          <p:cNvPicPr>
            <a:picLocks noChangeAspect="1"/>
          </p:cNvPicPr>
          <p:nvPr/>
        </p:nvPicPr>
        <p:blipFill>
          <a:blip r:embed="rId4"/>
          <a:stretch>
            <a:fillRect/>
          </a:stretch>
        </p:blipFill>
        <p:spPr>
          <a:xfrm>
            <a:off x="767851" y="4235734"/>
            <a:ext cx="2714626" cy="2071911"/>
          </a:xfrm>
          <a:prstGeom prst="rect">
            <a:avLst/>
          </a:prstGeom>
        </p:spPr>
      </p:pic>
      <p:pic>
        <p:nvPicPr>
          <p:cNvPr id="23" name="Picture 22">
            <a:extLst>
              <a:ext uri="{FF2B5EF4-FFF2-40B4-BE49-F238E27FC236}">
                <a16:creationId xmlns:a16="http://schemas.microsoft.com/office/drawing/2014/main" id="{DBA1F5FA-7515-D047-7788-3764D191F7F3}"/>
              </a:ext>
            </a:extLst>
          </p:cNvPr>
          <p:cNvPicPr>
            <a:picLocks noChangeAspect="1"/>
          </p:cNvPicPr>
          <p:nvPr/>
        </p:nvPicPr>
        <p:blipFill>
          <a:blip r:embed="rId5"/>
          <a:stretch>
            <a:fillRect/>
          </a:stretch>
        </p:blipFill>
        <p:spPr>
          <a:xfrm>
            <a:off x="4556933" y="4433165"/>
            <a:ext cx="5588902" cy="1677050"/>
          </a:xfrm>
          <a:prstGeom prst="rect">
            <a:avLst/>
          </a:prstGeom>
        </p:spPr>
      </p:pic>
      <p:pic>
        <p:nvPicPr>
          <p:cNvPr id="24" name="Picture 23">
            <a:extLst>
              <a:ext uri="{FF2B5EF4-FFF2-40B4-BE49-F238E27FC236}">
                <a16:creationId xmlns:a16="http://schemas.microsoft.com/office/drawing/2014/main" id="{6AD60AD7-5D6D-5152-6BE5-4826D47FF04C}"/>
              </a:ext>
            </a:extLst>
          </p:cNvPr>
          <p:cNvPicPr>
            <a:picLocks noChangeAspect="1"/>
          </p:cNvPicPr>
          <p:nvPr/>
        </p:nvPicPr>
        <p:blipFill>
          <a:blip r:embed="rId6"/>
          <a:stretch>
            <a:fillRect/>
          </a:stretch>
        </p:blipFill>
        <p:spPr>
          <a:xfrm>
            <a:off x="4556933" y="4431375"/>
            <a:ext cx="2148913" cy="514350"/>
          </a:xfrm>
          <a:prstGeom prst="rect">
            <a:avLst/>
          </a:prstGeom>
        </p:spPr>
      </p:pic>
      <p:pic>
        <p:nvPicPr>
          <p:cNvPr id="25" name="Picture 24">
            <a:extLst>
              <a:ext uri="{FF2B5EF4-FFF2-40B4-BE49-F238E27FC236}">
                <a16:creationId xmlns:a16="http://schemas.microsoft.com/office/drawing/2014/main" id="{D423DD02-616D-80DC-3ABE-4892DB8B4D8D}"/>
              </a:ext>
            </a:extLst>
          </p:cNvPr>
          <p:cNvPicPr>
            <a:picLocks noChangeAspect="1"/>
          </p:cNvPicPr>
          <p:nvPr/>
        </p:nvPicPr>
        <p:blipFill>
          <a:blip r:embed="rId7"/>
          <a:stretch>
            <a:fillRect/>
          </a:stretch>
        </p:blipFill>
        <p:spPr>
          <a:xfrm>
            <a:off x="6705846" y="4457776"/>
            <a:ext cx="3222171" cy="552450"/>
          </a:xfrm>
          <a:prstGeom prst="rect">
            <a:avLst/>
          </a:prstGeom>
        </p:spPr>
      </p:pic>
      <p:pic>
        <p:nvPicPr>
          <p:cNvPr id="26" name="Picture 25">
            <a:extLst>
              <a:ext uri="{FF2B5EF4-FFF2-40B4-BE49-F238E27FC236}">
                <a16:creationId xmlns:a16="http://schemas.microsoft.com/office/drawing/2014/main" id="{22EC03B9-D34E-C541-02B1-C9B3F0D7E44C}"/>
              </a:ext>
            </a:extLst>
          </p:cNvPr>
          <p:cNvPicPr>
            <a:picLocks noChangeAspect="1"/>
          </p:cNvPicPr>
          <p:nvPr/>
        </p:nvPicPr>
        <p:blipFill>
          <a:blip r:embed="rId8"/>
          <a:stretch>
            <a:fillRect/>
          </a:stretch>
        </p:blipFill>
        <p:spPr>
          <a:xfrm>
            <a:off x="4623957" y="5034837"/>
            <a:ext cx="5429250" cy="809625"/>
          </a:xfrm>
          <a:prstGeom prst="rect">
            <a:avLst/>
          </a:prstGeom>
        </p:spPr>
      </p:pic>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FC6C445E-B393-4BD6-BF01-06C27A44278B}"/>
              </a:ext>
            </a:extLst>
          </p:cNvPr>
          <p:cNvPicPr>
            <a:picLocks noChangeAspect="1"/>
          </p:cNvPicPr>
          <p:nvPr/>
        </p:nvPicPr>
        <p:blipFill>
          <a:blip r:embed="rId2"/>
          <a:stretch>
            <a:fillRect/>
          </a:stretch>
        </p:blipFill>
        <p:spPr>
          <a:xfrm>
            <a:off x="657225" y="1047750"/>
            <a:ext cx="10877550" cy="4762500"/>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647A0B52-242D-99C6-AE53-CE87216115EC}"/>
              </a:ext>
            </a:extLst>
          </p:cNvPr>
          <p:cNvPicPr>
            <a:picLocks noChangeAspect="1"/>
          </p:cNvPicPr>
          <p:nvPr/>
        </p:nvPicPr>
        <p:blipFill>
          <a:blip r:embed="rId2"/>
          <a:stretch>
            <a:fillRect/>
          </a:stretch>
        </p:blipFill>
        <p:spPr>
          <a:xfrm>
            <a:off x="652462" y="947737"/>
            <a:ext cx="10887075" cy="4962525"/>
          </a:xfrm>
          <a:prstGeom prst="rect">
            <a:avLst/>
          </a:prstGeom>
        </p:spPr>
      </p:pic>
    </p:spTree>
    <p:extLst>
      <p:ext uri="{BB962C8B-B14F-4D97-AF65-F5344CB8AC3E}">
        <p14:creationId xmlns:p14="http://schemas.microsoft.com/office/powerpoint/2010/main" val="429372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CFE0E4CA-2C62-CEA8-A595-03004888C981}"/>
              </a:ext>
            </a:extLst>
          </p:cNvPr>
          <p:cNvPicPr>
            <a:picLocks noChangeAspect="1"/>
          </p:cNvPicPr>
          <p:nvPr/>
        </p:nvPicPr>
        <p:blipFill>
          <a:blip r:embed="rId2"/>
          <a:stretch>
            <a:fillRect/>
          </a:stretch>
        </p:blipFill>
        <p:spPr>
          <a:xfrm>
            <a:off x="561294" y="521153"/>
            <a:ext cx="10372725" cy="2114550"/>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ABC4C28-27CE-5357-C2CC-B6771FF23C78}"/>
              </a:ext>
            </a:extLst>
          </p:cNvPr>
          <p:cNvPicPr>
            <a:picLocks noChangeAspect="1"/>
          </p:cNvPicPr>
          <p:nvPr/>
        </p:nvPicPr>
        <p:blipFill>
          <a:blip r:embed="rId2"/>
          <a:stretch>
            <a:fillRect/>
          </a:stretch>
        </p:blipFill>
        <p:spPr>
          <a:xfrm>
            <a:off x="392566" y="290512"/>
            <a:ext cx="10448925" cy="2162175"/>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40A1E93-6E2E-CC6F-8262-5E90AD6D839F}"/>
              </a:ext>
            </a:extLst>
          </p:cNvPr>
          <p:cNvPicPr>
            <a:picLocks noChangeAspect="1"/>
          </p:cNvPicPr>
          <p:nvPr/>
        </p:nvPicPr>
        <p:blipFill>
          <a:blip r:embed="rId2"/>
          <a:stretch>
            <a:fillRect/>
          </a:stretch>
        </p:blipFill>
        <p:spPr>
          <a:xfrm>
            <a:off x="414337" y="394607"/>
            <a:ext cx="10448925" cy="1562100"/>
          </a:xfrm>
          <a:prstGeom prst="rect">
            <a:avLst/>
          </a:prstGeom>
        </p:spPr>
      </p:pic>
    </p:spTree>
    <p:extLst>
      <p:ext uri="{BB962C8B-B14F-4D97-AF65-F5344CB8AC3E}">
        <p14:creationId xmlns:p14="http://schemas.microsoft.com/office/powerpoint/2010/main" val="773606810"/>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136</TotalTime>
  <Words>515</Words>
  <Application>Microsoft Office PowerPoint</Application>
  <PresentationFormat>Widescreen</PresentationFormat>
  <Paragraphs>52</Paragraphs>
  <Slides>20</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20</vt:i4>
      </vt:variant>
    </vt:vector>
  </HeadingPairs>
  <TitlesOfParts>
    <vt:vector size="28" baseType="lpstr">
      <vt:lpstr>Arial</vt:lpstr>
      <vt:lpstr>Calibri</vt:lpstr>
      <vt:lpstr>Calibri Light</vt:lpstr>
      <vt:lpstr>Neue Helvetica W01</vt:lpstr>
      <vt:lpstr>Times New Roman</vt:lpstr>
      <vt:lpstr>Theme1</vt:lpstr>
      <vt:lpstr>1_Office Theme</vt:lpstr>
      <vt:lpstr>Office Theme</vt:lpstr>
      <vt:lpstr>Polynomial and Rational Functions</vt:lpstr>
      <vt:lpstr>5.4 Dividing Polynomials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13</cp:revision>
  <dcterms:created xsi:type="dcterms:W3CDTF">2023-11-15T21:12:55Z</dcterms:created>
  <dcterms:modified xsi:type="dcterms:W3CDTF">2023-12-13T18:55:43Z</dcterms:modified>
</cp:coreProperties>
</file>