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7"/>
  </p:notesMasterIdLst>
  <p:sldIdLst>
    <p:sldId id="257" r:id="rId4"/>
    <p:sldId id="331" r:id="rId5"/>
    <p:sldId id="281" r:id="rId6"/>
    <p:sldId id="282" r:id="rId7"/>
    <p:sldId id="332" r:id="rId8"/>
    <p:sldId id="333" r:id="rId9"/>
    <p:sldId id="334" r:id="rId10"/>
    <p:sldId id="335" r:id="rId11"/>
    <p:sldId id="336" r:id="rId12"/>
    <p:sldId id="337" r:id="rId13"/>
    <p:sldId id="338" r:id="rId14"/>
    <p:sldId id="339" r:id="rId15"/>
    <p:sldId id="340" r:id="rId16"/>
    <p:sldId id="341" r:id="rId17"/>
    <p:sldId id="342" r:id="rId18"/>
    <p:sldId id="283" r:id="rId19"/>
    <p:sldId id="284" r:id="rId20"/>
    <p:sldId id="288" r:id="rId21"/>
    <p:sldId id="287" r:id="rId22"/>
    <p:sldId id="295" r:id="rId23"/>
    <p:sldId id="286" r:id="rId24"/>
    <p:sldId id="293" r:id="rId25"/>
    <p:sldId id="294" r:id="rId26"/>
    <p:sldId id="292" r:id="rId27"/>
    <p:sldId id="289" r:id="rId28"/>
    <p:sldId id="345" r:id="rId29"/>
    <p:sldId id="347" r:id="rId30"/>
    <p:sldId id="348" r:id="rId31"/>
    <p:sldId id="349" r:id="rId32"/>
    <p:sldId id="350" r:id="rId33"/>
    <p:sldId id="346" r:id="rId34"/>
    <p:sldId id="343" r:id="rId35"/>
    <p:sldId id="351" r:id="rId36"/>
    <p:sldId id="352" r:id="rId37"/>
    <p:sldId id="353" r:id="rId38"/>
    <p:sldId id="354" r:id="rId39"/>
    <p:sldId id="358" r:id="rId40"/>
    <p:sldId id="344" r:id="rId41"/>
    <p:sldId id="357" r:id="rId42"/>
    <p:sldId id="356" r:id="rId43"/>
    <p:sldId id="355" r:id="rId44"/>
    <p:sldId id="271" r:id="rId45"/>
    <p:sldId id="32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227629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21</a:t>
            </a:fld>
            <a:endParaRPr lang="en-US"/>
          </a:p>
        </p:txBody>
      </p:sp>
    </p:spTree>
    <p:extLst>
      <p:ext uri="{BB962C8B-B14F-4D97-AF65-F5344CB8AC3E}">
        <p14:creationId xmlns:p14="http://schemas.microsoft.com/office/powerpoint/2010/main" val="343788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23</a:t>
            </a:fld>
            <a:endParaRPr lang="en-US"/>
          </a:p>
        </p:txBody>
      </p:sp>
    </p:spTree>
    <p:extLst>
      <p:ext uri="{BB962C8B-B14F-4D97-AF65-F5344CB8AC3E}">
        <p14:creationId xmlns:p14="http://schemas.microsoft.com/office/powerpoint/2010/main" val="422048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Polynomial and Rational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5</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BB2173-9D5D-554A-8B0B-18B65528AC9C}"/>
              </a:ext>
            </a:extLst>
          </p:cNvPr>
          <p:cNvPicPr>
            <a:picLocks noChangeAspect="1"/>
          </p:cNvPicPr>
          <p:nvPr/>
        </p:nvPicPr>
        <p:blipFill>
          <a:blip r:embed="rId2"/>
          <a:stretch>
            <a:fillRect/>
          </a:stretch>
        </p:blipFill>
        <p:spPr>
          <a:xfrm>
            <a:off x="502104" y="466725"/>
            <a:ext cx="10382250" cy="21145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6175EE8-DFC3-0711-2D14-E00BF9AE5E4C}"/>
              </a:ext>
            </a:extLst>
          </p:cNvPr>
          <p:cNvPicPr>
            <a:picLocks noChangeAspect="1"/>
          </p:cNvPicPr>
          <p:nvPr/>
        </p:nvPicPr>
        <p:blipFill>
          <a:blip r:embed="rId2"/>
          <a:stretch>
            <a:fillRect/>
          </a:stretch>
        </p:blipFill>
        <p:spPr>
          <a:xfrm>
            <a:off x="694644" y="545647"/>
            <a:ext cx="10410825" cy="21526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2F229D4-7102-B87E-938D-A42BA515107D}"/>
              </a:ext>
            </a:extLst>
          </p:cNvPr>
          <p:cNvPicPr>
            <a:picLocks noChangeAspect="1"/>
          </p:cNvPicPr>
          <p:nvPr/>
        </p:nvPicPr>
        <p:blipFill>
          <a:blip r:embed="rId2"/>
          <a:stretch>
            <a:fillRect/>
          </a:stretch>
        </p:blipFill>
        <p:spPr>
          <a:xfrm>
            <a:off x="514350" y="434748"/>
            <a:ext cx="10401300" cy="2200275"/>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ACFDB1A-0793-563F-E415-C57B4995D244}"/>
              </a:ext>
            </a:extLst>
          </p:cNvPr>
          <p:cNvPicPr>
            <a:picLocks noChangeAspect="1"/>
          </p:cNvPicPr>
          <p:nvPr/>
        </p:nvPicPr>
        <p:blipFill>
          <a:blip r:embed="rId2"/>
          <a:stretch>
            <a:fillRect/>
          </a:stretch>
        </p:blipFill>
        <p:spPr>
          <a:xfrm>
            <a:off x="408894" y="354466"/>
            <a:ext cx="10372725" cy="214312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8E5D7F7-8381-4023-A8D1-F3D5485C2C2E}"/>
              </a:ext>
            </a:extLst>
          </p:cNvPr>
          <p:cNvPicPr>
            <a:picLocks noChangeAspect="1"/>
          </p:cNvPicPr>
          <p:nvPr/>
        </p:nvPicPr>
        <p:blipFill>
          <a:blip r:embed="rId2"/>
          <a:stretch>
            <a:fillRect/>
          </a:stretch>
        </p:blipFill>
        <p:spPr>
          <a:xfrm>
            <a:off x="538843" y="631371"/>
            <a:ext cx="10439400" cy="16764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9D5331C1-ADF8-2DC9-725F-28DAFE622B30}"/>
              </a:ext>
            </a:extLst>
          </p:cNvPr>
          <p:cNvSpPr txBox="1"/>
          <p:nvPr/>
        </p:nvSpPr>
        <p:spPr>
          <a:xfrm>
            <a:off x="694601" y="689789"/>
            <a:ext cx="7564182" cy="800219"/>
          </a:xfrm>
          <a:prstGeom prst="rect">
            <a:avLst/>
          </a:prstGeom>
          <a:noFill/>
        </p:spPr>
        <p:txBody>
          <a:bodyPr wrap="square">
            <a:spAutoFit/>
          </a:bodyPr>
          <a:lstStyle/>
          <a:p>
            <a:pPr algn="l"/>
            <a:r>
              <a:rPr lang="en-US" sz="2800" b="1" i="0" dirty="0">
                <a:solidFill>
                  <a:srgbClr val="333333"/>
                </a:solidFill>
                <a:effectLst/>
                <a:latin typeface="Neue Helvetica W01"/>
              </a:rPr>
              <a:t>Identifying Zeros and Their Multiplicities</a:t>
            </a:r>
          </a:p>
          <a:p>
            <a:pPr algn="l"/>
            <a:endParaRPr lang="en-US" b="1" i="0" dirty="0">
              <a:solidFill>
                <a:srgbClr val="333333"/>
              </a:solidFill>
              <a:effectLst/>
              <a:latin typeface="Neue Helvetica W01"/>
            </a:endParaRPr>
          </a:p>
        </p:txBody>
      </p:sp>
      <p:pic>
        <p:nvPicPr>
          <p:cNvPr id="6" name="Picture 5">
            <a:extLst>
              <a:ext uri="{FF2B5EF4-FFF2-40B4-BE49-F238E27FC236}">
                <a16:creationId xmlns:a16="http://schemas.microsoft.com/office/drawing/2014/main" id="{C2B5C83F-1379-254A-C67E-A5BDB215B4AB}"/>
              </a:ext>
            </a:extLst>
          </p:cNvPr>
          <p:cNvPicPr>
            <a:picLocks noChangeAspect="1"/>
          </p:cNvPicPr>
          <p:nvPr/>
        </p:nvPicPr>
        <p:blipFill>
          <a:blip r:embed="rId2"/>
          <a:stretch>
            <a:fillRect/>
          </a:stretch>
        </p:blipFill>
        <p:spPr>
          <a:xfrm>
            <a:off x="6403595" y="1759371"/>
            <a:ext cx="4844824" cy="3716166"/>
          </a:xfrm>
          <a:prstGeom prst="rect">
            <a:avLst/>
          </a:prstGeom>
        </p:spPr>
      </p:pic>
      <p:sp>
        <p:nvSpPr>
          <p:cNvPr id="8" name="TextBox 7">
            <a:extLst>
              <a:ext uri="{FF2B5EF4-FFF2-40B4-BE49-F238E27FC236}">
                <a16:creationId xmlns:a16="http://schemas.microsoft.com/office/drawing/2014/main" id="{1341A985-8803-48D4-F309-DD4D3DB1E0BD}"/>
              </a:ext>
            </a:extLst>
          </p:cNvPr>
          <p:cNvSpPr txBox="1"/>
          <p:nvPr/>
        </p:nvSpPr>
        <p:spPr>
          <a:xfrm>
            <a:off x="819555" y="1759371"/>
            <a:ext cx="4764122" cy="2031325"/>
          </a:xfrm>
          <a:prstGeom prst="rect">
            <a:avLst/>
          </a:prstGeom>
          <a:noFill/>
        </p:spPr>
        <p:txBody>
          <a:bodyPr wrap="square">
            <a:spAutoFit/>
          </a:bodyPr>
          <a:lstStyle/>
          <a:p>
            <a:pPr algn="l"/>
            <a:r>
              <a:rPr lang="en-US" b="0" i="0" dirty="0">
                <a:solidFill>
                  <a:srgbClr val="424242"/>
                </a:solidFill>
                <a:effectLst/>
                <a:latin typeface="Neue Helvetica W01"/>
              </a:rPr>
              <a:t>Graphs behave differently at various </a:t>
            </a:r>
            <a:r>
              <a:rPr lang="en-US" b="0" i="1" dirty="0">
                <a:solidFill>
                  <a:srgbClr val="424242"/>
                </a:solidFill>
                <a:effectLst/>
                <a:latin typeface="Neue Helvetica W01"/>
              </a:rPr>
              <a:t>x</a:t>
            </a:r>
            <a:r>
              <a:rPr lang="en-US" b="0" i="0" dirty="0">
                <a:solidFill>
                  <a:srgbClr val="424242"/>
                </a:solidFill>
                <a:effectLst/>
                <a:latin typeface="Neue Helvetica W01"/>
              </a:rPr>
              <a:t>-intercepts. </a:t>
            </a:r>
          </a:p>
          <a:p>
            <a:pPr algn="l"/>
            <a:endParaRPr lang="en-US" dirty="0">
              <a:solidFill>
                <a:srgbClr val="424242"/>
              </a:solidFill>
              <a:latin typeface="Neue Helvetica W01"/>
            </a:endParaRPr>
          </a:p>
          <a:p>
            <a:pPr algn="l"/>
            <a:r>
              <a:rPr lang="en-US" b="0" i="0" dirty="0">
                <a:solidFill>
                  <a:srgbClr val="424242"/>
                </a:solidFill>
                <a:effectLst/>
                <a:latin typeface="Neue Helvetica W01"/>
              </a:rPr>
              <a:t>Sometimes, the graph will cross over the horizontal axis at an intercept.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Other times, the graph will touch the horizontal axis and "bounce" off.</a:t>
            </a:r>
          </a:p>
        </p:txBody>
      </p:sp>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72FA675-871D-086C-FBEF-B3373C3BBFC9}"/>
              </a:ext>
            </a:extLst>
          </p:cNvPr>
          <p:cNvPicPr>
            <a:picLocks noChangeAspect="1"/>
          </p:cNvPicPr>
          <p:nvPr/>
        </p:nvPicPr>
        <p:blipFill>
          <a:blip r:embed="rId2"/>
          <a:stretch>
            <a:fillRect/>
          </a:stretch>
        </p:blipFill>
        <p:spPr>
          <a:xfrm>
            <a:off x="661987" y="1382139"/>
            <a:ext cx="10868025" cy="3276600"/>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CA359C8-B7EB-605C-5B9C-0548BC0817DC}"/>
              </a:ext>
            </a:extLst>
          </p:cNvPr>
          <p:cNvPicPr>
            <a:picLocks noChangeAspect="1"/>
          </p:cNvPicPr>
          <p:nvPr/>
        </p:nvPicPr>
        <p:blipFill>
          <a:blip r:embed="rId2"/>
          <a:stretch>
            <a:fillRect/>
          </a:stretch>
        </p:blipFill>
        <p:spPr>
          <a:xfrm>
            <a:off x="782750" y="1422376"/>
            <a:ext cx="10626499" cy="4013247"/>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0EB60C0-F40F-7113-2F5D-E7542D9CAFB9}"/>
              </a:ext>
            </a:extLst>
          </p:cNvPr>
          <p:cNvPicPr>
            <a:picLocks noChangeAspect="1"/>
          </p:cNvPicPr>
          <p:nvPr/>
        </p:nvPicPr>
        <p:blipFill>
          <a:blip r:embed="rId2"/>
          <a:stretch>
            <a:fillRect/>
          </a:stretch>
        </p:blipFill>
        <p:spPr>
          <a:xfrm>
            <a:off x="652462" y="1285875"/>
            <a:ext cx="10887075" cy="4286250"/>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A97ABDE-D287-EA73-8F77-8B6B5D527035}"/>
              </a:ext>
            </a:extLst>
          </p:cNvPr>
          <p:cNvPicPr>
            <a:picLocks noChangeAspect="1"/>
          </p:cNvPicPr>
          <p:nvPr/>
        </p:nvPicPr>
        <p:blipFill>
          <a:blip r:embed="rId2"/>
          <a:stretch>
            <a:fillRect/>
          </a:stretch>
        </p:blipFill>
        <p:spPr>
          <a:xfrm>
            <a:off x="372836" y="136525"/>
            <a:ext cx="9609364" cy="2296744"/>
          </a:xfrm>
          <a:prstGeom prst="rect">
            <a:avLst/>
          </a:prstGeom>
        </p:spPr>
      </p:pic>
      <p:pic>
        <p:nvPicPr>
          <p:cNvPr id="6" name="Picture 5">
            <a:extLst>
              <a:ext uri="{FF2B5EF4-FFF2-40B4-BE49-F238E27FC236}">
                <a16:creationId xmlns:a16="http://schemas.microsoft.com/office/drawing/2014/main" id="{2B7E0781-EBD4-67B8-8614-697BDC66A4DC}"/>
              </a:ext>
            </a:extLst>
          </p:cNvPr>
          <p:cNvPicPr>
            <a:picLocks noChangeAspect="1"/>
          </p:cNvPicPr>
          <p:nvPr/>
        </p:nvPicPr>
        <p:blipFill>
          <a:blip r:embed="rId3"/>
          <a:stretch>
            <a:fillRect/>
          </a:stretch>
        </p:blipFill>
        <p:spPr>
          <a:xfrm>
            <a:off x="1125991" y="2433269"/>
            <a:ext cx="3558417" cy="3829362"/>
          </a:xfrm>
          <a:prstGeom prst="rect">
            <a:avLst/>
          </a:prstGeom>
        </p:spPr>
      </p:pic>
    </p:spTree>
    <p:extLst>
      <p:ext uri="{BB962C8B-B14F-4D97-AF65-F5344CB8AC3E}">
        <p14:creationId xmlns:p14="http://schemas.microsoft.com/office/powerpoint/2010/main" val="388877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5.3 Graphs of Polynomial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65747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990027F-FD78-6DB0-ED74-5E652832A5B0}"/>
              </a:ext>
            </a:extLst>
          </p:cNvPr>
          <p:cNvPicPr>
            <a:picLocks noChangeAspect="1"/>
          </p:cNvPicPr>
          <p:nvPr/>
        </p:nvPicPr>
        <p:blipFill>
          <a:blip r:embed="rId2"/>
          <a:stretch>
            <a:fillRect/>
          </a:stretch>
        </p:blipFill>
        <p:spPr>
          <a:xfrm>
            <a:off x="455158" y="363311"/>
            <a:ext cx="10410825" cy="1733550"/>
          </a:xfrm>
          <a:prstGeom prst="rect">
            <a:avLst/>
          </a:prstGeom>
        </p:spPr>
      </p:pic>
      <p:pic>
        <p:nvPicPr>
          <p:cNvPr id="6" name="Picture 5">
            <a:extLst>
              <a:ext uri="{FF2B5EF4-FFF2-40B4-BE49-F238E27FC236}">
                <a16:creationId xmlns:a16="http://schemas.microsoft.com/office/drawing/2014/main" id="{05B46095-ADB7-2B4A-479E-ED8D74984C4A}"/>
              </a:ext>
            </a:extLst>
          </p:cNvPr>
          <p:cNvPicPr>
            <a:picLocks noChangeAspect="1"/>
          </p:cNvPicPr>
          <p:nvPr/>
        </p:nvPicPr>
        <p:blipFill>
          <a:blip r:embed="rId3"/>
          <a:stretch>
            <a:fillRect/>
          </a:stretch>
        </p:blipFill>
        <p:spPr>
          <a:xfrm>
            <a:off x="1576388" y="2166824"/>
            <a:ext cx="3836784" cy="4119562"/>
          </a:xfrm>
          <a:prstGeom prst="rect">
            <a:avLst/>
          </a:prstGeom>
        </p:spPr>
      </p:pic>
    </p:spTree>
    <p:extLst>
      <p:ext uri="{BB962C8B-B14F-4D97-AF65-F5344CB8AC3E}">
        <p14:creationId xmlns:p14="http://schemas.microsoft.com/office/powerpoint/2010/main" val="157081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2CE20BB0-AAD4-440C-EF0D-C98EC9B984AB}"/>
              </a:ext>
            </a:extLst>
          </p:cNvPr>
          <p:cNvSpPr txBox="1"/>
          <p:nvPr/>
        </p:nvSpPr>
        <p:spPr>
          <a:xfrm>
            <a:off x="810638" y="603514"/>
            <a:ext cx="9627140" cy="3016210"/>
          </a:xfrm>
          <a:prstGeom prst="rect">
            <a:avLst/>
          </a:prstGeom>
          <a:noFill/>
        </p:spPr>
        <p:txBody>
          <a:bodyPr wrap="square">
            <a:spAutoFit/>
          </a:bodyPr>
          <a:lstStyle/>
          <a:p>
            <a:pPr algn="l"/>
            <a:r>
              <a:rPr lang="en-US" sz="2800" b="1" i="0" dirty="0">
                <a:solidFill>
                  <a:srgbClr val="333333"/>
                </a:solidFill>
                <a:effectLst/>
                <a:latin typeface="Neue Helvetica W01"/>
              </a:rPr>
              <a:t>Determining End Behavior</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As we have already learned, the behavior of a graph of a polynomial function will either ultimately rise or fall as </a:t>
            </a:r>
            <a:r>
              <a:rPr lang="en-US" b="0" i="0" u="none" strike="noStrike" dirty="0">
                <a:solidFill>
                  <a:srgbClr val="424242"/>
                </a:solidFill>
                <a:effectLst/>
                <a:latin typeface="MathJax_Math-italic"/>
              </a:rPr>
              <a:t>x</a:t>
            </a:r>
            <a:r>
              <a:rPr lang="en-US" b="0" i="0" dirty="0">
                <a:solidFill>
                  <a:srgbClr val="424242"/>
                </a:solidFill>
                <a:effectLst/>
                <a:latin typeface="Neue Helvetica W01"/>
              </a:rPr>
              <a:t> increases without bound and will either rise or fall as </a:t>
            </a:r>
            <a:r>
              <a:rPr lang="en-US" b="0" i="0" u="none" strike="noStrike" dirty="0">
                <a:solidFill>
                  <a:srgbClr val="424242"/>
                </a:solidFill>
                <a:effectLst/>
                <a:latin typeface="MathJax_Math-italic"/>
              </a:rPr>
              <a:t>x</a:t>
            </a:r>
            <a:r>
              <a:rPr lang="en-US" b="0" i="0" dirty="0">
                <a:solidFill>
                  <a:srgbClr val="424242"/>
                </a:solidFill>
                <a:effectLst/>
                <a:latin typeface="Neue Helvetica W01"/>
              </a:rPr>
              <a:t> decreases without bound. </a:t>
            </a:r>
          </a:p>
          <a:p>
            <a:pPr algn="l"/>
            <a:endParaRPr lang="en-US" dirty="0">
              <a:solidFill>
                <a:srgbClr val="424242"/>
              </a:solidFill>
              <a:latin typeface="Neue Helvetica W01"/>
            </a:endParaRPr>
          </a:p>
          <a:p>
            <a:pPr algn="l"/>
            <a:r>
              <a:rPr lang="en-US" b="0" i="0" dirty="0">
                <a:solidFill>
                  <a:srgbClr val="424242"/>
                </a:solidFill>
                <a:effectLst/>
                <a:latin typeface="Neue Helvetica W01"/>
              </a:rPr>
              <a:t>This is because for very large inputs, say 100 or 1,000, the leading term </a:t>
            </a:r>
            <a:r>
              <a:rPr lang="en-US" b="1" i="0" dirty="0">
                <a:solidFill>
                  <a:srgbClr val="424242"/>
                </a:solidFill>
                <a:effectLst/>
                <a:latin typeface="Neue Helvetica W01"/>
              </a:rPr>
              <a:t>dominates</a:t>
            </a:r>
            <a:r>
              <a:rPr lang="en-US" b="0" i="0" dirty="0">
                <a:solidFill>
                  <a:srgbClr val="424242"/>
                </a:solidFill>
                <a:effectLst/>
                <a:latin typeface="Neue Helvetica W01"/>
              </a:rPr>
              <a:t> the size of the output. The same is true for very small inputs, say –100 or –1,000.</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Recall that we call this behavior the </a:t>
            </a:r>
            <a:r>
              <a:rPr lang="en-US" b="1" i="1" dirty="0">
                <a:solidFill>
                  <a:srgbClr val="424242"/>
                </a:solidFill>
                <a:effectLst/>
                <a:latin typeface="Neue Helvetica W01"/>
              </a:rPr>
              <a:t>end behavior</a:t>
            </a:r>
            <a:r>
              <a:rPr lang="en-US" b="1" i="0" dirty="0">
                <a:solidFill>
                  <a:srgbClr val="424242"/>
                </a:solidFill>
                <a:effectLst/>
                <a:latin typeface="Neue Helvetica W01"/>
              </a:rPr>
              <a:t> </a:t>
            </a:r>
            <a:r>
              <a:rPr lang="en-US" b="0" i="0" dirty="0">
                <a:solidFill>
                  <a:srgbClr val="424242"/>
                </a:solidFill>
                <a:effectLst/>
                <a:latin typeface="Neue Helvetica W01"/>
              </a:rPr>
              <a:t>of a function.</a:t>
            </a:r>
          </a:p>
          <a:p>
            <a:pPr algn="l"/>
            <a:r>
              <a:rPr lang="en-US" b="0" i="0" dirty="0">
                <a:solidFill>
                  <a:srgbClr val="424242"/>
                </a:solidFill>
                <a:effectLst/>
                <a:latin typeface="Neue Helvetica W01"/>
              </a:rPr>
              <a:t> </a:t>
            </a:r>
          </a:p>
        </p:txBody>
      </p:sp>
    </p:spTree>
    <p:extLst>
      <p:ext uri="{BB962C8B-B14F-4D97-AF65-F5344CB8AC3E}">
        <p14:creationId xmlns:p14="http://schemas.microsoft.com/office/powerpoint/2010/main" val="250440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9740F8E-E8C1-1732-F1AD-9592CFDB7041}"/>
              </a:ext>
            </a:extLst>
          </p:cNvPr>
          <p:cNvPicPr>
            <a:picLocks noChangeAspect="1"/>
          </p:cNvPicPr>
          <p:nvPr/>
        </p:nvPicPr>
        <p:blipFill>
          <a:blip r:embed="rId2"/>
          <a:stretch>
            <a:fillRect/>
          </a:stretch>
        </p:blipFill>
        <p:spPr>
          <a:xfrm>
            <a:off x="3179627" y="0"/>
            <a:ext cx="5920830" cy="6858000"/>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5BACC4AD-76BC-467B-7FE2-4F16FC992C45}"/>
              </a:ext>
            </a:extLst>
          </p:cNvPr>
          <p:cNvSpPr txBox="1"/>
          <p:nvPr/>
        </p:nvSpPr>
        <p:spPr>
          <a:xfrm>
            <a:off x="654996" y="372841"/>
            <a:ext cx="10434536" cy="1631216"/>
          </a:xfrm>
          <a:prstGeom prst="rect">
            <a:avLst/>
          </a:prstGeom>
          <a:noFill/>
        </p:spPr>
        <p:txBody>
          <a:bodyPr wrap="square">
            <a:spAutoFit/>
          </a:bodyPr>
          <a:lstStyle/>
          <a:p>
            <a:pPr algn="l"/>
            <a:r>
              <a:rPr lang="en-US" sz="2800" b="1" i="0" dirty="0">
                <a:solidFill>
                  <a:srgbClr val="333333"/>
                </a:solidFill>
                <a:effectLst/>
                <a:latin typeface="Neue Helvetica W01"/>
              </a:rPr>
              <a:t>Understanding the Relationship between Degree and Turning Points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In addition to the end behavior, recall that we can analyze a polynomial function’s local behavior. It may have a turning point where the graph changes from increasing to decreasing (rising to falling) or decreasing to increasing (falling to rising).</a:t>
            </a:r>
          </a:p>
        </p:txBody>
      </p:sp>
      <p:pic>
        <p:nvPicPr>
          <p:cNvPr id="6" name="Picture 5">
            <a:extLst>
              <a:ext uri="{FF2B5EF4-FFF2-40B4-BE49-F238E27FC236}">
                <a16:creationId xmlns:a16="http://schemas.microsoft.com/office/drawing/2014/main" id="{6EA598A8-94EF-5322-1980-7B0A1026AB90}"/>
              </a:ext>
            </a:extLst>
          </p:cNvPr>
          <p:cNvPicPr>
            <a:picLocks noChangeAspect="1"/>
          </p:cNvPicPr>
          <p:nvPr/>
        </p:nvPicPr>
        <p:blipFill>
          <a:blip r:embed="rId3"/>
          <a:stretch>
            <a:fillRect/>
          </a:stretch>
        </p:blipFill>
        <p:spPr>
          <a:xfrm>
            <a:off x="4474621" y="2167426"/>
            <a:ext cx="5324475" cy="3760497"/>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77EB3A6-A679-AA5C-F5F2-3ED3833CB375}"/>
                  </a:ext>
                </a:extLst>
              </p:cNvPr>
              <p:cNvSpPr txBox="1"/>
              <p:nvPr/>
            </p:nvSpPr>
            <p:spPr>
              <a:xfrm>
                <a:off x="1015956" y="3290500"/>
                <a:ext cx="275389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oMath>
                  </m:oMathPara>
                </a14:m>
                <a:endParaRPr lang="en-US" dirty="0"/>
              </a:p>
            </p:txBody>
          </p:sp>
        </mc:Choice>
        <mc:Fallback>
          <p:sp>
            <p:nvSpPr>
              <p:cNvPr id="7" name="TextBox 6">
                <a:extLst>
                  <a:ext uri="{FF2B5EF4-FFF2-40B4-BE49-F238E27FC236}">
                    <a16:creationId xmlns:a16="http://schemas.microsoft.com/office/drawing/2014/main" id="{C77EB3A6-A679-AA5C-F5F2-3ED3833CB375}"/>
                  </a:ext>
                </a:extLst>
              </p:cNvPr>
              <p:cNvSpPr txBox="1">
                <a:spLocks noRot="1" noChangeAspect="1" noMove="1" noResize="1" noEditPoints="1" noAdjustHandles="1" noChangeArrowheads="1" noChangeShapeType="1" noTextEdit="1"/>
              </p:cNvSpPr>
              <p:nvPr/>
            </p:nvSpPr>
            <p:spPr>
              <a:xfrm>
                <a:off x="1015956" y="3290500"/>
                <a:ext cx="2753895" cy="276999"/>
              </a:xfrm>
              <a:prstGeom prst="rect">
                <a:avLst/>
              </a:prstGeom>
              <a:blipFill>
                <a:blip r:embed="rId4"/>
                <a:stretch>
                  <a:fillRect l="-2661" t="-4444" r="-1330" b="-35556"/>
                </a:stretch>
              </a:blipFill>
            </p:spPr>
            <p:txBody>
              <a:bodyPr/>
              <a:lstStyle/>
              <a:p>
                <a:r>
                  <a:rPr lang="en-US">
                    <a:noFill/>
                  </a:rPr>
                  <a:t> </a:t>
                </a:r>
              </a:p>
            </p:txBody>
          </p:sp>
        </mc:Fallback>
      </mc:AlternateContent>
    </p:spTree>
    <p:extLst>
      <p:ext uri="{BB962C8B-B14F-4D97-AF65-F5344CB8AC3E}">
        <p14:creationId xmlns:p14="http://schemas.microsoft.com/office/powerpoint/2010/main" val="128297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50D3801-30D8-F83A-A8D9-D973C03BACE1}"/>
              </a:ext>
            </a:extLst>
          </p:cNvPr>
          <p:cNvPicPr>
            <a:picLocks noChangeAspect="1"/>
          </p:cNvPicPr>
          <p:nvPr/>
        </p:nvPicPr>
        <p:blipFill>
          <a:blip r:embed="rId2"/>
          <a:stretch>
            <a:fillRect/>
          </a:stretch>
        </p:blipFill>
        <p:spPr>
          <a:xfrm>
            <a:off x="690562" y="2333625"/>
            <a:ext cx="10810875" cy="2190750"/>
          </a:xfrm>
          <a:prstGeom prst="rect">
            <a:avLst/>
          </a:prstGeom>
        </p:spPr>
      </p:pic>
    </p:spTree>
    <p:extLst>
      <p:ext uri="{BB962C8B-B14F-4D97-AF65-F5344CB8AC3E}">
        <p14:creationId xmlns:p14="http://schemas.microsoft.com/office/powerpoint/2010/main" val="37659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C45FB8D-E31A-683C-0177-58D752D1F5FB}"/>
              </a:ext>
            </a:extLst>
          </p:cNvPr>
          <p:cNvPicPr>
            <a:picLocks noChangeAspect="1"/>
          </p:cNvPicPr>
          <p:nvPr/>
        </p:nvPicPr>
        <p:blipFill>
          <a:blip r:embed="rId2"/>
          <a:stretch>
            <a:fillRect/>
          </a:stretch>
        </p:blipFill>
        <p:spPr>
          <a:xfrm>
            <a:off x="634093" y="557893"/>
            <a:ext cx="10401300" cy="3086100"/>
          </a:xfrm>
          <a:prstGeom prst="rect">
            <a:avLst/>
          </a:prstGeom>
        </p:spPr>
      </p:pic>
    </p:spTree>
    <p:extLst>
      <p:ext uri="{BB962C8B-B14F-4D97-AF65-F5344CB8AC3E}">
        <p14:creationId xmlns:p14="http://schemas.microsoft.com/office/powerpoint/2010/main" val="196925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9FF43E2C-03CC-8130-BFA3-450757EE4E97}"/>
              </a:ext>
            </a:extLst>
          </p:cNvPr>
          <p:cNvPicPr>
            <a:picLocks noChangeAspect="1"/>
          </p:cNvPicPr>
          <p:nvPr/>
        </p:nvPicPr>
        <p:blipFill>
          <a:blip r:embed="rId2"/>
          <a:stretch>
            <a:fillRect/>
          </a:stretch>
        </p:blipFill>
        <p:spPr>
          <a:xfrm>
            <a:off x="690562" y="1066800"/>
            <a:ext cx="10810875" cy="4724400"/>
          </a:xfrm>
          <a:prstGeom prst="rect">
            <a:avLst/>
          </a:prstGeom>
        </p:spPr>
      </p:pic>
    </p:spTree>
    <p:extLst>
      <p:ext uri="{BB962C8B-B14F-4D97-AF65-F5344CB8AC3E}">
        <p14:creationId xmlns:p14="http://schemas.microsoft.com/office/powerpoint/2010/main" val="387429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FC7A5B4-FEAD-8384-8CF9-C9A5A9803486}"/>
              </a:ext>
            </a:extLst>
          </p:cNvPr>
          <p:cNvPicPr>
            <a:picLocks noChangeAspect="1"/>
          </p:cNvPicPr>
          <p:nvPr/>
        </p:nvPicPr>
        <p:blipFill>
          <a:blip r:embed="rId2"/>
          <a:stretch>
            <a:fillRect/>
          </a:stretch>
        </p:blipFill>
        <p:spPr>
          <a:xfrm>
            <a:off x="497340" y="455839"/>
            <a:ext cx="10391775" cy="1962150"/>
          </a:xfrm>
          <a:prstGeom prst="rect">
            <a:avLst/>
          </a:prstGeom>
        </p:spPr>
      </p:pic>
    </p:spTree>
    <p:extLst>
      <p:ext uri="{BB962C8B-B14F-4D97-AF65-F5344CB8AC3E}">
        <p14:creationId xmlns:p14="http://schemas.microsoft.com/office/powerpoint/2010/main" val="246808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05F75EF-3EF7-101B-D3A5-6BB18F128FD8}"/>
              </a:ext>
            </a:extLst>
          </p:cNvPr>
          <p:cNvPicPr>
            <a:picLocks noChangeAspect="1"/>
          </p:cNvPicPr>
          <p:nvPr/>
        </p:nvPicPr>
        <p:blipFill>
          <a:blip r:embed="rId2"/>
          <a:stretch>
            <a:fillRect/>
          </a:stretch>
        </p:blipFill>
        <p:spPr>
          <a:xfrm>
            <a:off x="587147" y="567418"/>
            <a:ext cx="10429875" cy="1390650"/>
          </a:xfrm>
          <a:prstGeom prst="rect">
            <a:avLst/>
          </a:prstGeom>
        </p:spPr>
      </p:pic>
    </p:spTree>
    <p:extLst>
      <p:ext uri="{BB962C8B-B14F-4D97-AF65-F5344CB8AC3E}">
        <p14:creationId xmlns:p14="http://schemas.microsoft.com/office/powerpoint/2010/main" val="266796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0BEA4EEF-A874-6A6E-B052-3CC63047C729}"/>
              </a:ext>
            </a:extLst>
          </p:cNvPr>
          <p:cNvSpPr txBox="1"/>
          <p:nvPr/>
        </p:nvSpPr>
        <p:spPr>
          <a:xfrm>
            <a:off x="917642" y="562291"/>
            <a:ext cx="10006520" cy="1631216"/>
          </a:xfrm>
          <a:prstGeom prst="rect">
            <a:avLst/>
          </a:prstGeom>
          <a:noFill/>
        </p:spPr>
        <p:txBody>
          <a:bodyPr wrap="square">
            <a:spAutoFit/>
          </a:bodyPr>
          <a:lstStyle/>
          <a:p>
            <a:pPr algn="l"/>
            <a:r>
              <a:rPr lang="en-US" sz="2800" b="1" i="0" dirty="0">
                <a:solidFill>
                  <a:srgbClr val="333333"/>
                </a:solidFill>
                <a:effectLst/>
                <a:latin typeface="Neue Helvetica W01"/>
              </a:rPr>
              <a:t>Using the Intermediate Value Theorem</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In some situations, we may know two points on a graph but not the zeros. If those two points are on opposite sides of the </a:t>
            </a:r>
            <a:r>
              <a:rPr lang="en-US" b="0" i="1" dirty="0">
                <a:solidFill>
                  <a:srgbClr val="424242"/>
                </a:solidFill>
                <a:effectLst/>
                <a:latin typeface="Neue Helvetica W01"/>
              </a:rPr>
              <a:t>x</a:t>
            </a:r>
            <a:r>
              <a:rPr lang="en-US" b="0" i="0" dirty="0">
                <a:solidFill>
                  <a:srgbClr val="424242"/>
                </a:solidFill>
                <a:effectLst/>
                <a:latin typeface="Neue Helvetica W01"/>
              </a:rPr>
              <a:t>-axis, we can confirm that there is a zero between them if the function is continuous.</a:t>
            </a:r>
          </a:p>
        </p:txBody>
      </p:sp>
      <p:pic>
        <p:nvPicPr>
          <p:cNvPr id="6" name="Picture 5">
            <a:extLst>
              <a:ext uri="{FF2B5EF4-FFF2-40B4-BE49-F238E27FC236}">
                <a16:creationId xmlns:a16="http://schemas.microsoft.com/office/drawing/2014/main" id="{C49D1CB9-5EB1-B0B9-B810-9105F498DA4F}"/>
              </a:ext>
            </a:extLst>
          </p:cNvPr>
          <p:cNvPicPr>
            <a:picLocks noChangeAspect="1"/>
          </p:cNvPicPr>
          <p:nvPr/>
        </p:nvPicPr>
        <p:blipFill>
          <a:blip r:embed="rId2"/>
          <a:stretch>
            <a:fillRect/>
          </a:stretch>
        </p:blipFill>
        <p:spPr>
          <a:xfrm>
            <a:off x="3057525" y="2264229"/>
            <a:ext cx="4451258" cy="3669846"/>
          </a:xfrm>
          <a:prstGeom prst="rect">
            <a:avLst/>
          </a:prstGeom>
        </p:spPr>
      </p:pic>
    </p:spTree>
    <p:extLst>
      <p:ext uri="{BB962C8B-B14F-4D97-AF65-F5344CB8AC3E}">
        <p14:creationId xmlns:p14="http://schemas.microsoft.com/office/powerpoint/2010/main" val="8372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811775" y="1230708"/>
            <a:ext cx="8518999" cy="3970318"/>
          </a:xfrm>
          <a:prstGeom prst="rect">
            <a:avLst/>
          </a:prstGeom>
          <a:noFill/>
        </p:spPr>
        <p:txBody>
          <a:bodyPr wrap="square">
            <a:spAutoFit/>
          </a:bodyPr>
          <a:lstStyle/>
          <a:p>
            <a:r>
              <a:rPr lang="en-US" sz="2800" dirty="0"/>
              <a:t>What are the learning objectives for this section?</a:t>
            </a:r>
          </a:p>
          <a:p>
            <a:endParaRPr lang="en-US" sz="2800" dirty="0"/>
          </a:p>
          <a:p>
            <a:pPr algn="l">
              <a:buFont typeface="Arial" panose="020B0604020202020204" pitchFamily="34" charset="0"/>
              <a:buChar char="•"/>
            </a:pPr>
            <a:r>
              <a:rPr lang="en-US" sz="2400" b="0" i="0" dirty="0">
                <a:solidFill>
                  <a:srgbClr val="424242"/>
                </a:solidFill>
                <a:effectLst/>
                <a:latin typeface="Neue Helvetica W01"/>
              </a:rPr>
              <a:t> Recognize characteristics of graphs of polynomial functions.</a:t>
            </a:r>
          </a:p>
          <a:p>
            <a:pPr algn="l">
              <a:buFont typeface="Arial" panose="020B0604020202020204" pitchFamily="34" charset="0"/>
              <a:buChar char="•"/>
            </a:pPr>
            <a:r>
              <a:rPr lang="en-US" sz="2400" b="0" i="0" dirty="0">
                <a:solidFill>
                  <a:srgbClr val="424242"/>
                </a:solidFill>
                <a:effectLst/>
                <a:latin typeface="Neue Helvetica W01"/>
              </a:rPr>
              <a:t> Use factoring to ﬁnd zeros of polynomial functions.</a:t>
            </a:r>
          </a:p>
          <a:p>
            <a:pPr algn="l">
              <a:buFont typeface="Arial" panose="020B0604020202020204" pitchFamily="34" charset="0"/>
              <a:buChar char="•"/>
            </a:pPr>
            <a:r>
              <a:rPr lang="en-US" sz="2400" b="0" i="0" dirty="0">
                <a:solidFill>
                  <a:srgbClr val="424242"/>
                </a:solidFill>
                <a:effectLst/>
                <a:latin typeface="Neue Helvetica W01"/>
              </a:rPr>
              <a:t> Identify zeros and their multiplicities.</a:t>
            </a:r>
          </a:p>
          <a:p>
            <a:pPr algn="l">
              <a:buFont typeface="Arial" panose="020B0604020202020204" pitchFamily="34" charset="0"/>
              <a:buChar char="•"/>
            </a:pPr>
            <a:r>
              <a:rPr lang="en-US" sz="2400" b="0" i="0" dirty="0">
                <a:solidFill>
                  <a:srgbClr val="424242"/>
                </a:solidFill>
                <a:effectLst/>
                <a:latin typeface="Neue Helvetica W01"/>
              </a:rPr>
              <a:t> Determine end behavior.</a:t>
            </a:r>
          </a:p>
          <a:p>
            <a:pPr algn="l">
              <a:buFont typeface="Arial" panose="020B0604020202020204" pitchFamily="34" charset="0"/>
              <a:buChar char="•"/>
            </a:pPr>
            <a:r>
              <a:rPr lang="en-US" sz="2400" b="0" i="0" dirty="0">
                <a:solidFill>
                  <a:srgbClr val="424242"/>
                </a:solidFill>
                <a:effectLst/>
                <a:latin typeface="Neue Helvetica W01"/>
              </a:rPr>
              <a:t> Understand the relationship between degree and turning points.</a:t>
            </a:r>
          </a:p>
          <a:p>
            <a:pPr algn="l">
              <a:buFont typeface="Arial" panose="020B0604020202020204" pitchFamily="34" charset="0"/>
              <a:buChar char="•"/>
            </a:pPr>
            <a:r>
              <a:rPr lang="en-US" sz="2400" b="0" i="0" dirty="0">
                <a:solidFill>
                  <a:srgbClr val="424242"/>
                </a:solidFill>
                <a:effectLst/>
                <a:latin typeface="Neue Helvetica W01"/>
              </a:rPr>
              <a:t> Graph polynomial functions.</a:t>
            </a:r>
          </a:p>
          <a:p>
            <a:pPr algn="l">
              <a:buFont typeface="Arial" panose="020B0604020202020204" pitchFamily="34" charset="0"/>
              <a:buChar char="•"/>
            </a:pPr>
            <a:r>
              <a:rPr lang="en-US" sz="2400" b="0" i="0" dirty="0">
                <a:solidFill>
                  <a:srgbClr val="424242"/>
                </a:solidFill>
                <a:effectLst/>
                <a:latin typeface="Neue Helvetica W01"/>
              </a:rPr>
              <a:t> Use the Intermediate Value Theorem.</a:t>
            </a:r>
          </a:p>
          <a:p>
            <a:endParaRPr lang="en-US" sz="2800" dirty="0"/>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C70FD12-8DBC-940B-02BC-75C90C046581}"/>
              </a:ext>
            </a:extLst>
          </p:cNvPr>
          <p:cNvPicPr>
            <a:picLocks noChangeAspect="1"/>
          </p:cNvPicPr>
          <p:nvPr/>
        </p:nvPicPr>
        <p:blipFill>
          <a:blip r:embed="rId2"/>
          <a:stretch>
            <a:fillRect/>
          </a:stretch>
        </p:blipFill>
        <p:spPr>
          <a:xfrm>
            <a:off x="676275" y="2514600"/>
            <a:ext cx="10839450" cy="1828800"/>
          </a:xfrm>
          <a:prstGeom prst="rect">
            <a:avLst/>
          </a:prstGeom>
        </p:spPr>
      </p:pic>
    </p:spTree>
    <p:extLst>
      <p:ext uri="{BB962C8B-B14F-4D97-AF65-F5344CB8AC3E}">
        <p14:creationId xmlns:p14="http://schemas.microsoft.com/office/powerpoint/2010/main" val="5011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2DB8E56-A5EA-85D7-D6CF-38A50BAD10B8}"/>
              </a:ext>
            </a:extLst>
          </p:cNvPr>
          <p:cNvPicPr>
            <a:picLocks noChangeAspect="1"/>
          </p:cNvPicPr>
          <p:nvPr/>
        </p:nvPicPr>
        <p:blipFill>
          <a:blip r:embed="rId2"/>
          <a:stretch>
            <a:fillRect/>
          </a:stretch>
        </p:blipFill>
        <p:spPr>
          <a:xfrm>
            <a:off x="770844" y="708251"/>
            <a:ext cx="10410825" cy="2219325"/>
          </a:xfrm>
          <a:prstGeom prst="rect">
            <a:avLst/>
          </a:prstGeom>
        </p:spPr>
      </p:pic>
    </p:spTree>
    <p:extLst>
      <p:ext uri="{BB962C8B-B14F-4D97-AF65-F5344CB8AC3E}">
        <p14:creationId xmlns:p14="http://schemas.microsoft.com/office/powerpoint/2010/main" val="311511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156BC938-1BAF-26FD-308D-C5FBC55AEDBE}"/>
              </a:ext>
            </a:extLst>
          </p:cNvPr>
          <p:cNvPicPr>
            <a:picLocks noChangeAspect="1"/>
          </p:cNvPicPr>
          <p:nvPr/>
        </p:nvPicPr>
        <p:blipFill>
          <a:blip r:embed="rId2"/>
          <a:stretch>
            <a:fillRect/>
          </a:stretch>
        </p:blipFill>
        <p:spPr>
          <a:xfrm>
            <a:off x="536801" y="621847"/>
            <a:ext cx="10334625" cy="1695450"/>
          </a:xfrm>
          <a:prstGeom prst="rect">
            <a:avLst/>
          </a:prstGeom>
        </p:spPr>
      </p:pic>
    </p:spTree>
    <p:extLst>
      <p:ext uri="{BB962C8B-B14F-4D97-AF65-F5344CB8AC3E}">
        <p14:creationId xmlns:p14="http://schemas.microsoft.com/office/powerpoint/2010/main" val="2357271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2C7C725-1BDE-E0D3-ED65-E801D5FD780E}"/>
              </a:ext>
            </a:extLst>
          </p:cNvPr>
          <p:cNvPicPr>
            <a:picLocks noChangeAspect="1"/>
          </p:cNvPicPr>
          <p:nvPr/>
        </p:nvPicPr>
        <p:blipFill>
          <a:blip r:embed="rId2"/>
          <a:stretch>
            <a:fillRect/>
          </a:stretch>
        </p:blipFill>
        <p:spPr>
          <a:xfrm>
            <a:off x="690562" y="2243137"/>
            <a:ext cx="10810875" cy="2371725"/>
          </a:xfrm>
          <a:prstGeom prst="rect">
            <a:avLst/>
          </a:prstGeom>
        </p:spPr>
      </p:pic>
    </p:spTree>
    <p:extLst>
      <p:ext uri="{BB962C8B-B14F-4D97-AF65-F5344CB8AC3E}">
        <p14:creationId xmlns:p14="http://schemas.microsoft.com/office/powerpoint/2010/main" val="1098834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9508AD3-BF7A-732E-4235-796391937385}"/>
              </a:ext>
            </a:extLst>
          </p:cNvPr>
          <p:cNvPicPr>
            <a:picLocks noChangeAspect="1"/>
          </p:cNvPicPr>
          <p:nvPr/>
        </p:nvPicPr>
        <p:blipFill>
          <a:blip r:embed="rId2"/>
          <a:stretch>
            <a:fillRect/>
          </a:stretch>
        </p:blipFill>
        <p:spPr>
          <a:xfrm>
            <a:off x="676275" y="1943100"/>
            <a:ext cx="10839450" cy="2971800"/>
          </a:xfrm>
          <a:prstGeom prst="rect">
            <a:avLst/>
          </a:prstGeom>
        </p:spPr>
      </p:pic>
    </p:spTree>
    <p:extLst>
      <p:ext uri="{BB962C8B-B14F-4D97-AF65-F5344CB8AC3E}">
        <p14:creationId xmlns:p14="http://schemas.microsoft.com/office/powerpoint/2010/main" val="1290971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5B7E716-A1AD-D12D-2D92-EFFA35B354C3}"/>
              </a:ext>
            </a:extLst>
          </p:cNvPr>
          <p:cNvPicPr>
            <a:picLocks noChangeAspect="1"/>
          </p:cNvPicPr>
          <p:nvPr/>
        </p:nvPicPr>
        <p:blipFill>
          <a:blip r:embed="rId2"/>
          <a:stretch>
            <a:fillRect/>
          </a:stretch>
        </p:blipFill>
        <p:spPr>
          <a:xfrm>
            <a:off x="343580" y="180068"/>
            <a:ext cx="10372725" cy="1962150"/>
          </a:xfrm>
          <a:prstGeom prst="rect">
            <a:avLst/>
          </a:prstGeom>
        </p:spPr>
      </p:pic>
      <p:pic>
        <p:nvPicPr>
          <p:cNvPr id="6" name="Picture 5">
            <a:extLst>
              <a:ext uri="{FF2B5EF4-FFF2-40B4-BE49-F238E27FC236}">
                <a16:creationId xmlns:a16="http://schemas.microsoft.com/office/drawing/2014/main" id="{99EBF549-0572-0B43-BCF4-4F89B0CC0507}"/>
              </a:ext>
            </a:extLst>
          </p:cNvPr>
          <p:cNvPicPr>
            <a:picLocks noChangeAspect="1"/>
          </p:cNvPicPr>
          <p:nvPr/>
        </p:nvPicPr>
        <p:blipFill>
          <a:blip r:embed="rId3"/>
          <a:stretch>
            <a:fillRect/>
          </a:stretch>
        </p:blipFill>
        <p:spPr>
          <a:xfrm>
            <a:off x="2800350" y="2233380"/>
            <a:ext cx="4765221" cy="3876907"/>
          </a:xfrm>
          <a:prstGeom prst="rect">
            <a:avLst/>
          </a:prstGeom>
        </p:spPr>
      </p:pic>
    </p:spTree>
    <p:extLst>
      <p:ext uri="{BB962C8B-B14F-4D97-AF65-F5344CB8AC3E}">
        <p14:creationId xmlns:p14="http://schemas.microsoft.com/office/powerpoint/2010/main" val="343743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32F9149-5B14-7843-EF00-31E63A70D00E}"/>
              </a:ext>
            </a:extLst>
          </p:cNvPr>
          <p:cNvPicPr>
            <a:picLocks noChangeAspect="1"/>
          </p:cNvPicPr>
          <p:nvPr/>
        </p:nvPicPr>
        <p:blipFill>
          <a:blip r:embed="rId2"/>
          <a:stretch>
            <a:fillRect/>
          </a:stretch>
        </p:blipFill>
        <p:spPr>
          <a:xfrm>
            <a:off x="374876" y="352425"/>
            <a:ext cx="10353675" cy="6153150"/>
          </a:xfrm>
          <a:prstGeom prst="rect">
            <a:avLst/>
          </a:prstGeom>
        </p:spPr>
      </p:pic>
    </p:spTree>
    <p:extLst>
      <p:ext uri="{BB962C8B-B14F-4D97-AF65-F5344CB8AC3E}">
        <p14:creationId xmlns:p14="http://schemas.microsoft.com/office/powerpoint/2010/main" val="3588161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0455DC85-41BF-12D4-3F65-3C91F6720BFC}"/>
              </a:ext>
            </a:extLst>
          </p:cNvPr>
          <p:cNvSpPr txBox="1"/>
          <p:nvPr/>
        </p:nvSpPr>
        <p:spPr>
          <a:xfrm>
            <a:off x="829282" y="852288"/>
            <a:ext cx="9832232" cy="4124206"/>
          </a:xfrm>
          <a:prstGeom prst="rect">
            <a:avLst/>
          </a:prstGeom>
          <a:noFill/>
        </p:spPr>
        <p:txBody>
          <a:bodyPr wrap="square">
            <a:spAutoFit/>
          </a:bodyPr>
          <a:lstStyle/>
          <a:p>
            <a:pPr algn="l"/>
            <a:r>
              <a:rPr lang="en-US" sz="2800" b="1" i="0" dirty="0">
                <a:solidFill>
                  <a:srgbClr val="333333"/>
                </a:solidFill>
                <a:effectLst/>
                <a:latin typeface="Neue Helvetica W01"/>
              </a:rPr>
              <a:t>Using Local and Global Extrema</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With quadratics, we were able to algebraically find the maximum or minimum value of the function by finding the vertex. </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For general polynomials, finding these turning points is not possible without more advanced techniques from calculus. Even then, finding where extrema occur can still be algebraically challenging. </a:t>
            </a:r>
          </a:p>
          <a:p>
            <a:pPr algn="l"/>
            <a:endParaRPr lang="en-US" dirty="0">
              <a:solidFill>
                <a:srgbClr val="424242"/>
              </a:solidFill>
              <a:latin typeface="Neue Helvetica W01"/>
            </a:endParaRPr>
          </a:p>
          <a:p>
            <a:pPr algn="l"/>
            <a:r>
              <a:rPr lang="en-US" b="0" i="0" dirty="0">
                <a:solidFill>
                  <a:srgbClr val="424242"/>
                </a:solidFill>
                <a:effectLst/>
                <a:latin typeface="Neue Helvetica W01"/>
              </a:rPr>
              <a:t>For now, we will estimate the locations of turning points using technology to generate a graph.</a:t>
            </a:r>
          </a:p>
          <a:p>
            <a:pPr algn="l"/>
            <a:endParaRPr lang="en-US" dirty="0">
              <a:solidFill>
                <a:srgbClr val="424242"/>
              </a:solidFill>
              <a:latin typeface="Neue Helvetica W01"/>
            </a:endParaRPr>
          </a:p>
          <a:p>
            <a:pPr algn="l"/>
            <a:r>
              <a:rPr lang="en-US" b="0" i="0" dirty="0">
                <a:solidFill>
                  <a:srgbClr val="424242"/>
                </a:solidFill>
                <a:effectLst/>
                <a:latin typeface="Neue Helvetica W01"/>
              </a:rPr>
              <a:t>Each turning point represents a local minimum or maximum. Sometimes, a turning point is the highest or lowest point on the entire graph. In these cases, we say that the turning point is a </a:t>
            </a:r>
            <a:r>
              <a:rPr lang="en-US" b="1" i="0" dirty="0">
                <a:solidFill>
                  <a:srgbClr val="424242"/>
                </a:solidFill>
                <a:effectLst/>
                <a:latin typeface="Neue Helvetica W01"/>
              </a:rPr>
              <a:t>global maximum</a:t>
            </a:r>
            <a:r>
              <a:rPr lang="en-US" b="0" i="0" dirty="0">
                <a:solidFill>
                  <a:srgbClr val="424242"/>
                </a:solidFill>
                <a:effectLst/>
                <a:latin typeface="Neue Helvetica W01"/>
              </a:rPr>
              <a:t> or a </a:t>
            </a:r>
            <a:r>
              <a:rPr lang="en-US" b="1" i="0" dirty="0">
                <a:solidFill>
                  <a:srgbClr val="424242"/>
                </a:solidFill>
                <a:effectLst/>
                <a:latin typeface="Neue Helvetica W01"/>
              </a:rPr>
              <a:t>global minimum</a:t>
            </a:r>
            <a:r>
              <a:rPr lang="en-US" b="0" i="0" dirty="0">
                <a:solidFill>
                  <a:srgbClr val="424242"/>
                </a:solidFill>
                <a:effectLst/>
                <a:latin typeface="Neue Helvetica W01"/>
              </a:rPr>
              <a:t>. These are also referred to as the absolute maximum and absolute minimum values of the function.</a:t>
            </a:r>
          </a:p>
        </p:txBody>
      </p:sp>
    </p:spTree>
    <p:extLst>
      <p:ext uri="{BB962C8B-B14F-4D97-AF65-F5344CB8AC3E}">
        <p14:creationId xmlns:p14="http://schemas.microsoft.com/office/powerpoint/2010/main" val="2741519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26A7527-B004-5ADA-F165-9BBB7D1F3EC6}"/>
              </a:ext>
            </a:extLst>
          </p:cNvPr>
          <p:cNvPicPr>
            <a:picLocks noChangeAspect="1"/>
          </p:cNvPicPr>
          <p:nvPr/>
        </p:nvPicPr>
        <p:blipFill>
          <a:blip r:embed="rId2"/>
          <a:stretch>
            <a:fillRect/>
          </a:stretch>
        </p:blipFill>
        <p:spPr>
          <a:xfrm>
            <a:off x="501422" y="360590"/>
            <a:ext cx="10448925" cy="2457450"/>
          </a:xfrm>
          <a:prstGeom prst="rect">
            <a:avLst/>
          </a:prstGeom>
        </p:spPr>
      </p:pic>
    </p:spTree>
    <p:extLst>
      <p:ext uri="{BB962C8B-B14F-4D97-AF65-F5344CB8AC3E}">
        <p14:creationId xmlns:p14="http://schemas.microsoft.com/office/powerpoint/2010/main" val="179932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052CD59-2DD7-80EB-0E29-D1A72D3A0B8A}"/>
              </a:ext>
            </a:extLst>
          </p:cNvPr>
          <p:cNvPicPr>
            <a:picLocks noChangeAspect="1"/>
          </p:cNvPicPr>
          <p:nvPr/>
        </p:nvPicPr>
        <p:blipFill>
          <a:blip r:embed="rId2"/>
          <a:stretch>
            <a:fillRect/>
          </a:stretch>
        </p:blipFill>
        <p:spPr>
          <a:xfrm>
            <a:off x="545357" y="328916"/>
            <a:ext cx="10420350" cy="3028950"/>
          </a:xfrm>
          <a:prstGeom prst="rect">
            <a:avLst/>
          </a:prstGeom>
        </p:spPr>
      </p:pic>
      <p:pic>
        <p:nvPicPr>
          <p:cNvPr id="6" name="Picture 5">
            <a:extLst>
              <a:ext uri="{FF2B5EF4-FFF2-40B4-BE49-F238E27FC236}">
                <a16:creationId xmlns:a16="http://schemas.microsoft.com/office/drawing/2014/main" id="{F692952B-2E4C-DEBA-20C8-FAF31B79B38F}"/>
              </a:ext>
            </a:extLst>
          </p:cNvPr>
          <p:cNvPicPr>
            <a:picLocks noChangeAspect="1"/>
          </p:cNvPicPr>
          <p:nvPr/>
        </p:nvPicPr>
        <p:blipFill>
          <a:blip r:embed="rId3"/>
          <a:stretch>
            <a:fillRect/>
          </a:stretch>
        </p:blipFill>
        <p:spPr>
          <a:xfrm>
            <a:off x="5755532" y="3145971"/>
            <a:ext cx="3620861" cy="3057029"/>
          </a:xfrm>
          <a:prstGeom prst="rect">
            <a:avLst/>
          </a:prstGeom>
        </p:spPr>
      </p:pic>
    </p:spTree>
    <p:extLst>
      <p:ext uri="{BB962C8B-B14F-4D97-AF65-F5344CB8AC3E}">
        <p14:creationId xmlns:p14="http://schemas.microsoft.com/office/powerpoint/2010/main" val="124401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EE55A489-7BEE-B059-4539-9A999EDAA572}"/>
              </a:ext>
            </a:extLst>
          </p:cNvPr>
          <p:cNvSpPr txBox="1"/>
          <p:nvPr/>
        </p:nvSpPr>
        <p:spPr>
          <a:xfrm>
            <a:off x="991410" y="849497"/>
            <a:ext cx="10273219" cy="2462213"/>
          </a:xfrm>
          <a:prstGeom prst="rect">
            <a:avLst/>
          </a:prstGeom>
          <a:noFill/>
        </p:spPr>
        <p:txBody>
          <a:bodyPr wrap="square">
            <a:spAutoFit/>
          </a:bodyPr>
          <a:lstStyle/>
          <a:p>
            <a:pPr algn="l"/>
            <a:r>
              <a:rPr lang="en-US" sz="2800" b="1" i="0" dirty="0">
                <a:solidFill>
                  <a:srgbClr val="333333"/>
                </a:solidFill>
                <a:effectLst/>
                <a:latin typeface="Neue Helvetica W01"/>
              </a:rPr>
              <a:t>Recognizing Characteristics of Graphs of Polynomial Functions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Polynomial functions of degree 2 or more have graphs that do not have sharp corners; recall that these types of graphs are called </a:t>
            </a:r>
            <a:r>
              <a:rPr lang="en-US" b="1" i="0" dirty="0">
                <a:solidFill>
                  <a:srgbClr val="424242"/>
                </a:solidFill>
                <a:effectLst/>
                <a:latin typeface="Neue Helvetica W01"/>
              </a:rPr>
              <a:t>smooth</a:t>
            </a:r>
            <a:r>
              <a:rPr lang="en-US" b="0" i="0" dirty="0">
                <a:solidFill>
                  <a:srgbClr val="424242"/>
                </a:solidFill>
                <a:effectLst/>
                <a:latin typeface="Neue Helvetica W01"/>
              </a:rPr>
              <a:t> curves. </a:t>
            </a:r>
          </a:p>
          <a:p>
            <a:pPr algn="l"/>
            <a:endParaRPr lang="en-US" dirty="0">
              <a:solidFill>
                <a:srgbClr val="424242"/>
              </a:solidFill>
              <a:latin typeface="Neue Helvetica W01"/>
            </a:endParaRPr>
          </a:p>
          <a:p>
            <a:pPr algn="l"/>
            <a:r>
              <a:rPr lang="en-US" b="0" i="0" dirty="0">
                <a:solidFill>
                  <a:srgbClr val="424242"/>
                </a:solidFill>
                <a:effectLst/>
                <a:latin typeface="Neue Helvetica W01"/>
              </a:rPr>
              <a:t>Polynomial functions also display graphs that have no breaks. </a:t>
            </a:r>
          </a:p>
          <a:p>
            <a:pPr algn="l"/>
            <a:endParaRPr lang="en-US" dirty="0">
              <a:solidFill>
                <a:srgbClr val="424242"/>
              </a:solidFill>
              <a:latin typeface="Neue Helvetica W01"/>
            </a:endParaRPr>
          </a:p>
          <a:p>
            <a:pPr algn="l"/>
            <a:r>
              <a:rPr lang="en-US" b="0" i="0" dirty="0">
                <a:solidFill>
                  <a:srgbClr val="424242"/>
                </a:solidFill>
                <a:effectLst/>
                <a:latin typeface="Neue Helvetica W01"/>
              </a:rPr>
              <a:t>Curves with no breaks are called </a:t>
            </a:r>
            <a:r>
              <a:rPr lang="en-US" b="1" i="0" dirty="0">
                <a:solidFill>
                  <a:srgbClr val="424242"/>
                </a:solidFill>
                <a:effectLst/>
                <a:latin typeface="Neue Helvetica W01"/>
              </a:rPr>
              <a:t>continuous</a:t>
            </a:r>
            <a:r>
              <a:rPr lang="en-US" b="0" i="0" dirty="0">
                <a:solidFill>
                  <a:srgbClr val="424242"/>
                </a:solidFill>
                <a:effectLst/>
                <a:latin typeface="Neue Helvetica W01"/>
              </a:rPr>
              <a:t>.</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03F994E-2FCC-8771-6E23-42EEFAA94EB8}"/>
              </a:ext>
            </a:extLst>
          </p:cNvPr>
          <p:cNvPicPr>
            <a:picLocks noChangeAspect="1"/>
          </p:cNvPicPr>
          <p:nvPr/>
        </p:nvPicPr>
        <p:blipFill>
          <a:blip r:embed="rId2"/>
          <a:stretch>
            <a:fillRect/>
          </a:stretch>
        </p:blipFill>
        <p:spPr>
          <a:xfrm>
            <a:off x="586467" y="558573"/>
            <a:ext cx="10141337" cy="2467656"/>
          </a:xfrm>
          <a:prstGeom prst="rect">
            <a:avLst/>
          </a:prstGeom>
        </p:spPr>
      </p:pic>
    </p:spTree>
    <p:extLst>
      <p:ext uri="{BB962C8B-B14F-4D97-AF65-F5344CB8AC3E}">
        <p14:creationId xmlns:p14="http://schemas.microsoft.com/office/powerpoint/2010/main" val="1987911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2C2E579-34DF-D2FC-EA39-3B41CC74401A}"/>
              </a:ext>
            </a:extLst>
          </p:cNvPr>
          <p:cNvPicPr>
            <a:picLocks noChangeAspect="1"/>
          </p:cNvPicPr>
          <p:nvPr/>
        </p:nvPicPr>
        <p:blipFill>
          <a:blip r:embed="rId2"/>
          <a:stretch>
            <a:fillRect/>
          </a:stretch>
        </p:blipFill>
        <p:spPr>
          <a:xfrm>
            <a:off x="647700" y="577623"/>
            <a:ext cx="9220200" cy="1609725"/>
          </a:xfrm>
          <a:prstGeom prst="rect">
            <a:avLst/>
          </a:prstGeom>
        </p:spPr>
      </p:pic>
    </p:spTree>
    <p:extLst>
      <p:ext uri="{BB962C8B-B14F-4D97-AF65-F5344CB8AC3E}">
        <p14:creationId xmlns:p14="http://schemas.microsoft.com/office/powerpoint/2010/main" val="56693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52774" y="1036565"/>
            <a:ext cx="8350106"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400" b="0" i="0" dirty="0">
                <a:solidFill>
                  <a:srgbClr val="424242"/>
                </a:solidFill>
                <a:effectLst/>
                <a:latin typeface="Neue Helvetica W01"/>
              </a:rPr>
              <a:t>Recognize characteristics of graphs of polynomial functions.</a:t>
            </a:r>
          </a:p>
          <a:p>
            <a:pPr algn="l">
              <a:buFont typeface="Arial" panose="020B0604020202020204" pitchFamily="34" charset="0"/>
              <a:buChar char="•"/>
            </a:pPr>
            <a:r>
              <a:rPr lang="en-US" sz="2400" b="0" i="0" dirty="0">
                <a:solidFill>
                  <a:srgbClr val="424242"/>
                </a:solidFill>
                <a:effectLst/>
                <a:latin typeface="Neue Helvetica W01"/>
              </a:rPr>
              <a:t> Use factoring to ﬁnd zeros of polynomial functions.</a:t>
            </a:r>
          </a:p>
          <a:p>
            <a:pPr algn="l">
              <a:buFont typeface="Arial" panose="020B0604020202020204" pitchFamily="34" charset="0"/>
              <a:buChar char="•"/>
            </a:pPr>
            <a:r>
              <a:rPr lang="en-US" sz="2400" b="0" i="0" dirty="0">
                <a:solidFill>
                  <a:srgbClr val="424242"/>
                </a:solidFill>
                <a:effectLst/>
                <a:latin typeface="Neue Helvetica W01"/>
              </a:rPr>
              <a:t> Identify zeros and their multiplicities.</a:t>
            </a:r>
          </a:p>
          <a:p>
            <a:pPr algn="l">
              <a:buFont typeface="Arial" panose="020B0604020202020204" pitchFamily="34" charset="0"/>
              <a:buChar char="•"/>
            </a:pPr>
            <a:r>
              <a:rPr lang="en-US" sz="2400" b="0" i="0" dirty="0">
                <a:solidFill>
                  <a:srgbClr val="424242"/>
                </a:solidFill>
                <a:effectLst/>
                <a:latin typeface="Neue Helvetica W01"/>
              </a:rPr>
              <a:t> Determine end behavior.</a:t>
            </a:r>
          </a:p>
          <a:p>
            <a:pPr algn="l">
              <a:buFont typeface="Arial" panose="020B0604020202020204" pitchFamily="34" charset="0"/>
              <a:buChar char="•"/>
            </a:pPr>
            <a:r>
              <a:rPr lang="en-US" sz="2400" b="0" i="0" dirty="0">
                <a:solidFill>
                  <a:srgbClr val="424242"/>
                </a:solidFill>
                <a:effectLst/>
                <a:latin typeface="Neue Helvetica W01"/>
              </a:rPr>
              <a:t> Understand the relationship between degree and turning points.</a:t>
            </a:r>
          </a:p>
          <a:p>
            <a:pPr algn="l">
              <a:buFont typeface="Arial" panose="020B0604020202020204" pitchFamily="34" charset="0"/>
              <a:buChar char="•"/>
            </a:pPr>
            <a:r>
              <a:rPr lang="en-US" sz="2400" b="0" i="0" dirty="0">
                <a:solidFill>
                  <a:srgbClr val="424242"/>
                </a:solidFill>
                <a:effectLst/>
                <a:latin typeface="Neue Helvetica W01"/>
              </a:rPr>
              <a:t> Graph polynomial functions.</a:t>
            </a:r>
          </a:p>
          <a:p>
            <a:pPr algn="l">
              <a:buFont typeface="Arial" panose="020B0604020202020204" pitchFamily="34" charset="0"/>
              <a:buChar char="•"/>
            </a:pPr>
            <a:r>
              <a:rPr lang="en-US" sz="2400" b="0" i="0" dirty="0">
                <a:solidFill>
                  <a:srgbClr val="424242"/>
                </a:solidFill>
                <a:effectLst/>
                <a:latin typeface="Neue Helvetica W01"/>
              </a:rPr>
              <a:t> Use the Intermediate Value Theorem.</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1D05889-E248-B53F-190D-DABE9808D643}"/>
              </a:ext>
            </a:extLst>
          </p:cNvPr>
          <p:cNvPicPr>
            <a:picLocks noChangeAspect="1"/>
          </p:cNvPicPr>
          <p:nvPr/>
        </p:nvPicPr>
        <p:blipFill>
          <a:blip r:embed="rId2"/>
          <a:stretch>
            <a:fillRect/>
          </a:stretch>
        </p:blipFill>
        <p:spPr>
          <a:xfrm>
            <a:off x="1553935" y="1386830"/>
            <a:ext cx="9084129" cy="4628207"/>
          </a:xfrm>
          <a:prstGeom prst="rect">
            <a:avLst/>
          </a:prstGeom>
        </p:spPr>
      </p:pic>
      <p:sp>
        <p:nvSpPr>
          <p:cNvPr id="5" name="TextBox 4">
            <a:extLst>
              <a:ext uri="{FF2B5EF4-FFF2-40B4-BE49-F238E27FC236}">
                <a16:creationId xmlns:a16="http://schemas.microsoft.com/office/drawing/2014/main" id="{4C4C0A66-CC42-90B7-F5D6-D538D7EC547E}"/>
              </a:ext>
            </a:extLst>
          </p:cNvPr>
          <p:cNvSpPr txBox="1"/>
          <p:nvPr/>
        </p:nvSpPr>
        <p:spPr>
          <a:xfrm>
            <a:off x="696686" y="696686"/>
            <a:ext cx="5541838" cy="369332"/>
          </a:xfrm>
          <a:prstGeom prst="rect">
            <a:avLst/>
          </a:prstGeom>
          <a:noFill/>
        </p:spPr>
        <p:txBody>
          <a:bodyPr wrap="none" rtlCol="0">
            <a:spAutoFit/>
          </a:bodyPr>
          <a:lstStyle/>
          <a:p>
            <a:r>
              <a:rPr lang="en-US" dirty="0"/>
              <a:t>Which of these graphs represents a polynomial function?</a:t>
            </a:r>
          </a:p>
        </p:txBody>
      </p:sp>
    </p:spTree>
    <p:extLst>
      <p:ext uri="{BB962C8B-B14F-4D97-AF65-F5344CB8AC3E}">
        <p14:creationId xmlns:p14="http://schemas.microsoft.com/office/powerpoint/2010/main" val="223297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52BC83C0-66FA-9B33-FD80-78E7892826E0}"/>
              </a:ext>
            </a:extLst>
          </p:cNvPr>
          <p:cNvSpPr txBox="1"/>
          <p:nvPr/>
        </p:nvSpPr>
        <p:spPr>
          <a:xfrm>
            <a:off x="696686" y="696686"/>
            <a:ext cx="5541838" cy="369332"/>
          </a:xfrm>
          <a:prstGeom prst="rect">
            <a:avLst/>
          </a:prstGeom>
          <a:noFill/>
        </p:spPr>
        <p:txBody>
          <a:bodyPr wrap="none" rtlCol="0">
            <a:spAutoFit/>
          </a:bodyPr>
          <a:lstStyle/>
          <a:p>
            <a:r>
              <a:rPr lang="en-US" dirty="0"/>
              <a:t>Which of these graphs represents a polynomial function?</a:t>
            </a:r>
          </a:p>
        </p:txBody>
      </p:sp>
      <p:pic>
        <p:nvPicPr>
          <p:cNvPr id="5" name="Picture 4">
            <a:extLst>
              <a:ext uri="{FF2B5EF4-FFF2-40B4-BE49-F238E27FC236}">
                <a16:creationId xmlns:a16="http://schemas.microsoft.com/office/drawing/2014/main" id="{92638510-9860-6954-3C6C-E59817EB068E}"/>
              </a:ext>
            </a:extLst>
          </p:cNvPr>
          <p:cNvPicPr>
            <a:picLocks noChangeAspect="1"/>
          </p:cNvPicPr>
          <p:nvPr/>
        </p:nvPicPr>
        <p:blipFill>
          <a:blip r:embed="rId2"/>
          <a:stretch>
            <a:fillRect/>
          </a:stretch>
        </p:blipFill>
        <p:spPr>
          <a:xfrm>
            <a:off x="1602921" y="1383703"/>
            <a:ext cx="8768443" cy="4524517"/>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E2C48E3-E83A-3B3C-29CC-1D76BECE6130}"/>
              </a:ext>
            </a:extLst>
          </p:cNvPr>
          <p:cNvPicPr>
            <a:picLocks noChangeAspect="1"/>
          </p:cNvPicPr>
          <p:nvPr/>
        </p:nvPicPr>
        <p:blipFill>
          <a:blip r:embed="rId2"/>
          <a:stretch>
            <a:fillRect/>
          </a:stretch>
        </p:blipFill>
        <p:spPr>
          <a:xfrm>
            <a:off x="1488621" y="1542799"/>
            <a:ext cx="9214757" cy="4579734"/>
          </a:xfrm>
          <a:prstGeom prst="rect">
            <a:avLst/>
          </a:prstGeom>
        </p:spPr>
      </p:pic>
      <p:sp>
        <p:nvSpPr>
          <p:cNvPr id="5" name="TextBox 4">
            <a:extLst>
              <a:ext uri="{FF2B5EF4-FFF2-40B4-BE49-F238E27FC236}">
                <a16:creationId xmlns:a16="http://schemas.microsoft.com/office/drawing/2014/main" id="{D6376783-5A8C-0080-5B03-E90F0A9669E4}"/>
              </a:ext>
            </a:extLst>
          </p:cNvPr>
          <p:cNvSpPr txBox="1"/>
          <p:nvPr/>
        </p:nvSpPr>
        <p:spPr>
          <a:xfrm>
            <a:off x="696686" y="696686"/>
            <a:ext cx="5541838" cy="369332"/>
          </a:xfrm>
          <a:prstGeom prst="rect">
            <a:avLst/>
          </a:prstGeom>
          <a:noFill/>
        </p:spPr>
        <p:txBody>
          <a:bodyPr wrap="none" rtlCol="0">
            <a:spAutoFit/>
          </a:bodyPr>
          <a:lstStyle/>
          <a:p>
            <a:r>
              <a:rPr lang="en-US" dirty="0"/>
              <a:t>Which of these graphs represents a polynomial function?</a:t>
            </a:r>
          </a:p>
        </p:txBody>
      </p:sp>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5FDF9F4-917D-87A2-8651-4CD933828C33}"/>
                  </a:ext>
                </a:extLst>
              </p:cNvPr>
              <p:cNvSpPr txBox="1"/>
              <p:nvPr/>
            </p:nvSpPr>
            <p:spPr>
              <a:xfrm>
                <a:off x="1111384" y="650318"/>
                <a:ext cx="9170752" cy="2308324"/>
              </a:xfrm>
              <a:prstGeom prst="rect">
                <a:avLst/>
              </a:prstGeom>
              <a:noFill/>
            </p:spPr>
            <p:txBody>
              <a:bodyPr wrap="square">
                <a:spAutoFit/>
              </a:bodyPr>
              <a:lstStyle/>
              <a:p>
                <a:pPr algn="l"/>
                <a:r>
                  <a:rPr lang="en-US" b="1" i="0" dirty="0">
                    <a:solidFill>
                      <a:srgbClr val="333333"/>
                    </a:solidFill>
                    <a:effectLst/>
                    <a:latin typeface="Neue Helvetica W01"/>
                  </a:rPr>
                  <a:t>Using Factoring to Find Zeros of Polynomial Functions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Recall that if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oMath>
                </a14:m>
                <a:r>
                  <a:rPr lang="en-US" b="0" i="0" dirty="0">
                    <a:solidFill>
                      <a:srgbClr val="424242"/>
                    </a:solidFill>
                    <a:effectLst/>
                    <a:latin typeface="Neue Helvetica W01"/>
                  </a:rPr>
                  <a:t> is a polynomial function, the values of </a:t>
                </a:r>
                <a14:m>
                  <m:oMath xmlns:m="http://schemas.openxmlformats.org/officeDocument/2006/math">
                    <m:r>
                      <a:rPr lang="en-US" b="0" i="1" u="none" strike="noStrike" dirty="0" smtClean="0">
                        <a:solidFill>
                          <a:srgbClr val="424242"/>
                        </a:solidFill>
                        <a:effectLst/>
                        <a:latin typeface="Cambria Math" panose="02040503050406030204" pitchFamily="18" charset="0"/>
                      </a:rPr>
                      <m:t>𝑥</m:t>
                    </m:r>
                  </m:oMath>
                </a14:m>
                <a:r>
                  <a:rPr lang="en-US" b="0" i="0" dirty="0">
                    <a:solidFill>
                      <a:srgbClr val="424242"/>
                    </a:solidFill>
                    <a:effectLst/>
                    <a:latin typeface="Neue Helvetica W01"/>
                  </a:rPr>
                  <a:t> for which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r>
                      <a:rPr lang="en-US" b="0" i="1" u="none" strike="noStrike" dirty="0" smtClean="0">
                        <a:solidFill>
                          <a:srgbClr val="424242"/>
                        </a:solidFill>
                        <a:effectLst/>
                        <a:latin typeface="Cambria Math" panose="02040503050406030204" pitchFamily="18" charset="0"/>
                      </a:rPr>
                      <m:t>(</m:t>
                    </m:r>
                    <m:r>
                      <a:rPr lang="en-US" b="0" i="1" u="none" strike="noStrike" dirty="0" smtClean="0">
                        <a:solidFill>
                          <a:srgbClr val="424242"/>
                        </a:solidFill>
                        <a:effectLst/>
                        <a:latin typeface="Cambria Math" panose="02040503050406030204" pitchFamily="18" charset="0"/>
                      </a:rPr>
                      <m:t>𝑥</m:t>
                    </m:r>
                    <m:r>
                      <a:rPr lang="en-US" b="0" i="1" u="none" strike="noStrike" dirty="0" smtClean="0">
                        <a:solidFill>
                          <a:srgbClr val="424242"/>
                        </a:solidFill>
                        <a:effectLst/>
                        <a:latin typeface="Cambria Math" panose="02040503050406030204" pitchFamily="18" charset="0"/>
                      </a:rPr>
                      <m:t>)=0 </m:t>
                    </m:r>
                  </m:oMath>
                </a14:m>
                <a:r>
                  <a:rPr lang="en-US" b="0" i="0" dirty="0">
                    <a:solidFill>
                      <a:srgbClr val="424242"/>
                    </a:solidFill>
                    <a:effectLst/>
                    <a:latin typeface="Neue Helvetica W01"/>
                  </a:rPr>
                  <a:t>are called </a:t>
                </a:r>
                <a:r>
                  <a:rPr lang="en-US" b="1" i="0" dirty="0">
                    <a:solidFill>
                      <a:srgbClr val="424242"/>
                    </a:solidFill>
                    <a:effectLst/>
                    <a:latin typeface="Neue Helvetica W01"/>
                  </a:rPr>
                  <a:t>zeros</a:t>
                </a:r>
                <a:r>
                  <a:rPr lang="en-US" b="0" i="0" dirty="0">
                    <a:solidFill>
                      <a:srgbClr val="424242"/>
                    </a:solidFill>
                    <a:effectLst/>
                    <a:latin typeface="Neue Helvetica W01"/>
                  </a:rPr>
                  <a:t> of </a:t>
                </a:r>
                <a:r>
                  <a:rPr lang="en-US" b="0" i="0" u="none" strike="noStrike" dirty="0">
                    <a:solidFill>
                      <a:srgbClr val="424242"/>
                    </a:solidFill>
                    <a:effectLst/>
                    <a:latin typeface="MathJax_Math-italic"/>
                  </a:rPr>
                  <a:t>f</a:t>
                </a:r>
                <a:r>
                  <a:rPr lang="en-US" b="0" i="0" u="none" strike="noStrike" dirty="0">
                    <a:solidFill>
                      <a:srgbClr val="424242"/>
                    </a:solidFill>
                    <a:effectLst/>
                    <a:latin typeface="Neue Helvetica W01"/>
                  </a:rPr>
                  <a:t>.</a:t>
                </a:r>
                <a:r>
                  <a:rPr lang="en-US" b="0" i="0" dirty="0">
                    <a:solidFill>
                      <a:srgbClr val="424242"/>
                    </a:solidFill>
                    <a:effectLst/>
                    <a:latin typeface="Neue Helvetica W01"/>
                  </a:rPr>
                  <a: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If the equation of the polynomial function can be factored, we can set each factor equal to zero and solve for the zeros</a:t>
                </a:r>
                <a:r>
                  <a:rPr lang="en-US" b="1" i="0" dirty="0">
                    <a:solidFill>
                      <a:srgbClr val="424242"/>
                    </a:solidFill>
                    <a:effectLst/>
                    <a:latin typeface="Neue Helvetica W01"/>
                  </a:rPr>
                  <a:t>.</a:t>
                </a:r>
              </a:p>
              <a:p>
                <a:pPr algn="l"/>
                <a:endParaRPr lang="en-US" b="0" i="0" dirty="0">
                  <a:solidFill>
                    <a:srgbClr val="424242"/>
                  </a:solidFill>
                  <a:effectLst/>
                  <a:latin typeface="Neue Helvetica W01"/>
                </a:endParaRPr>
              </a:p>
              <a:p>
                <a:pPr algn="l"/>
                <a:endParaRPr lang="en-US" b="0" i="0" dirty="0">
                  <a:solidFill>
                    <a:srgbClr val="424242"/>
                  </a:solidFill>
                  <a:effectLst/>
                  <a:latin typeface="Neue Helvetica W01"/>
                </a:endParaRPr>
              </a:p>
            </p:txBody>
          </p:sp>
        </mc:Choice>
        <mc:Fallback>
          <p:sp>
            <p:nvSpPr>
              <p:cNvPr id="4" name="TextBox 3">
                <a:extLst>
                  <a:ext uri="{FF2B5EF4-FFF2-40B4-BE49-F238E27FC236}">
                    <a16:creationId xmlns:a16="http://schemas.microsoft.com/office/drawing/2014/main" id="{F5FDF9F4-917D-87A2-8651-4CD933828C33}"/>
                  </a:ext>
                </a:extLst>
              </p:cNvPr>
              <p:cNvSpPr txBox="1">
                <a:spLocks noRot="1" noChangeAspect="1" noMove="1" noResize="1" noEditPoints="1" noAdjustHandles="1" noChangeArrowheads="1" noChangeShapeType="1" noTextEdit="1"/>
              </p:cNvSpPr>
              <p:nvPr/>
            </p:nvSpPr>
            <p:spPr>
              <a:xfrm>
                <a:off x="1111384" y="650318"/>
                <a:ext cx="9170752" cy="2308324"/>
              </a:xfrm>
              <a:prstGeom prst="rect">
                <a:avLst/>
              </a:prstGeom>
              <a:blipFill>
                <a:blip r:embed="rId3"/>
                <a:stretch>
                  <a:fillRect l="-532" t="-1587"/>
                </a:stretch>
              </a:blipFill>
            </p:spPr>
            <p:txBody>
              <a:bodyPr/>
              <a:lstStyle/>
              <a:p>
                <a:r>
                  <a:rPr lang="en-US">
                    <a:noFill/>
                  </a:rPr>
                  <a:t> </a:t>
                </a:r>
              </a:p>
            </p:txBody>
          </p:sp>
        </mc:Fallback>
      </mc:AlternateContent>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C96BEB7-1998-1F8B-1634-2A56592D6B26}"/>
              </a:ext>
            </a:extLst>
          </p:cNvPr>
          <p:cNvPicPr>
            <a:picLocks noChangeAspect="1"/>
          </p:cNvPicPr>
          <p:nvPr/>
        </p:nvPicPr>
        <p:blipFill>
          <a:blip r:embed="rId2"/>
          <a:stretch>
            <a:fillRect/>
          </a:stretch>
        </p:blipFill>
        <p:spPr>
          <a:xfrm>
            <a:off x="671512" y="1253898"/>
            <a:ext cx="10848975" cy="3914775"/>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140</TotalTime>
  <Words>1252</Words>
  <Application>Microsoft Office PowerPoint</Application>
  <PresentationFormat>Widescreen</PresentationFormat>
  <Paragraphs>125</Paragraphs>
  <Slides>43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Calibri Light</vt:lpstr>
      <vt:lpstr>Cambria Math</vt:lpstr>
      <vt:lpstr>MathJax_Math-italic</vt:lpstr>
      <vt:lpstr>Neue Helvetica W01</vt:lpstr>
      <vt:lpstr>Times New Roman</vt:lpstr>
      <vt:lpstr>Theme1</vt:lpstr>
      <vt:lpstr>1_Office Theme</vt:lpstr>
      <vt:lpstr>Office Theme</vt:lpstr>
      <vt:lpstr>Polynomial and Rational Functions</vt:lpstr>
      <vt:lpstr>5.3 Graphs of Polynomial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11</cp:revision>
  <dcterms:created xsi:type="dcterms:W3CDTF">2023-11-15T21:12:55Z</dcterms:created>
  <dcterms:modified xsi:type="dcterms:W3CDTF">2023-12-13T18:16:47Z</dcterms:modified>
</cp:coreProperties>
</file>