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80" r:id="rId3"/>
    <p:sldId id="292" r:id="rId4"/>
    <p:sldId id="290" r:id="rId5"/>
    <p:sldId id="289" r:id="rId6"/>
    <p:sldId id="288" r:id="rId7"/>
    <p:sldId id="285" r:id="rId8"/>
    <p:sldId id="286" r:id="rId9"/>
    <p:sldId id="298" r:id="rId10"/>
    <p:sldId id="297" r:id="rId11"/>
    <p:sldId id="296" r:id="rId12"/>
    <p:sldId id="295" r:id="rId13"/>
    <p:sldId id="294" r:id="rId14"/>
    <p:sldId id="299" r:id="rId15"/>
    <p:sldId id="304" r:id="rId16"/>
    <p:sldId id="303" r:id="rId17"/>
    <p:sldId id="302" r:id="rId18"/>
    <p:sldId id="301" r:id="rId19"/>
    <p:sldId id="300" r:id="rId20"/>
    <p:sldId id="281" r:id="rId21"/>
    <p:sldId id="32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85155" autoAdjust="0"/>
  </p:normalViewPr>
  <p:slideViewPr>
    <p:cSldViewPr snapToGrid="0">
      <p:cViewPr varScale="1">
        <p:scale>
          <a:sx n="67" d="100"/>
          <a:sy n="67"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124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4836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1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698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8778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9868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1176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6970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0790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1340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en-US" sz="1200" b="0" i="0" dirty="0">
              <a:solidFill>
                <a:srgbClr val="424242"/>
              </a:solidFill>
              <a:effectLst/>
              <a:latin typeface="Neue Helvetica W01"/>
            </a:endParaRPr>
          </a:p>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1335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615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5204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7190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85BB75DA-20A7-4043-9498-8042D7FFDC4A}" type="datetime1">
              <a:rPr lang="en-US" smtClean="0"/>
              <a:t>12/12/2023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326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903E8973-9055-4952-981E-8812CBF4A708}" type="datetime1">
              <a:rPr lang="en-US" smtClean="0"/>
              <a:t>12/12/2023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431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2BEC46BA-DC38-440B-A51C-788BCA3B32D3}" type="datetime1">
              <a:rPr lang="en-US" smtClean="0"/>
              <a:t>12/12/2023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0495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8361451A-CFA5-4FFC-B918-734CB1FED670}" type="datetime1">
              <a:rPr lang="en-US" smtClean="0"/>
              <a:t>12/12/2023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1656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9B6825CF-EF9B-4DE4-A234-A10023EC1A3E}" type="datetime1">
              <a:rPr lang="en-US" smtClean="0"/>
              <a:t>12/12/2023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528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D541208D-B44C-4233-841D-9E8CFA5F70A0}" type="datetime1">
              <a:rPr lang="en-US" smtClean="0"/>
              <a:t>12/12/2023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4528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FEE6C495-331A-4221-870F-E220793F001F}" type="datetime1">
              <a:rPr lang="en-US" smtClean="0"/>
              <a:t>12/12/2023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r>
              <a:rPr lang="en-US"/>
              <a:t>https://openstax.org/details/books/algebra-and-trigonometry-2e</a:t>
            </a:r>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943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D5B5E82D-A968-4F91-830C-263177116E66}" type="datetime1">
              <a:rPr lang="en-US" smtClean="0"/>
              <a:t>12/12/2023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r>
              <a:rPr lang="en-US"/>
              <a:t>https://openstax.org/details/books/algebra-and-trigonometry-2e</a:t>
            </a:r>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5201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FEC6FBB8-2C26-48E5-ACBF-3D35893C729F}" type="datetime1">
              <a:rPr lang="en-US" smtClean="0"/>
              <a:t>12/12/2023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r>
              <a:rPr lang="en-US"/>
              <a:t>https://openstax.org/details/books/algebra-and-trigonometry-2e</a:t>
            </a:r>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0902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9C98E87-6C6E-49A5-AEDA-8F9EEACAC649}" type="datetime1">
              <a:rPr lang="en-US" smtClean="0"/>
              <a:t>12/12/2023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4236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81B15F85-0F88-4E52-8E05-40819EDF5115}" type="datetime1">
              <a:rPr lang="en-US" smtClean="0"/>
              <a:t>12/12/2023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2035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A25B89A0-E26E-4328-838E-AB32FC45EAF9}" type="datetime1">
              <a:rPr lang="en-US" smtClean="0"/>
              <a:t>12/12/2023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894067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openstax.org/books/algebra-and-trigonometry-2e/pages/4-3-fitting-linear-models-to-data#fs-id1476079"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openstax.org/books/algebra-and-trigonometry-2e/pages/4-3-fitting-linear-models-to-data#fs-id150230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openstax.org/books/algebra-and-trigonometry-2e/pages/4-3-fitting-linear-models-to-data#Figure_04_03_00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3"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10255" y="1386"/>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solidFill>
                  <a:srgbClr val="FFFFFF"/>
                </a:solidFill>
              </a:rPr>
              <a:t>Linear 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315137"/>
            <a:ext cx="9781327" cy="2056617"/>
          </a:xfrm>
        </p:spPr>
        <p:txBody>
          <a:bodyPr anchor="t">
            <a:normAutofit/>
          </a:bodyPr>
          <a:lstStyle/>
          <a:p>
            <a:r>
              <a:rPr lang="en-US" sz="2200" dirty="0">
                <a:solidFill>
                  <a:srgbClr val="FFFFFF"/>
                </a:solidFill>
              </a:rPr>
              <a:t>Chapter 4</a:t>
            </a:r>
          </a:p>
          <a:p>
            <a:r>
              <a:rPr lang="en-US" sz="2200" dirty="0">
                <a:solidFill>
                  <a:srgbClr val="FFFFFF"/>
                </a:solidFill>
              </a:rPr>
              <a:t>Algebra and Trigonometry 2e</a:t>
            </a:r>
          </a:p>
          <a:p>
            <a:r>
              <a:rPr lang="en-US" sz="2200" dirty="0">
                <a:solidFill>
                  <a:srgbClr val="FFFFFF"/>
                </a:solidFill>
              </a:rPr>
              <a:t>OpenStax</a:t>
            </a:r>
          </a:p>
          <a:p>
            <a:r>
              <a:rPr lang="en-US" sz="2200" dirty="0">
                <a:solidFill>
                  <a:srgbClr val="FFFFFF"/>
                </a:solidFill>
              </a:rPr>
              <a:t>Jay Abramson</a:t>
            </a:r>
          </a:p>
        </p:txBody>
      </p:sp>
      <p:grpSp>
        <p:nvGrpSpPr>
          <p:cNvPr id="15"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4C51C4C-7138-35BF-F0B3-9B16E41B6BB1}"/>
              </a:ext>
            </a:extLst>
          </p:cNvPr>
          <p:cNvPicPr>
            <a:picLocks noChangeAspect="1"/>
          </p:cNvPicPr>
          <p:nvPr/>
        </p:nvPicPr>
        <p:blipFill>
          <a:blip r:embed="rId3"/>
          <a:stretch>
            <a:fillRect/>
          </a:stretch>
        </p:blipFill>
        <p:spPr>
          <a:xfrm>
            <a:off x="472389" y="574847"/>
            <a:ext cx="10382250" cy="1581150"/>
          </a:xfrm>
          <a:prstGeom prst="rect">
            <a:avLst/>
          </a:prstGeom>
        </p:spPr>
      </p:pic>
      <p:pic>
        <p:nvPicPr>
          <p:cNvPr id="5" name="Picture 4">
            <a:extLst>
              <a:ext uri="{FF2B5EF4-FFF2-40B4-BE49-F238E27FC236}">
                <a16:creationId xmlns:a16="http://schemas.microsoft.com/office/drawing/2014/main" id="{6BA1281F-E726-B6C0-8B39-7215AFA5B23D}"/>
              </a:ext>
            </a:extLst>
          </p:cNvPr>
          <p:cNvPicPr>
            <a:picLocks noChangeAspect="1"/>
          </p:cNvPicPr>
          <p:nvPr/>
        </p:nvPicPr>
        <p:blipFill>
          <a:blip r:embed="rId4"/>
          <a:stretch>
            <a:fillRect/>
          </a:stretch>
        </p:blipFill>
        <p:spPr>
          <a:xfrm>
            <a:off x="977853" y="2405662"/>
            <a:ext cx="5118147" cy="3565528"/>
          </a:xfrm>
          <a:prstGeom prst="rect">
            <a:avLst/>
          </a:prstGeom>
        </p:spPr>
      </p:pic>
    </p:spTree>
    <p:extLst>
      <p:ext uri="{BB962C8B-B14F-4D97-AF65-F5344CB8AC3E}">
        <p14:creationId xmlns:p14="http://schemas.microsoft.com/office/powerpoint/2010/main" val="3954018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D57E1031-D85B-B291-C718-45973085EE99}"/>
              </a:ext>
            </a:extLst>
          </p:cNvPr>
          <p:cNvSpPr txBox="1"/>
          <p:nvPr/>
        </p:nvSpPr>
        <p:spPr>
          <a:xfrm>
            <a:off x="790831" y="481914"/>
            <a:ext cx="10453817" cy="3170099"/>
          </a:xfrm>
          <a:prstGeom prst="rect">
            <a:avLst/>
          </a:prstGeom>
          <a:noFill/>
        </p:spPr>
        <p:txBody>
          <a:bodyPr wrap="square">
            <a:spAutoFit/>
          </a:bodyPr>
          <a:lstStyle/>
          <a:p>
            <a:pPr algn="l"/>
            <a:r>
              <a:rPr lang="en-US" sz="2800" b="1" i="0" dirty="0">
                <a:solidFill>
                  <a:srgbClr val="333333"/>
                </a:solidFill>
                <a:effectLst/>
                <a:latin typeface="Neue Helvetica W01"/>
              </a:rPr>
              <a:t>Finding the Line of Best Fit Using a Graphing Utility</a:t>
            </a:r>
          </a:p>
          <a:p>
            <a:pPr algn="l"/>
            <a:endParaRPr lang="en-US" sz="2800" b="1" i="0" dirty="0">
              <a:solidFill>
                <a:srgbClr val="333333"/>
              </a:solidFill>
              <a:effectLst/>
              <a:latin typeface="Neue Helvetica W01"/>
            </a:endParaRPr>
          </a:p>
          <a:p>
            <a:pPr algn="l"/>
            <a:r>
              <a:rPr lang="en-US" b="0" i="0" dirty="0">
                <a:solidFill>
                  <a:srgbClr val="424242"/>
                </a:solidFill>
                <a:effectLst/>
                <a:latin typeface="Neue Helvetica W01"/>
              </a:rPr>
              <a:t>While eyeballing a line works reasonably well, there are statistical techniques for fitting a line to data that minimize the differences between the line and data values</a:t>
            </a:r>
            <a:r>
              <a:rPr lang="en-US" b="0" i="0" u="sng" baseline="30000" dirty="0">
                <a:solidFill>
                  <a:srgbClr val="027EB5"/>
                </a:solidFill>
                <a:effectLst/>
                <a:latin typeface="Neue Helvetica W01"/>
                <a:hlinkClick r:id="rId3"/>
              </a:rPr>
              <a:t>6</a:t>
            </a:r>
            <a:r>
              <a:rPr lang="en-US" b="0" i="0" dirty="0">
                <a:solidFill>
                  <a:srgbClr val="424242"/>
                </a:solidFill>
                <a:effectLst/>
                <a:latin typeface="Neue Helvetica W01"/>
              </a:rPr>
              <a:t>. </a:t>
            </a:r>
          </a:p>
          <a:p>
            <a:pPr algn="l"/>
            <a:endParaRPr lang="en-US" dirty="0">
              <a:solidFill>
                <a:srgbClr val="424242"/>
              </a:solidFill>
              <a:latin typeface="Neue Helvetica W01"/>
            </a:endParaRPr>
          </a:p>
          <a:p>
            <a:pPr algn="l"/>
            <a:r>
              <a:rPr lang="en-US" b="0" i="0" dirty="0">
                <a:solidFill>
                  <a:srgbClr val="424242"/>
                </a:solidFill>
                <a:effectLst/>
                <a:latin typeface="Neue Helvetica W01"/>
              </a:rPr>
              <a:t>One such technique is called </a:t>
            </a:r>
            <a:r>
              <a:rPr lang="en-US" b="1" i="0" dirty="0">
                <a:solidFill>
                  <a:srgbClr val="424242"/>
                </a:solidFill>
                <a:effectLst/>
                <a:latin typeface="Neue Helvetica W01"/>
              </a:rPr>
              <a:t>least squares regression</a:t>
            </a:r>
            <a:r>
              <a:rPr lang="en-US" b="0" i="0" dirty="0">
                <a:solidFill>
                  <a:srgbClr val="424242"/>
                </a:solidFill>
                <a:effectLst/>
                <a:latin typeface="Neue Helvetica W01"/>
              </a:rPr>
              <a:t> and can be computed by many graphing calculators, spreadsheet software, statistical software, and many web-based calculators</a:t>
            </a:r>
            <a:r>
              <a:rPr lang="en-US" b="0" i="0" u="sng" baseline="30000" dirty="0">
                <a:solidFill>
                  <a:srgbClr val="027EB5"/>
                </a:solidFill>
                <a:effectLst/>
                <a:latin typeface="Neue Helvetica W01"/>
                <a:hlinkClick r:id="rId4"/>
              </a:rPr>
              <a:t>7</a:t>
            </a:r>
            <a:r>
              <a:rPr lang="en-US" b="0" i="0" dirty="0">
                <a:solidFill>
                  <a:srgbClr val="424242"/>
                </a:solidFill>
                <a:effectLst/>
                <a:latin typeface="Neue Helvetica W01"/>
              </a:rPr>
              <a:t>. </a:t>
            </a:r>
          </a:p>
          <a:p>
            <a:pPr algn="l"/>
            <a:endParaRPr lang="en-US" dirty="0">
              <a:solidFill>
                <a:srgbClr val="424242"/>
              </a:solidFill>
              <a:latin typeface="Neue Helvetica W01"/>
            </a:endParaRPr>
          </a:p>
          <a:p>
            <a:pPr algn="l"/>
            <a:r>
              <a:rPr lang="en-US" b="0" i="0" dirty="0">
                <a:solidFill>
                  <a:srgbClr val="424242"/>
                </a:solidFill>
                <a:effectLst/>
                <a:latin typeface="Neue Helvetica W01"/>
              </a:rPr>
              <a:t>Least squares regression is one means to determine the line that best fits the data, and here we will refer to this method as </a:t>
            </a:r>
            <a:r>
              <a:rPr lang="en-US" b="1" i="0" dirty="0">
                <a:solidFill>
                  <a:srgbClr val="424242"/>
                </a:solidFill>
                <a:effectLst/>
                <a:latin typeface="Neue Helvetica W01"/>
              </a:rPr>
              <a:t>linear regression</a:t>
            </a:r>
            <a:r>
              <a:rPr lang="en-US" b="0" i="0" dirty="0">
                <a:solidFill>
                  <a:srgbClr val="424242"/>
                </a:solidFill>
                <a:effectLst/>
                <a:latin typeface="Neue Helvetica W01"/>
              </a:rPr>
              <a:t>.</a:t>
            </a:r>
          </a:p>
        </p:txBody>
      </p:sp>
    </p:spTree>
    <p:extLst>
      <p:ext uri="{BB962C8B-B14F-4D97-AF65-F5344CB8AC3E}">
        <p14:creationId xmlns:p14="http://schemas.microsoft.com/office/powerpoint/2010/main" val="425485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0B9481B-4CB1-2E9A-158C-C4439BF5116C}"/>
              </a:ext>
            </a:extLst>
          </p:cNvPr>
          <p:cNvPicPr>
            <a:picLocks noChangeAspect="1"/>
          </p:cNvPicPr>
          <p:nvPr/>
        </p:nvPicPr>
        <p:blipFill>
          <a:blip r:embed="rId3"/>
          <a:stretch>
            <a:fillRect/>
          </a:stretch>
        </p:blipFill>
        <p:spPr>
          <a:xfrm>
            <a:off x="690562" y="1574327"/>
            <a:ext cx="10810875" cy="2943225"/>
          </a:xfrm>
          <a:prstGeom prst="rect">
            <a:avLst/>
          </a:prstGeom>
        </p:spPr>
      </p:pic>
    </p:spTree>
    <p:extLst>
      <p:ext uri="{BB962C8B-B14F-4D97-AF65-F5344CB8AC3E}">
        <p14:creationId xmlns:p14="http://schemas.microsoft.com/office/powerpoint/2010/main" val="223259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FD67D2C-300D-B318-01F3-CC66F2924792}"/>
              </a:ext>
            </a:extLst>
          </p:cNvPr>
          <p:cNvPicPr>
            <a:picLocks noChangeAspect="1"/>
          </p:cNvPicPr>
          <p:nvPr/>
        </p:nvPicPr>
        <p:blipFill>
          <a:blip r:embed="rId3"/>
          <a:stretch>
            <a:fillRect/>
          </a:stretch>
        </p:blipFill>
        <p:spPr>
          <a:xfrm>
            <a:off x="542668" y="348306"/>
            <a:ext cx="10439400" cy="1885950"/>
          </a:xfrm>
          <a:prstGeom prst="rect">
            <a:avLst/>
          </a:prstGeom>
        </p:spPr>
      </p:pic>
      <p:pic>
        <p:nvPicPr>
          <p:cNvPr id="6" name="Picture 5">
            <a:extLst>
              <a:ext uri="{FF2B5EF4-FFF2-40B4-BE49-F238E27FC236}">
                <a16:creationId xmlns:a16="http://schemas.microsoft.com/office/drawing/2014/main" id="{084CFC5D-D898-6BE6-7773-4A0DB8AA20BD}"/>
              </a:ext>
            </a:extLst>
          </p:cNvPr>
          <p:cNvPicPr>
            <a:picLocks noChangeAspect="1"/>
          </p:cNvPicPr>
          <p:nvPr/>
        </p:nvPicPr>
        <p:blipFill>
          <a:blip r:embed="rId4"/>
          <a:stretch>
            <a:fillRect/>
          </a:stretch>
        </p:blipFill>
        <p:spPr>
          <a:xfrm>
            <a:off x="891746" y="2460540"/>
            <a:ext cx="9296400" cy="1714500"/>
          </a:xfrm>
          <a:prstGeom prst="rect">
            <a:avLst/>
          </a:prstGeom>
        </p:spPr>
      </p:pic>
    </p:spTree>
    <p:extLst>
      <p:ext uri="{BB962C8B-B14F-4D97-AF65-F5344CB8AC3E}">
        <p14:creationId xmlns:p14="http://schemas.microsoft.com/office/powerpoint/2010/main" val="3804782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352CDDB0-7F4C-7102-2855-7CCBFD5317CD}"/>
                  </a:ext>
                </a:extLst>
              </p:cNvPr>
              <p:cNvSpPr txBox="1"/>
              <p:nvPr/>
            </p:nvSpPr>
            <p:spPr>
              <a:xfrm>
                <a:off x="911310" y="500097"/>
                <a:ext cx="9641359" cy="3447098"/>
              </a:xfrm>
              <a:prstGeom prst="rect">
                <a:avLst/>
              </a:prstGeom>
              <a:noFill/>
            </p:spPr>
            <p:txBody>
              <a:bodyPr wrap="square">
                <a:spAutoFit/>
              </a:bodyPr>
              <a:lstStyle/>
              <a:p>
                <a:pPr algn="l"/>
                <a:r>
                  <a:rPr lang="en-US" sz="2800" b="1" i="0" dirty="0">
                    <a:solidFill>
                      <a:srgbClr val="333333"/>
                    </a:solidFill>
                    <a:effectLst/>
                    <a:latin typeface="Neue Helvetica W01"/>
                  </a:rPr>
                  <a:t>Distinguishing Between Linear and Nonlinear Models</a:t>
                </a:r>
              </a:p>
              <a:p>
                <a:pPr algn="l"/>
                <a:endParaRPr lang="en-US" sz="2800" b="1" i="0" dirty="0">
                  <a:solidFill>
                    <a:srgbClr val="333333"/>
                  </a:solidFill>
                  <a:effectLst/>
                  <a:latin typeface="Neue Helvetica W01"/>
                </a:endParaRPr>
              </a:p>
              <a:p>
                <a:pPr algn="l"/>
                <a:r>
                  <a:rPr lang="en-US" b="0" i="0" dirty="0">
                    <a:solidFill>
                      <a:srgbClr val="424242"/>
                    </a:solidFill>
                    <a:effectLst/>
                    <a:latin typeface="Neue Helvetica W01"/>
                  </a:rPr>
                  <a:t>Some data exhibit strong linear trends, but other data, like the final exam scores plotted by age, are clearly nonlinear. </a:t>
                </a:r>
              </a:p>
              <a:p>
                <a:pPr algn="l"/>
                <a:endParaRPr lang="en-US" dirty="0">
                  <a:solidFill>
                    <a:srgbClr val="424242"/>
                  </a:solidFill>
                  <a:latin typeface="Neue Helvetica W01"/>
                </a:endParaRPr>
              </a:p>
              <a:p>
                <a:pPr algn="l"/>
                <a:r>
                  <a:rPr lang="en-US" b="0" i="0" dirty="0">
                    <a:solidFill>
                      <a:srgbClr val="424242"/>
                    </a:solidFill>
                    <a:effectLst/>
                    <a:latin typeface="Neue Helvetica W01"/>
                  </a:rPr>
                  <a:t>Most calculators and computer software can also provide us with the correlation coefficient, which is a measure of how closely the line fits the data. </a:t>
                </a:r>
              </a:p>
              <a:p>
                <a:pPr algn="l"/>
                <a:endParaRPr lang="en-US" dirty="0">
                  <a:solidFill>
                    <a:srgbClr val="424242"/>
                  </a:solidFill>
                  <a:latin typeface="Neue Helvetica W01"/>
                </a:endParaRPr>
              </a:p>
              <a:p>
                <a:pPr algn="l"/>
                <a:r>
                  <a:rPr lang="en-US" b="0" i="0" dirty="0">
                    <a:solidFill>
                      <a:srgbClr val="424242"/>
                    </a:solidFill>
                    <a:effectLst/>
                    <a:latin typeface="Neue Helvetica W01"/>
                  </a:rPr>
                  <a:t>Many graphing calculators require the user to turn a "diagnostic on" selection to find the correlation coefficient, which mathematicians label as </a:t>
                </a:r>
                <a14:m>
                  <m:oMath xmlns:m="http://schemas.openxmlformats.org/officeDocument/2006/math">
                    <m:r>
                      <a:rPr lang="en-US" b="0" i="1" u="none" strike="noStrike" dirty="0" smtClean="0">
                        <a:solidFill>
                          <a:srgbClr val="424242"/>
                        </a:solidFill>
                        <a:effectLst/>
                        <a:latin typeface="Cambria Math" panose="02040503050406030204" pitchFamily="18" charset="0"/>
                      </a:rPr>
                      <m:t>𝑟</m:t>
                    </m:r>
                    <m:r>
                      <a:rPr lang="en-US" b="0" i="1" u="none" strike="noStrike" dirty="0" smtClean="0">
                        <a:solidFill>
                          <a:srgbClr val="424242"/>
                        </a:solidFill>
                        <a:effectLst/>
                        <a:latin typeface="Cambria Math" panose="02040503050406030204" pitchFamily="18" charset="0"/>
                      </a:rPr>
                      <m:t>.</m:t>
                    </m:r>
                  </m:oMath>
                </a14:m>
                <a:r>
                  <a:rPr lang="en-US" b="0" i="0" dirty="0">
                    <a:solidFill>
                      <a:srgbClr val="424242"/>
                    </a:solidFill>
                    <a:effectLst/>
                    <a:latin typeface="Neue Helvetica W01"/>
                  </a:rPr>
                  <a:t> The correlation coefficient provides an easy way to get an idea of how close to a line the data falls.</a:t>
                </a:r>
              </a:p>
            </p:txBody>
          </p:sp>
        </mc:Choice>
        <mc:Fallback>
          <p:sp>
            <p:nvSpPr>
              <p:cNvPr id="5" name="TextBox 4">
                <a:extLst>
                  <a:ext uri="{FF2B5EF4-FFF2-40B4-BE49-F238E27FC236}">
                    <a16:creationId xmlns:a16="http://schemas.microsoft.com/office/drawing/2014/main" id="{352CDDB0-7F4C-7102-2855-7CCBFD5317CD}"/>
                  </a:ext>
                </a:extLst>
              </p:cNvPr>
              <p:cNvSpPr txBox="1">
                <a:spLocks noRot="1" noChangeAspect="1" noMove="1" noResize="1" noEditPoints="1" noAdjustHandles="1" noChangeArrowheads="1" noChangeShapeType="1" noTextEdit="1"/>
              </p:cNvSpPr>
              <p:nvPr/>
            </p:nvSpPr>
            <p:spPr>
              <a:xfrm>
                <a:off x="911310" y="500097"/>
                <a:ext cx="9641359" cy="3447098"/>
              </a:xfrm>
              <a:prstGeom prst="rect">
                <a:avLst/>
              </a:prstGeom>
              <a:blipFill>
                <a:blip r:embed="rId3"/>
                <a:stretch>
                  <a:fillRect l="-1264" t="-1590" r="-63" b="-1767"/>
                </a:stretch>
              </a:blipFill>
            </p:spPr>
            <p:txBody>
              <a:bodyPr/>
              <a:lstStyle/>
              <a:p>
                <a:r>
                  <a:rPr lang="en-US">
                    <a:noFill/>
                  </a:rPr>
                  <a:t> </a:t>
                </a:r>
              </a:p>
            </p:txBody>
          </p:sp>
        </mc:Fallback>
      </mc:AlternateContent>
    </p:spTree>
    <p:extLst>
      <p:ext uri="{BB962C8B-B14F-4D97-AF65-F5344CB8AC3E}">
        <p14:creationId xmlns:p14="http://schemas.microsoft.com/office/powerpoint/2010/main" val="61318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EFEBF02-513D-3938-C85A-5F6D1F165377}"/>
              </a:ext>
            </a:extLst>
          </p:cNvPr>
          <p:cNvPicPr>
            <a:picLocks noChangeAspect="1"/>
          </p:cNvPicPr>
          <p:nvPr/>
        </p:nvPicPr>
        <p:blipFill>
          <a:blip r:embed="rId3"/>
          <a:stretch>
            <a:fillRect/>
          </a:stretch>
        </p:blipFill>
        <p:spPr>
          <a:xfrm>
            <a:off x="676275" y="1527732"/>
            <a:ext cx="10839450" cy="2962275"/>
          </a:xfrm>
          <a:prstGeom prst="rect">
            <a:avLst/>
          </a:prstGeom>
        </p:spPr>
      </p:pic>
    </p:spTree>
    <p:extLst>
      <p:ext uri="{BB962C8B-B14F-4D97-AF65-F5344CB8AC3E}">
        <p14:creationId xmlns:p14="http://schemas.microsoft.com/office/powerpoint/2010/main" val="3032615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83318B8-FEE5-FA4E-400D-25A9C3FEE5F9}"/>
              </a:ext>
            </a:extLst>
          </p:cNvPr>
          <p:cNvPicPr>
            <a:picLocks noChangeAspect="1"/>
          </p:cNvPicPr>
          <p:nvPr/>
        </p:nvPicPr>
        <p:blipFill>
          <a:blip r:embed="rId3"/>
          <a:stretch>
            <a:fillRect/>
          </a:stretch>
        </p:blipFill>
        <p:spPr>
          <a:xfrm>
            <a:off x="666750" y="733425"/>
            <a:ext cx="10858500" cy="5391150"/>
          </a:xfrm>
          <a:prstGeom prst="rect">
            <a:avLst/>
          </a:prstGeom>
        </p:spPr>
      </p:pic>
    </p:spTree>
    <p:extLst>
      <p:ext uri="{BB962C8B-B14F-4D97-AF65-F5344CB8AC3E}">
        <p14:creationId xmlns:p14="http://schemas.microsoft.com/office/powerpoint/2010/main" val="4093447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9B788C5-1591-E1EF-B4B9-372F3460256A}"/>
              </a:ext>
            </a:extLst>
          </p:cNvPr>
          <p:cNvPicPr>
            <a:picLocks noChangeAspect="1"/>
          </p:cNvPicPr>
          <p:nvPr/>
        </p:nvPicPr>
        <p:blipFill>
          <a:blip r:embed="rId3"/>
          <a:stretch>
            <a:fillRect/>
          </a:stretch>
        </p:blipFill>
        <p:spPr>
          <a:xfrm>
            <a:off x="591193" y="564034"/>
            <a:ext cx="10391775" cy="1924050"/>
          </a:xfrm>
          <a:prstGeom prst="rect">
            <a:avLst/>
          </a:prstGeom>
        </p:spPr>
      </p:pic>
      <p:pic>
        <p:nvPicPr>
          <p:cNvPr id="6" name="Picture 5">
            <a:extLst>
              <a:ext uri="{FF2B5EF4-FFF2-40B4-BE49-F238E27FC236}">
                <a16:creationId xmlns:a16="http://schemas.microsoft.com/office/drawing/2014/main" id="{ADF9540F-0494-DD01-2D6A-418F2CA9E227}"/>
              </a:ext>
            </a:extLst>
          </p:cNvPr>
          <p:cNvPicPr>
            <a:picLocks noChangeAspect="1"/>
          </p:cNvPicPr>
          <p:nvPr/>
        </p:nvPicPr>
        <p:blipFill>
          <a:blip r:embed="rId4"/>
          <a:stretch>
            <a:fillRect/>
          </a:stretch>
        </p:blipFill>
        <p:spPr>
          <a:xfrm>
            <a:off x="900755" y="2745817"/>
            <a:ext cx="9772650" cy="1676400"/>
          </a:xfrm>
          <a:prstGeom prst="rect">
            <a:avLst/>
          </a:prstGeom>
        </p:spPr>
      </p:pic>
    </p:spTree>
    <p:extLst>
      <p:ext uri="{BB962C8B-B14F-4D97-AF65-F5344CB8AC3E}">
        <p14:creationId xmlns:p14="http://schemas.microsoft.com/office/powerpoint/2010/main" val="2024535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9BC8CD4-1F4C-EA73-1E99-18C7CFEF4DC2}"/>
              </a:ext>
            </a:extLst>
          </p:cNvPr>
          <p:cNvPicPr>
            <a:picLocks noChangeAspect="1"/>
          </p:cNvPicPr>
          <p:nvPr/>
        </p:nvPicPr>
        <p:blipFill>
          <a:blip r:embed="rId3"/>
          <a:stretch>
            <a:fillRect/>
          </a:stretch>
        </p:blipFill>
        <p:spPr>
          <a:xfrm>
            <a:off x="487190" y="315483"/>
            <a:ext cx="8943975" cy="4200525"/>
          </a:xfrm>
          <a:prstGeom prst="rect">
            <a:avLst/>
          </a:prstGeom>
        </p:spPr>
      </p:pic>
      <p:pic>
        <p:nvPicPr>
          <p:cNvPr id="6" name="Picture 5">
            <a:extLst>
              <a:ext uri="{FF2B5EF4-FFF2-40B4-BE49-F238E27FC236}">
                <a16:creationId xmlns:a16="http://schemas.microsoft.com/office/drawing/2014/main" id="{7E946C58-A04D-7507-CFA9-909A1554C3B6}"/>
              </a:ext>
            </a:extLst>
          </p:cNvPr>
          <p:cNvPicPr>
            <a:picLocks noChangeAspect="1"/>
          </p:cNvPicPr>
          <p:nvPr/>
        </p:nvPicPr>
        <p:blipFill>
          <a:blip r:embed="rId4"/>
          <a:stretch>
            <a:fillRect/>
          </a:stretch>
        </p:blipFill>
        <p:spPr>
          <a:xfrm>
            <a:off x="9160475" y="2633662"/>
            <a:ext cx="914400" cy="1590675"/>
          </a:xfrm>
          <a:prstGeom prst="rect">
            <a:avLst/>
          </a:prstGeom>
        </p:spPr>
      </p:pic>
    </p:spTree>
    <p:extLst>
      <p:ext uri="{BB962C8B-B14F-4D97-AF65-F5344CB8AC3E}">
        <p14:creationId xmlns:p14="http://schemas.microsoft.com/office/powerpoint/2010/main" val="1200165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A1F474E-CA03-0F84-72D9-44B339E42517}"/>
              </a:ext>
            </a:extLst>
          </p:cNvPr>
          <p:cNvPicPr>
            <a:picLocks noChangeAspect="1"/>
          </p:cNvPicPr>
          <p:nvPr/>
        </p:nvPicPr>
        <p:blipFill>
          <a:blip r:embed="rId3"/>
          <a:stretch>
            <a:fillRect/>
          </a:stretch>
        </p:blipFill>
        <p:spPr>
          <a:xfrm>
            <a:off x="690304" y="729821"/>
            <a:ext cx="10564756" cy="1766244"/>
          </a:xfrm>
          <a:prstGeom prst="rect">
            <a:avLst/>
          </a:prstGeom>
        </p:spPr>
      </p:pic>
    </p:spTree>
    <p:extLst>
      <p:ext uri="{BB962C8B-B14F-4D97-AF65-F5344CB8AC3E}">
        <p14:creationId xmlns:p14="http://schemas.microsoft.com/office/powerpoint/2010/main" val="418930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
            <a:extLst>
              <a:ext uri="{FF2B5EF4-FFF2-40B4-BE49-F238E27FC236}">
                <a16:creationId xmlns:a16="http://schemas.microsoft.com/office/drawing/2014/main" id="{3A6C273A-38F2-4D34-98BF-47B248862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3" name="Rectangle 10">
            <a:extLst>
              <a:ext uri="{FF2B5EF4-FFF2-40B4-BE49-F238E27FC236}">
                <a16:creationId xmlns:a16="http://schemas.microsoft.com/office/drawing/2014/main" id="{2E2CF659-EE5D-432C-B47F-10AC4A48A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4" name="Footer Placeholder 42">
            <a:extLst>
              <a:ext uri="{FF2B5EF4-FFF2-40B4-BE49-F238E27FC236}">
                <a16:creationId xmlns:a16="http://schemas.microsoft.com/office/drawing/2014/main" id="{03E51277-1095-412F-913B-8FA8021AA626}"/>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000000">
                  <a:tint val="75000"/>
                </a:srgbClr>
              </a:solidFill>
              <a:effectLst/>
              <a:uLnTx/>
              <a:uFillTx/>
              <a:latin typeface="Segoe UI Semilight" panose="020B0402040204020203" pitchFamily="34" charset="0"/>
              <a:ea typeface="+mn-ea"/>
              <a:cs typeface="Segoe UI Semilight" panose="020B0402040204020203" pitchFamily="34" charset="0"/>
            </a:endParaRPr>
          </a:p>
        </p:txBody>
      </p:sp>
      <p:grpSp>
        <p:nvGrpSpPr>
          <p:cNvPr id="85" name="Top Left">
            <a:extLst>
              <a:ext uri="{FF2B5EF4-FFF2-40B4-BE49-F238E27FC236}">
                <a16:creationId xmlns:a16="http://schemas.microsoft.com/office/drawing/2014/main" id="{FC280B3D-FC68-4DDC-950C-506B5C6838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0" y="-3087"/>
            <a:chExt cx="7921775" cy="6887020"/>
          </a:xfrm>
        </p:grpSpPr>
        <p:sp>
          <p:nvSpPr>
            <p:cNvPr id="86" name="Freeform: Shape 15">
              <a:extLst>
                <a:ext uri="{FF2B5EF4-FFF2-40B4-BE49-F238E27FC236}">
                  <a16:creationId xmlns:a16="http://schemas.microsoft.com/office/drawing/2014/main" id="{4EA2AE61-06D9-484D-8DD1-BACA157CC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7" name="Freeform: Shape 16">
              <a:extLst>
                <a:ext uri="{FF2B5EF4-FFF2-40B4-BE49-F238E27FC236}">
                  <a16:creationId xmlns:a16="http://schemas.microsoft.com/office/drawing/2014/main" id="{712269F1-E4D6-4EEB-8A0F-059FAFC40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0919" y="61392"/>
              <a:ext cx="4450856" cy="6822541"/>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8" name="Freeform: Shape 17">
              <a:extLst>
                <a:ext uri="{FF2B5EF4-FFF2-40B4-BE49-F238E27FC236}">
                  <a16:creationId xmlns:a16="http://schemas.microsoft.com/office/drawing/2014/main" id="{088D87B2-D2A4-4577-89DC-7AF275C01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274" y="1582560"/>
              <a:ext cx="4133888" cy="5301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9" name="Freeform: Shape 18">
              <a:extLst>
                <a:ext uri="{FF2B5EF4-FFF2-40B4-BE49-F238E27FC236}">
                  <a16:creationId xmlns:a16="http://schemas.microsoft.com/office/drawing/2014/main" id="{ACCB55F8-F950-431F-9B90-688950D9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0" name="Freeform: Shape 19">
              <a:extLst>
                <a:ext uri="{FF2B5EF4-FFF2-40B4-BE49-F238E27FC236}">
                  <a16:creationId xmlns:a16="http://schemas.microsoft.com/office/drawing/2014/main" id="{27D0AA11-2E4E-479C-B953-547285E72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1" name="Freeform: Shape 20">
              <a:extLst>
                <a:ext uri="{FF2B5EF4-FFF2-40B4-BE49-F238E27FC236}">
                  <a16:creationId xmlns:a16="http://schemas.microsoft.com/office/drawing/2014/main" id="{90D86C66-EDF0-4ABB-87F4-A2882A2E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931" y="3518322"/>
              <a:ext cx="2880722" cy="3317378"/>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D026082B-E695-4987-8C03-332366C6C9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69" y="2957679"/>
              <a:ext cx="2196245" cy="3010367"/>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2" name="Freeform: Shape 22">
              <a:extLst>
                <a:ext uri="{FF2B5EF4-FFF2-40B4-BE49-F238E27FC236}">
                  <a16:creationId xmlns:a16="http://schemas.microsoft.com/office/drawing/2014/main" id="{461A8835-D9FC-4CAB-AF19-A5513B17B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34043" y="2855696"/>
              <a:ext cx="1200999" cy="3994030"/>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4" name="Freeform: Shape 23">
              <a:extLst>
                <a:ext uri="{FF2B5EF4-FFF2-40B4-BE49-F238E27FC236}">
                  <a16:creationId xmlns:a16="http://schemas.microsoft.com/office/drawing/2014/main" id="{54E6BA76-9515-415F-BAC9-76958DA6E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7437" y="5668418"/>
              <a:ext cx="1982111" cy="1181308"/>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5" name="Freeform: Shape 24">
              <a:extLst>
                <a:ext uri="{FF2B5EF4-FFF2-40B4-BE49-F238E27FC236}">
                  <a16:creationId xmlns:a16="http://schemas.microsoft.com/office/drawing/2014/main" id="{4C120B3D-CF1C-49AE-B5B4-6BF589737A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25817"/>
              <a:ext cx="2282549" cy="5138883"/>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6" name="Freeform: Shape 25">
              <a:extLst>
                <a:ext uri="{FF2B5EF4-FFF2-40B4-BE49-F238E27FC236}">
                  <a16:creationId xmlns:a16="http://schemas.microsoft.com/office/drawing/2014/main" id="{5F7B6392-DF04-4EF6-A433-4A7A757D6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53524"/>
              <a:ext cx="1650357" cy="4733534"/>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3" name="Freeform: Shape 26">
              <a:extLst>
                <a:ext uri="{FF2B5EF4-FFF2-40B4-BE49-F238E27FC236}">
                  <a16:creationId xmlns:a16="http://schemas.microsoft.com/office/drawing/2014/main" id="{CFB987BC-4338-4C63-8DB9-5CB9DC489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379002"/>
              <a:ext cx="1123546" cy="411627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4" name="Freeform: Shape 27">
              <a:extLst>
                <a:ext uri="{FF2B5EF4-FFF2-40B4-BE49-F238E27FC236}">
                  <a16:creationId xmlns:a16="http://schemas.microsoft.com/office/drawing/2014/main" id="{F0B5029E-655F-4CB5-BCA2-B62400CE7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798206"/>
              <a:ext cx="756945" cy="3350210"/>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5" name="Freeform: Shape 28">
              <a:extLst>
                <a:ext uri="{FF2B5EF4-FFF2-40B4-BE49-F238E27FC236}">
                  <a16:creationId xmlns:a16="http://schemas.microsoft.com/office/drawing/2014/main" id="{966F436B-D502-4927-A05D-0691A99F6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247513"/>
              <a:ext cx="515229" cy="2438941"/>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6" name="Freeform: Shape 29">
              <a:extLst>
                <a:ext uri="{FF2B5EF4-FFF2-40B4-BE49-F238E27FC236}">
                  <a16:creationId xmlns:a16="http://schemas.microsoft.com/office/drawing/2014/main" id="{63D19BC0-342A-4662-8B01-078F5BC25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752232"/>
              <a:ext cx="300409" cy="1599679"/>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7" name="Freeform: Shape 30">
              <a:extLst>
                <a:ext uri="{FF2B5EF4-FFF2-40B4-BE49-F238E27FC236}">
                  <a16:creationId xmlns:a16="http://schemas.microsoft.com/office/drawing/2014/main" id="{DF32521F-B67B-4D14-BB6E-0DD27E1C7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31253" y="14016"/>
              <a:ext cx="5523537" cy="3012568"/>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Freeform: Shape 31">
              <a:extLst>
                <a:ext uri="{FF2B5EF4-FFF2-40B4-BE49-F238E27FC236}">
                  <a16:creationId xmlns:a16="http://schemas.microsoft.com/office/drawing/2014/main" id="{56F73602-5ACB-4102-894B-D140E71E6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87455" y="75587"/>
              <a:ext cx="4681672" cy="2637228"/>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9" name="Freeform: Shape 32">
              <a:extLst>
                <a:ext uri="{FF2B5EF4-FFF2-40B4-BE49-F238E27FC236}">
                  <a16:creationId xmlns:a16="http://schemas.microsoft.com/office/drawing/2014/main" id="{E87FA368-45DC-4276-A257-F67A12B2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0305" y="31802"/>
              <a:ext cx="3763077" cy="2110194"/>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35" name="Bottom Right">
            <a:extLst>
              <a:ext uri="{FF2B5EF4-FFF2-40B4-BE49-F238E27FC236}">
                <a16:creationId xmlns:a16="http://schemas.microsoft.com/office/drawing/2014/main" id="{88540B56-6256-419C-AC81-7B56D0DD72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36" name="Freeform: Shape 35">
              <a:extLst>
                <a:ext uri="{FF2B5EF4-FFF2-40B4-BE49-F238E27FC236}">
                  <a16:creationId xmlns:a16="http://schemas.microsoft.com/office/drawing/2014/main" id="{EB5E9C2F-6749-4023-8E94-45C1C3FC6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grpSp>
          <p:nvGrpSpPr>
            <p:cNvPr id="37" name="Graphic 157">
              <a:extLst>
                <a:ext uri="{FF2B5EF4-FFF2-40B4-BE49-F238E27FC236}">
                  <a16:creationId xmlns:a16="http://schemas.microsoft.com/office/drawing/2014/main" id="{D87C11F9-4A6E-44BC-BF6C-0468EFD71B2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9" name="Freeform: Shape 38">
                <a:extLst>
                  <a:ext uri="{FF2B5EF4-FFF2-40B4-BE49-F238E27FC236}">
                    <a16:creationId xmlns:a16="http://schemas.microsoft.com/office/drawing/2014/main" id="{2B1B9F72-6727-48A7-A229-1B9E8620C6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0" name="Freeform: Shape 39">
                <a:extLst>
                  <a:ext uri="{FF2B5EF4-FFF2-40B4-BE49-F238E27FC236}">
                    <a16:creationId xmlns:a16="http://schemas.microsoft.com/office/drawing/2014/main" id="{F112D38F-1CDF-4293-96FC-2190D0395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1" name="Freeform: Shape 40">
                <a:extLst>
                  <a:ext uri="{FF2B5EF4-FFF2-40B4-BE49-F238E27FC236}">
                    <a16:creationId xmlns:a16="http://schemas.microsoft.com/office/drawing/2014/main" id="{CF3E4DE9-57D9-4C4C-BE4E-7F081A1B3B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2" name="Freeform: Shape 41">
                <a:extLst>
                  <a:ext uri="{FF2B5EF4-FFF2-40B4-BE49-F238E27FC236}">
                    <a16:creationId xmlns:a16="http://schemas.microsoft.com/office/drawing/2014/main" id="{6BB673C9-C994-4CA3-B78E-F65C5F8C61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3" name="Freeform: Shape 42">
                <a:extLst>
                  <a:ext uri="{FF2B5EF4-FFF2-40B4-BE49-F238E27FC236}">
                    <a16:creationId xmlns:a16="http://schemas.microsoft.com/office/drawing/2014/main" id="{9B6FF51D-0B4A-4C30-AEC8-D66E88C98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4" name="Freeform: Shape 43">
                <a:extLst>
                  <a:ext uri="{FF2B5EF4-FFF2-40B4-BE49-F238E27FC236}">
                    <a16:creationId xmlns:a16="http://schemas.microsoft.com/office/drawing/2014/main" id="{DCF516A0-FBBD-4A87-9E93-708625DE5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5" name="Freeform: Shape 44">
                <a:extLst>
                  <a:ext uri="{FF2B5EF4-FFF2-40B4-BE49-F238E27FC236}">
                    <a16:creationId xmlns:a16="http://schemas.microsoft.com/office/drawing/2014/main" id="{6F1EDD83-3119-40A9-B093-626EB1B12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8" name="Freeform: Shape 37">
              <a:extLst>
                <a:ext uri="{FF2B5EF4-FFF2-40B4-BE49-F238E27FC236}">
                  <a16:creationId xmlns:a16="http://schemas.microsoft.com/office/drawing/2014/main" id="{BA5F46DB-9B25-49AD-BC98-191E88919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994404" y="731041"/>
            <a:ext cx="10191942" cy="3173034"/>
          </a:xfrm>
        </p:spPr>
        <p:txBody>
          <a:bodyPr>
            <a:normAutofit/>
          </a:bodyPr>
          <a:lstStyle/>
          <a:p>
            <a:r>
              <a:rPr lang="en-US" sz="6600" dirty="0">
                <a:latin typeface="Baskerville Old Face" panose="02020602080505020303" pitchFamily="18" charset="0"/>
              </a:rPr>
              <a:t>Fitting Linear Models to Data</a:t>
            </a:r>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524000" y="4069354"/>
            <a:ext cx="9144000" cy="1265285"/>
          </a:xfrm>
        </p:spPr>
        <p:txBody>
          <a:bodyPr>
            <a:normAutofit/>
          </a:bodyPr>
          <a:lstStyle/>
          <a:p>
            <a:r>
              <a:rPr lang="en-US" sz="2200" dirty="0"/>
              <a:t>Section 4.3</a:t>
            </a:r>
          </a:p>
        </p:txBody>
      </p:sp>
      <p:grpSp>
        <p:nvGrpSpPr>
          <p:cNvPr id="47" name="Cross">
            <a:extLst>
              <a:ext uri="{FF2B5EF4-FFF2-40B4-BE49-F238E27FC236}">
                <a16:creationId xmlns:a16="http://schemas.microsoft.com/office/drawing/2014/main" id="{DDB99EF5-8801-40E2-83D3-196FADCBBA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30939" y="3874229"/>
            <a:ext cx="118872" cy="118872"/>
            <a:chOff x="1175347" y="3733800"/>
            <a:chExt cx="118872" cy="118872"/>
          </a:xfrm>
        </p:grpSpPr>
        <p:cxnSp>
          <p:nvCxnSpPr>
            <p:cNvPr id="48" name="Straight Connector 47">
              <a:extLst>
                <a:ext uri="{FF2B5EF4-FFF2-40B4-BE49-F238E27FC236}">
                  <a16:creationId xmlns:a16="http://schemas.microsoft.com/office/drawing/2014/main" id="{50FE3A76-C0EC-41F2-92AD-1A75BA3771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22AF00A-AACB-4D06-A706-4231FD4EC6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a:off x="4038600" y="6356350"/>
            <a:ext cx="4114800" cy="365125"/>
          </a:xfrm>
        </p:spPr>
        <p:txBody>
          <a:bodyPr>
            <a:norm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281654" y="1384921"/>
            <a:ext cx="7900314"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800" b="0" i="0" dirty="0">
                <a:solidFill>
                  <a:srgbClr val="424242"/>
                </a:solidFill>
                <a:effectLst/>
                <a:latin typeface="Neue Helvetica W01"/>
              </a:rPr>
              <a:t>Draw and interpret scatter diagrams.</a:t>
            </a:r>
          </a:p>
          <a:p>
            <a:pPr algn="l">
              <a:buFont typeface="Arial" panose="020B0604020202020204" pitchFamily="34" charset="0"/>
              <a:buChar char="•"/>
            </a:pPr>
            <a:r>
              <a:rPr lang="en-US" sz="2800" b="0" i="0" dirty="0">
                <a:solidFill>
                  <a:srgbClr val="424242"/>
                </a:solidFill>
                <a:effectLst/>
                <a:latin typeface="Neue Helvetica W01"/>
              </a:rPr>
              <a:t>Use a graphing utility to find the line of best fit.</a:t>
            </a:r>
          </a:p>
          <a:p>
            <a:pPr algn="l">
              <a:buFont typeface="Arial" panose="020B0604020202020204" pitchFamily="34" charset="0"/>
              <a:buChar char="•"/>
            </a:pPr>
            <a:r>
              <a:rPr lang="en-US" sz="2800" b="0" i="0" dirty="0">
                <a:solidFill>
                  <a:srgbClr val="424242"/>
                </a:solidFill>
                <a:effectLst/>
                <a:latin typeface="Neue Helvetica W01"/>
              </a:rPr>
              <a:t>Distinguish between linear and nonlinear relations.</a:t>
            </a:r>
          </a:p>
          <a:p>
            <a:pPr algn="l">
              <a:buFont typeface="Arial" panose="020B0604020202020204" pitchFamily="34" charset="0"/>
              <a:buChar char="•"/>
            </a:pPr>
            <a:r>
              <a:rPr lang="en-US" sz="2800" b="0" i="0" dirty="0">
                <a:solidFill>
                  <a:srgbClr val="424242"/>
                </a:solidFill>
                <a:effectLst/>
                <a:latin typeface="Neue Helvetica W01"/>
              </a:rPr>
              <a:t>Fit a regression line to a set of data and use the linear model to make predictions.</a:t>
            </a:r>
          </a:p>
          <a:p>
            <a:pPr algn="l">
              <a:buFont typeface="Arial" panose="020B0604020202020204" pitchFamily="34" charset="0"/>
              <a:buChar char="•"/>
            </a:pPr>
            <a:endParaRPr lang="en-US" sz="2800" b="0" i="0" dirty="0">
              <a:solidFill>
                <a:srgbClr val="424242"/>
              </a:solidFill>
              <a:effectLst/>
              <a:latin typeface="Neue Helvetica W01"/>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2734167" y="1779774"/>
            <a:ext cx="7390335"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lgn="l">
              <a:buFont typeface="Arial" panose="020B0604020202020204" pitchFamily="34" charset="0"/>
              <a:buChar char="•"/>
            </a:pPr>
            <a:r>
              <a:rPr lang="en-US" sz="2400" b="0" i="0" dirty="0">
                <a:solidFill>
                  <a:srgbClr val="424242"/>
                </a:solidFill>
                <a:effectLst/>
                <a:latin typeface="Neue Helvetica W01"/>
              </a:rPr>
              <a:t>Draw and interpret scatter diagrams.</a:t>
            </a:r>
          </a:p>
          <a:p>
            <a:pPr algn="l">
              <a:buFont typeface="Arial" panose="020B0604020202020204" pitchFamily="34" charset="0"/>
              <a:buChar char="•"/>
            </a:pPr>
            <a:r>
              <a:rPr lang="en-US" sz="2400" b="0" i="0" dirty="0">
                <a:solidFill>
                  <a:srgbClr val="424242"/>
                </a:solidFill>
                <a:effectLst/>
                <a:latin typeface="Neue Helvetica W01"/>
              </a:rPr>
              <a:t>Use a graphing utility to find the line of best fit.</a:t>
            </a:r>
          </a:p>
          <a:p>
            <a:pPr algn="l">
              <a:buFont typeface="Arial" panose="020B0604020202020204" pitchFamily="34" charset="0"/>
              <a:buChar char="•"/>
            </a:pPr>
            <a:r>
              <a:rPr lang="en-US" sz="2400" b="0" i="0" dirty="0">
                <a:solidFill>
                  <a:srgbClr val="424242"/>
                </a:solidFill>
                <a:effectLst/>
                <a:latin typeface="Neue Helvetica W01"/>
              </a:rPr>
              <a:t>Distinguish between linear and nonlinear relations.</a:t>
            </a:r>
          </a:p>
          <a:p>
            <a:pPr algn="l">
              <a:buFont typeface="Arial" panose="020B0604020202020204" pitchFamily="34" charset="0"/>
              <a:buChar char="•"/>
            </a:pPr>
            <a:r>
              <a:rPr lang="en-US" sz="2400" b="0" i="0" dirty="0">
                <a:solidFill>
                  <a:srgbClr val="424242"/>
                </a:solidFill>
                <a:effectLst/>
                <a:latin typeface="Neue Helvetica W01"/>
              </a:rPr>
              <a:t>Fit a regression line to a set of data and use the linear model to make predictions.</a:t>
            </a:r>
          </a:p>
          <a:p>
            <a:endParaRPr lang="en-US" sz="2400" dirty="0">
              <a:solidFill>
                <a:srgbClr val="424242"/>
              </a:solidFill>
              <a:effectLst/>
            </a:endParaRPr>
          </a:p>
        </p:txBody>
      </p:sp>
    </p:spTree>
    <p:extLst>
      <p:ext uri="{BB962C8B-B14F-4D97-AF65-F5344CB8AC3E}">
        <p14:creationId xmlns:p14="http://schemas.microsoft.com/office/powerpoint/2010/main" val="295105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A516F193-7690-443D-81D3-A0186C718BEC}"/>
              </a:ext>
            </a:extLst>
          </p:cNvPr>
          <p:cNvSpPr txBox="1"/>
          <p:nvPr/>
        </p:nvSpPr>
        <p:spPr>
          <a:xfrm>
            <a:off x="704849" y="456337"/>
            <a:ext cx="11243995" cy="2616101"/>
          </a:xfrm>
          <a:prstGeom prst="rect">
            <a:avLst/>
          </a:prstGeom>
          <a:noFill/>
        </p:spPr>
        <p:txBody>
          <a:bodyPr wrap="square">
            <a:spAutoFit/>
          </a:bodyPr>
          <a:lstStyle/>
          <a:p>
            <a:pPr algn="l"/>
            <a:r>
              <a:rPr lang="en-US" sz="2800" b="1" i="0" dirty="0">
                <a:solidFill>
                  <a:srgbClr val="333333"/>
                </a:solidFill>
                <a:effectLst/>
                <a:latin typeface="Neue Helvetica W01"/>
              </a:rPr>
              <a:t>Drawing and Interpreting Scatter Plots</a:t>
            </a:r>
          </a:p>
          <a:p>
            <a:pPr algn="l"/>
            <a:endParaRPr lang="en-US" sz="2800" b="1" i="0" dirty="0">
              <a:solidFill>
                <a:srgbClr val="333333"/>
              </a:solidFill>
              <a:effectLst/>
              <a:latin typeface="Neue Helvetica W01"/>
            </a:endParaRPr>
          </a:p>
          <a:p>
            <a:pPr algn="l"/>
            <a:r>
              <a:rPr lang="en-US" b="0" i="0" dirty="0">
                <a:solidFill>
                  <a:srgbClr val="424242"/>
                </a:solidFill>
                <a:effectLst/>
                <a:latin typeface="Neue Helvetica W01"/>
              </a:rPr>
              <a:t>A scatter plot is a graph of plotted points that may show a relationship between two sets of data.</a:t>
            </a:r>
          </a:p>
          <a:p>
            <a:pPr algn="l"/>
            <a:endParaRPr lang="en-US" dirty="0">
              <a:solidFill>
                <a:srgbClr val="424242"/>
              </a:solidFill>
              <a:latin typeface="Neue Helvetica W01"/>
            </a:endParaRPr>
          </a:p>
          <a:p>
            <a:pPr algn="l"/>
            <a:r>
              <a:rPr lang="en-US" b="0" i="0" dirty="0">
                <a:solidFill>
                  <a:srgbClr val="424242"/>
                </a:solidFill>
                <a:effectLst/>
                <a:latin typeface="Neue Helvetica W01"/>
              </a:rPr>
              <a:t>If the relationship is from a linear model, or a model that is nearly linear, we can draw conclusions using our knowledge of linear functions. </a:t>
            </a:r>
          </a:p>
          <a:p>
            <a:pPr algn="l"/>
            <a:endParaRPr lang="en-US" u="sng" dirty="0">
              <a:solidFill>
                <a:srgbClr val="424242"/>
              </a:solidFill>
              <a:latin typeface="Neue Helvetica W01"/>
              <a:hlinkClick r:id="rId3"/>
            </a:endParaRPr>
          </a:p>
          <a:p>
            <a:pPr algn="l"/>
            <a:r>
              <a:rPr lang="en-US" b="0" i="0" u="sng" dirty="0">
                <a:solidFill>
                  <a:srgbClr val="027EB5"/>
                </a:solidFill>
                <a:effectLst/>
                <a:latin typeface="Neue Helvetica W01"/>
                <a:hlinkClick r:id="rId3"/>
              </a:rPr>
              <a:t>Figure 1</a:t>
            </a:r>
            <a:r>
              <a:rPr lang="en-US" b="0" i="0" dirty="0">
                <a:solidFill>
                  <a:srgbClr val="424242"/>
                </a:solidFill>
                <a:effectLst/>
                <a:latin typeface="Neue Helvetica W01"/>
              </a:rPr>
              <a:t> shows a sample scatter plot.</a:t>
            </a:r>
          </a:p>
        </p:txBody>
      </p:sp>
      <p:pic>
        <p:nvPicPr>
          <p:cNvPr id="6" name="Picture 5">
            <a:extLst>
              <a:ext uri="{FF2B5EF4-FFF2-40B4-BE49-F238E27FC236}">
                <a16:creationId xmlns:a16="http://schemas.microsoft.com/office/drawing/2014/main" id="{256315EF-D3DD-2395-79B9-E6B77EBE1897}"/>
              </a:ext>
            </a:extLst>
          </p:cNvPr>
          <p:cNvPicPr>
            <a:picLocks noChangeAspect="1"/>
          </p:cNvPicPr>
          <p:nvPr/>
        </p:nvPicPr>
        <p:blipFill>
          <a:blip r:embed="rId4"/>
          <a:stretch>
            <a:fillRect/>
          </a:stretch>
        </p:blipFill>
        <p:spPr>
          <a:xfrm>
            <a:off x="4982913" y="2545495"/>
            <a:ext cx="5260422" cy="3664643"/>
          </a:xfrm>
          <a:prstGeom prst="rect">
            <a:avLst/>
          </a:prstGeom>
        </p:spPr>
      </p:pic>
    </p:spTree>
    <p:extLst>
      <p:ext uri="{BB962C8B-B14F-4D97-AF65-F5344CB8AC3E}">
        <p14:creationId xmlns:p14="http://schemas.microsoft.com/office/powerpoint/2010/main" val="191922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411D7E1-AFA3-ED99-DC7C-3F0ADB5E1267}"/>
              </a:ext>
            </a:extLst>
          </p:cNvPr>
          <p:cNvPicPr>
            <a:picLocks noChangeAspect="1"/>
          </p:cNvPicPr>
          <p:nvPr/>
        </p:nvPicPr>
        <p:blipFill>
          <a:blip r:embed="rId3"/>
          <a:stretch>
            <a:fillRect/>
          </a:stretch>
        </p:blipFill>
        <p:spPr>
          <a:xfrm>
            <a:off x="406203" y="414337"/>
            <a:ext cx="10372725" cy="4200525"/>
          </a:xfrm>
          <a:prstGeom prst="rect">
            <a:avLst/>
          </a:prstGeom>
        </p:spPr>
      </p:pic>
    </p:spTree>
    <p:extLst>
      <p:ext uri="{BB962C8B-B14F-4D97-AF65-F5344CB8AC3E}">
        <p14:creationId xmlns:p14="http://schemas.microsoft.com/office/powerpoint/2010/main" val="283688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5" name="TextBox 4">
            <a:extLst>
              <a:ext uri="{FF2B5EF4-FFF2-40B4-BE49-F238E27FC236}">
                <a16:creationId xmlns:a16="http://schemas.microsoft.com/office/drawing/2014/main" id="{D5DF1FF1-5A60-D8AE-D3BC-F02A314EFBFF}"/>
              </a:ext>
            </a:extLst>
          </p:cNvPr>
          <p:cNvSpPr txBox="1"/>
          <p:nvPr/>
        </p:nvSpPr>
        <p:spPr>
          <a:xfrm>
            <a:off x="800099" y="569605"/>
            <a:ext cx="10592831" cy="3016210"/>
          </a:xfrm>
          <a:prstGeom prst="rect">
            <a:avLst/>
          </a:prstGeom>
          <a:noFill/>
        </p:spPr>
        <p:txBody>
          <a:bodyPr wrap="square">
            <a:spAutoFit/>
          </a:bodyPr>
          <a:lstStyle/>
          <a:p>
            <a:pPr algn="l"/>
            <a:r>
              <a:rPr lang="en-US" sz="2800" b="1" i="0" dirty="0">
                <a:solidFill>
                  <a:srgbClr val="333333"/>
                </a:solidFill>
                <a:effectLst/>
                <a:latin typeface="Neue Helvetica W01"/>
              </a:rPr>
              <a:t>Finding the Line of Best Fit</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Once we recognize a need for a linear function to model that data, the natural follow-up question is “what is that linear function?” </a:t>
            </a:r>
          </a:p>
          <a:p>
            <a:pPr algn="l"/>
            <a:endParaRPr lang="en-US" dirty="0">
              <a:solidFill>
                <a:srgbClr val="424242"/>
              </a:solidFill>
              <a:latin typeface="Neue Helvetica W01"/>
            </a:endParaRPr>
          </a:p>
          <a:p>
            <a:pPr algn="l"/>
            <a:r>
              <a:rPr lang="en-US" b="0" i="0" dirty="0">
                <a:solidFill>
                  <a:srgbClr val="424242"/>
                </a:solidFill>
                <a:effectLst/>
                <a:latin typeface="Neue Helvetica W01"/>
              </a:rPr>
              <a:t>One way to approximate our linear function is to sketch the line that seems to best fit the data. </a:t>
            </a:r>
          </a:p>
          <a:p>
            <a:pPr algn="l"/>
            <a:endParaRPr lang="en-US" dirty="0">
              <a:solidFill>
                <a:srgbClr val="424242"/>
              </a:solidFill>
              <a:latin typeface="Neue Helvetica W01"/>
            </a:endParaRPr>
          </a:p>
          <a:p>
            <a:pPr algn="l"/>
            <a:r>
              <a:rPr lang="en-US" b="0" i="0" dirty="0">
                <a:solidFill>
                  <a:srgbClr val="424242"/>
                </a:solidFill>
                <a:effectLst/>
                <a:latin typeface="Neue Helvetica W01"/>
              </a:rPr>
              <a:t>Then we can extend the line until we can verify the </a:t>
            </a:r>
            <a:r>
              <a:rPr lang="en-US" b="0" i="1" dirty="0">
                <a:solidFill>
                  <a:srgbClr val="424242"/>
                </a:solidFill>
                <a:effectLst/>
                <a:latin typeface="Neue Helvetica W01"/>
              </a:rPr>
              <a:t>y</a:t>
            </a:r>
            <a:r>
              <a:rPr lang="en-US" b="0" i="0" dirty="0">
                <a:solidFill>
                  <a:srgbClr val="424242"/>
                </a:solidFill>
                <a:effectLst/>
                <a:latin typeface="Neue Helvetica W01"/>
              </a:rPr>
              <a:t>-intercept. </a:t>
            </a:r>
          </a:p>
          <a:p>
            <a:pPr algn="l"/>
            <a:endParaRPr lang="en-US" dirty="0">
              <a:solidFill>
                <a:srgbClr val="424242"/>
              </a:solidFill>
              <a:latin typeface="Neue Helvetica W01"/>
            </a:endParaRPr>
          </a:p>
          <a:p>
            <a:pPr algn="l"/>
            <a:r>
              <a:rPr lang="en-US" b="0" i="0" dirty="0">
                <a:solidFill>
                  <a:srgbClr val="424242"/>
                </a:solidFill>
                <a:effectLst/>
                <a:latin typeface="Neue Helvetica W01"/>
              </a:rPr>
              <a:t>We can approximate the slope of the line by extending it until we can estimate the </a:t>
            </a:r>
            <a:r>
              <a:rPr lang="en-US" b="0" i="0" u="none" strike="noStrike" dirty="0">
                <a:solidFill>
                  <a:srgbClr val="424242"/>
                </a:solidFill>
                <a:effectLst/>
                <a:latin typeface="MathJax_Main"/>
              </a:rPr>
              <a:t>rise and the run.</a:t>
            </a:r>
            <a:endParaRPr lang="en-US" b="0" i="0" dirty="0">
              <a:solidFill>
                <a:srgbClr val="424242"/>
              </a:solidFill>
              <a:effectLst/>
              <a:latin typeface="Neue Helvetica W01"/>
            </a:endParaRPr>
          </a:p>
        </p:txBody>
      </p:sp>
    </p:spTree>
    <p:extLst>
      <p:ext uri="{BB962C8B-B14F-4D97-AF65-F5344CB8AC3E}">
        <p14:creationId xmlns:p14="http://schemas.microsoft.com/office/powerpoint/2010/main" val="416102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4D4CAFD-D6C2-08E7-2D2A-1827147ECBB2}"/>
              </a:ext>
            </a:extLst>
          </p:cNvPr>
          <p:cNvPicPr>
            <a:picLocks noChangeAspect="1"/>
          </p:cNvPicPr>
          <p:nvPr/>
        </p:nvPicPr>
        <p:blipFill>
          <a:blip r:embed="rId3"/>
          <a:stretch>
            <a:fillRect/>
          </a:stretch>
        </p:blipFill>
        <p:spPr>
          <a:xfrm>
            <a:off x="416269" y="381515"/>
            <a:ext cx="10420350" cy="1943100"/>
          </a:xfrm>
          <a:prstGeom prst="rect">
            <a:avLst/>
          </a:prstGeom>
        </p:spPr>
      </p:pic>
      <p:pic>
        <p:nvPicPr>
          <p:cNvPr id="5" name="Picture 4">
            <a:extLst>
              <a:ext uri="{FF2B5EF4-FFF2-40B4-BE49-F238E27FC236}">
                <a16:creationId xmlns:a16="http://schemas.microsoft.com/office/drawing/2014/main" id="{02D5A52E-61DE-2AB5-A2D8-762CE2E7354F}"/>
              </a:ext>
            </a:extLst>
          </p:cNvPr>
          <p:cNvPicPr>
            <a:picLocks noChangeAspect="1"/>
          </p:cNvPicPr>
          <p:nvPr/>
        </p:nvPicPr>
        <p:blipFill>
          <a:blip r:embed="rId4"/>
          <a:stretch>
            <a:fillRect/>
          </a:stretch>
        </p:blipFill>
        <p:spPr>
          <a:xfrm>
            <a:off x="1004038" y="2508161"/>
            <a:ext cx="5260422" cy="3664643"/>
          </a:xfrm>
          <a:prstGeom prst="rect">
            <a:avLst/>
          </a:prstGeom>
        </p:spPr>
      </p:pic>
    </p:spTree>
    <p:extLst>
      <p:ext uri="{BB962C8B-B14F-4D97-AF65-F5344CB8AC3E}">
        <p14:creationId xmlns:p14="http://schemas.microsoft.com/office/powerpoint/2010/main" val="353495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8728BCB-FB41-4217-50C0-42182DDDB232}"/>
              </a:ext>
            </a:extLst>
          </p:cNvPr>
          <p:cNvPicPr>
            <a:picLocks noChangeAspect="1"/>
          </p:cNvPicPr>
          <p:nvPr/>
        </p:nvPicPr>
        <p:blipFill>
          <a:blip r:embed="rId3"/>
          <a:stretch>
            <a:fillRect/>
          </a:stretch>
        </p:blipFill>
        <p:spPr>
          <a:xfrm>
            <a:off x="661987" y="1396056"/>
            <a:ext cx="10868025" cy="2533650"/>
          </a:xfrm>
          <a:prstGeom prst="rect">
            <a:avLst/>
          </a:prstGeom>
        </p:spPr>
      </p:pic>
    </p:spTree>
    <p:extLst>
      <p:ext uri="{BB962C8B-B14F-4D97-AF65-F5344CB8AC3E}">
        <p14:creationId xmlns:p14="http://schemas.microsoft.com/office/powerpoint/2010/main" val="2584787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15BBDE6-FA79-2F2C-F3AA-2801BE770F16}"/>
              </a:ext>
            </a:extLst>
          </p:cNvPr>
          <p:cNvPicPr>
            <a:picLocks noChangeAspect="1"/>
          </p:cNvPicPr>
          <p:nvPr/>
        </p:nvPicPr>
        <p:blipFill>
          <a:blip r:embed="rId3"/>
          <a:stretch>
            <a:fillRect/>
          </a:stretch>
        </p:blipFill>
        <p:spPr>
          <a:xfrm>
            <a:off x="510359" y="219075"/>
            <a:ext cx="10429875" cy="3209925"/>
          </a:xfrm>
          <a:prstGeom prst="rect">
            <a:avLst/>
          </a:prstGeom>
        </p:spPr>
      </p:pic>
      <p:pic>
        <p:nvPicPr>
          <p:cNvPr id="5" name="Picture 4">
            <a:extLst>
              <a:ext uri="{FF2B5EF4-FFF2-40B4-BE49-F238E27FC236}">
                <a16:creationId xmlns:a16="http://schemas.microsoft.com/office/drawing/2014/main" id="{B4C44B9E-6293-011D-0158-6775B0C99072}"/>
              </a:ext>
            </a:extLst>
          </p:cNvPr>
          <p:cNvPicPr>
            <a:picLocks noChangeAspect="1"/>
          </p:cNvPicPr>
          <p:nvPr/>
        </p:nvPicPr>
        <p:blipFill>
          <a:blip r:embed="rId4"/>
          <a:stretch>
            <a:fillRect/>
          </a:stretch>
        </p:blipFill>
        <p:spPr>
          <a:xfrm>
            <a:off x="1004038" y="3626946"/>
            <a:ext cx="3654459" cy="2545858"/>
          </a:xfrm>
          <a:prstGeom prst="rect">
            <a:avLst/>
          </a:prstGeom>
        </p:spPr>
      </p:pic>
    </p:spTree>
    <p:extLst>
      <p:ext uri="{BB962C8B-B14F-4D97-AF65-F5344CB8AC3E}">
        <p14:creationId xmlns:p14="http://schemas.microsoft.com/office/powerpoint/2010/main" val="3705028000"/>
      </p:ext>
    </p:extLst>
  </p:cSld>
  <p:clrMapOvr>
    <a:masterClrMapping/>
  </p:clrMapOvr>
</p:sld>
</file>

<file path=ppt/theme/theme1.xml><?xml version="1.0" encoding="utf-8"?>
<a:theme xmlns:a="http://schemas.openxmlformats.org/drawingml/2006/main" name="Explor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800</Words>
  <Application>Microsoft Office PowerPoint</Application>
  <PresentationFormat>Widescreen</PresentationFormat>
  <Paragraphs>99</Paragraphs>
  <Slides>21</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Avenir Next LT Pro</vt:lpstr>
      <vt:lpstr>AvenirNext LT Pro Medium</vt:lpstr>
      <vt:lpstr>Baskerville Old Face</vt:lpstr>
      <vt:lpstr>Calibri</vt:lpstr>
      <vt:lpstr>Cambria Math</vt:lpstr>
      <vt:lpstr>MathJax_Main</vt:lpstr>
      <vt:lpstr>Neue Helvetica W01</vt:lpstr>
      <vt:lpstr>Sagona Book</vt:lpstr>
      <vt:lpstr>Segoe UI Semilight</vt:lpstr>
      <vt:lpstr>ExploreVTI</vt:lpstr>
      <vt:lpstr>Linear Functions</vt:lpstr>
      <vt:lpstr>Fitting Linear Models to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7</cp:revision>
  <dcterms:created xsi:type="dcterms:W3CDTF">2023-11-20T21:32:17Z</dcterms:created>
  <dcterms:modified xsi:type="dcterms:W3CDTF">2023-12-13T01:31:06Z</dcterms:modified>
</cp:coreProperties>
</file>