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280" r:id="rId3"/>
    <p:sldId id="292" r:id="rId4"/>
    <p:sldId id="290" r:id="rId5"/>
    <p:sldId id="288" r:id="rId6"/>
    <p:sldId id="289" r:id="rId7"/>
    <p:sldId id="285" r:id="rId8"/>
    <p:sldId id="287" r:id="rId9"/>
    <p:sldId id="286" r:id="rId10"/>
    <p:sldId id="298" r:id="rId11"/>
    <p:sldId id="297" r:id="rId12"/>
    <p:sldId id="296" r:id="rId13"/>
    <p:sldId id="295" r:id="rId14"/>
    <p:sldId id="294" r:id="rId15"/>
    <p:sldId id="299" r:id="rId16"/>
    <p:sldId id="304" r:id="rId17"/>
    <p:sldId id="303" r:id="rId18"/>
    <p:sldId id="302" r:id="rId19"/>
    <p:sldId id="301" r:id="rId20"/>
    <p:sldId id="300" r:id="rId21"/>
    <p:sldId id="309" r:id="rId22"/>
    <p:sldId id="307" r:id="rId23"/>
    <p:sldId id="306" r:id="rId24"/>
    <p:sldId id="305" r:id="rId25"/>
    <p:sldId id="310" r:id="rId26"/>
    <p:sldId id="313" r:id="rId27"/>
    <p:sldId id="331" r:id="rId28"/>
    <p:sldId id="334" r:id="rId29"/>
    <p:sldId id="333" r:id="rId30"/>
    <p:sldId id="332" r:id="rId31"/>
    <p:sldId id="330" r:id="rId32"/>
    <p:sldId id="339" r:id="rId33"/>
    <p:sldId id="338" r:id="rId34"/>
    <p:sldId id="337" r:id="rId35"/>
    <p:sldId id="336" r:id="rId36"/>
    <p:sldId id="343" r:id="rId37"/>
    <p:sldId id="340" r:id="rId38"/>
    <p:sldId id="342" r:id="rId39"/>
    <p:sldId id="341" r:id="rId40"/>
    <p:sldId id="335" r:id="rId41"/>
    <p:sldId id="348" r:id="rId42"/>
    <p:sldId id="349" r:id="rId43"/>
    <p:sldId id="347" r:id="rId44"/>
    <p:sldId id="346" r:id="rId45"/>
    <p:sldId id="345" r:id="rId46"/>
    <p:sldId id="352" r:id="rId47"/>
    <p:sldId id="353" r:id="rId48"/>
    <p:sldId id="351" r:id="rId49"/>
    <p:sldId id="350" r:id="rId50"/>
    <p:sldId id="357" r:id="rId51"/>
    <p:sldId id="356" r:id="rId52"/>
    <p:sldId id="355" r:id="rId53"/>
    <p:sldId id="354" r:id="rId54"/>
    <p:sldId id="344" r:id="rId55"/>
    <p:sldId id="281" r:id="rId56"/>
    <p:sldId id="32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3792" autoAdjust="0"/>
  </p:normalViewPr>
  <p:slideViewPr>
    <p:cSldViewPr snapToGrid="0">
      <p:cViewPr varScale="1">
        <p:scale>
          <a:sx n="67" d="100"/>
          <a:sy n="67" d="100"/>
        </p:scale>
        <p:origin x="5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1E18B-DAD7-417F-9F65-836F759EC815}" type="datetimeFigureOut">
              <a:rPr lang="en-US" smtClean="0"/>
              <a:t>12/12/2023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18910-D961-4504-9C24-5FEE25DE1ED7}" type="slidenum">
              <a:rPr lang="en-US" smtClean="0"/>
              <a:t>‹#›</a:t>
            </a:fld>
            <a:endParaRPr lang="en-US" dirty="0"/>
          </a:p>
        </p:txBody>
      </p:sp>
    </p:spTree>
    <p:extLst>
      <p:ext uri="{BB962C8B-B14F-4D97-AF65-F5344CB8AC3E}">
        <p14:creationId xmlns:p14="http://schemas.microsoft.com/office/powerpoint/2010/main" val="97536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penstax.org/books/algebra-and-trigonometry-2e/pages/4-1-linear-functions#CNX_Precalc_Figure_02_02_00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openstax.org/books/algebra-and-trigonometry-2e/pages/4-1-linear-functions#CNX_Precalc_Figure_02_02_006"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19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12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83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98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77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868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17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97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79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sz="1200" b="0" i="0" dirty="0">
              <a:solidFill>
                <a:srgbClr val="424242"/>
              </a:solidFill>
              <a:effectLst/>
              <a:latin typeface="Neue Helvetica W01"/>
            </a:endParaRPr>
          </a:p>
          <a:p>
            <a:pPr algn="l">
              <a:buFont typeface="Arial" panose="020B0604020202020204" pitchFamily="34" charset="0"/>
              <a:buNone/>
            </a:pP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340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810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6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2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072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741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703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926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353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93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90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161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364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Neue Helvetica W01"/>
              </a:rPr>
              <a:t>Vertical Stretch or Compression</a:t>
            </a:r>
          </a:p>
          <a:p>
            <a:pPr algn="l"/>
            <a:r>
              <a:rPr lang="en-US" b="0" i="0" dirty="0">
                <a:solidFill>
                  <a:srgbClr val="424242"/>
                </a:solidFill>
                <a:effectLst/>
                <a:latin typeface="Neue Helvetica W01"/>
              </a:rPr>
              <a:t>In the equation </a:t>
            </a:r>
            <a:r>
              <a:rPr lang="en-US" b="0" i="0" u="none" strike="noStrike" dirty="0">
                <a:solidFill>
                  <a:srgbClr val="424242"/>
                </a:solidFill>
                <a:effectLst/>
                <a:latin typeface="MathJax_Math-italic"/>
              </a:rPr>
              <a:t>f</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mx</a:t>
            </a:r>
            <a:r>
              <a:rPr lang="en-US" b="0" i="0" u="none" strike="noStrike" dirty="0">
                <a:solidFill>
                  <a:srgbClr val="424242"/>
                </a:solidFill>
                <a:effectLst/>
                <a:latin typeface="Neue Helvetica W01"/>
              </a:rPr>
              <a:t>,</a:t>
            </a:r>
            <a:r>
              <a:rPr lang="en-US" b="0" i="0" dirty="0">
                <a:solidFill>
                  <a:srgbClr val="424242"/>
                </a:solidFill>
                <a:effectLst/>
                <a:latin typeface="Neue Helvetica W01"/>
              </a:rPr>
              <a:t> the </a:t>
            </a:r>
            <a:r>
              <a:rPr lang="en-US" b="0" i="0" u="none" strike="noStrike" dirty="0">
                <a:solidFill>
                  <a:srgbClr val="424242"/>
                </a:solidFill>
                <a:effectLst/>
                <a:latin typeface="MathJax_Math-italic"/>
              </a:rPr>
              <a:t>m</a:t>
            </a:r>
            <a:r>
              <a:rPr lang="en-US" b="0" i="0" dirty="0">
                <a:solidFill>
                  <a:srgbClr val="424242"/>
                </a:solidFill>
                <a:effectLst/>
                <a:latin typeface="Neue Helvetica W01"/>
              </a:rPr>
              <a:t> is acting as the vertical stretch or compression of the identity function. When </a:t>
            </a:r>
            <a:r>
              <a:rPr lang="en-US" b="0" i="0" u="none" strike="noStrike" dirty="0">
                <a:solidFill>
                  <a:srgbClr val="424242"/>
                </a:solidFill>
                <a:effectLst/>
                <a:latin typeface="MathJax_Math-italic"/>
              </a:rPr>
              <a:t>m</a:t>
            </a:r>
            <a:r>
              <a:rPr lang="en-US" b="0" i="0" dirty="0">
                <a:solidFill>
                  <a:srgbClr val="424242"/>
                </a:solidFill>
                <a:effectLst/>
                <a:latin typeface="Neue Helvetica W01"/>
              </a:rPr>
              <a:t> is negative, there is also a vertical reflection of the graph. Notice in </a:t>
            </a:r>
            <a:r>
              <a:rPr lang="en-US" b="0" i="0" u="sng" dirty="0">
                <a:solidFill>
                  <a:srgbClr val="027EB5"/>
                </a:solidFill>
                <a:effectLst/>
                <a:latin typeface="Neue Helvetica W01"/>
                <a:hlinkClick r:id="rId3"/>
              </a:rPr>
              <a:t>Figure 14</a:t>
            </a:r>
            <a:r>
              <a:rPr lang="en-US" b="0" i="0" dirty="0">
                <a:solidFill>
                  <a:srgbClr val="424242"/>
                </a:solidFill>
                <a:effectLst/>
                <a:latin typeface="Neue Helvetica W01"/>
              </a:rPr>
              <a:t> that multiplying the equation of </a:t>
            </a:r>
            <a:r>
              <a:rPr lang="en-US" b="0" i="0" u="none" strike="noStrike" dirty="0">
                <a:solidFill>
                  <a:srgbClr val="424242"/>
                </a:solidFill>
                <a:effectLst/>
                <a:latin typeface="MathJax_Math-italic"/>
              </a:rPr>
              <a:t>f</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 </a:t>
            </a:r>
            <a:r>
              <a:rPr lang="en-US" b="0" i="0" dirty="0">
                <a:solidFill>
                  <a:srgbClr val="424242"/>
                </a:solidFill>
                <a:effectLst/>
                <a:latin typeface="Neue Helvetica W01"/>
              </a:rPr>
              <a:t>by </a:t>
            </a:r>
            <a:r>
              <a:rPr lang="en-US" b="0" i="0" u="none" strike="noStrike" dirty="0">
                <a:solidFill>
                  <a:srgbClr val="424242"/>
                </a:solidFill>
                <a:effectLst/>
                <a:latin typeface="MathJax_Math-italic"/>
              </a:rPr>
              <a:t>m </a:t>
            </a:r>
            <a:r>
              <a:rPr lang="en-US" b="0" i="0" dirty="0">
                <a:solidFill>
                  <a:srgbClr val="424242"/>
                </a:solidFill>
                <a:effectLst/>
                <a:latin typeface="Neue Helvetica W01"/>
              </a:rPr>
              <a:t>stretches the graph of </a:t>
            </a:r>
            <a:r>
              <a:rPr lang="en-US" b="0" i="0" u="none" strike="noStrike" dirty="0">
                <a:solidFill>
                  <a:srgbClr val="424242"/>
                </a:solidFill>
                <a:effectLst/>
                <a:latin typeface="MathJax_Math-italic"/>
              </a:rPr>
              <a:t>f</a:t>
            </a:r>
            <a:r>
              <a:rPr lang="en-US" b="0" i="0" dirty="0">
                <a:solidFill>
                  <a:srgbClr val="424242"/>
                </a:solidFill>
                <a:effectLst/>
                <a:latin typeface="Neue Helvetica W01"/>
              </a:rPr>
              <a:t> by a factor of </a:t>
            </a:r>
            <a:r>
              <a:rPr lang="en-US" b="0" i="0" u="none" strike="noStrike" dirty="0">
                <a:solidFill>
                  <a:srgbClr val="424242"/>
                </a:solidFill>
                <a:effectLst/>
                <a:latin typeface="MathJax_Math-italic"/>
              </a:rPr>
              <a:t>m</a:t>
            </a:r>
            <a:r>
              <a:rPr lang="en-US" b="0" i="0" dirty="0">
                <a:solidFill>
                  <a:srgbClr val="424242"/>
                </a:solidFill>
                <a:effectLst/>
                <a:latin typeface="Neue Helvetica W01"/>
              </a:rPr>
              <a:t> units if </a:t>
            </a:r>
            <a:r>
              <a:rPr lang="en-US" b="0" i="0" u="none" strike="noStrike" dirty="0">
                <a:solidFill>
                  <a:srgbClr val="424242"/>
                </a:solidFill>
                <a:effectLst/>
                <a:latin typeface="MathJax_Math-italic"/>
              </a:rPr>
              <a:t>m</a:t>
            </a:r>
            <a:r>
              <a:rPr lang="en-US" b="0" i="0" u="none" strike="noStrike" dirty="0">
                <a:solidFill>
                  <a:srgbClr val="424242"/>
                </a:solidFill>
                <a:effectLst/>
                <a:latin typeface="MathJax_Main"/>
              </a:rPr>
              <a:t>&gt;1</a:t>
            </a:r>
            <a:r>
              <a:rPr lang="en-US" b="0" i="0" dirty="0">
                <a:solidFill>
                  <a:srgbClr val="424242"/>
                </a:solidFill>
                <a:effectLst/>
                <a:latin typeface="Neue Helvetica W01"/>
              </a:rPr>
              <a:t> and compresses the graph of </a:t>
            </a:r>
            <a:r>
              <a:rPr lang="en-US" b="0" i="0" u="none" strike="noStrike" dirty="0">
                <a:solidFill>
                  <a:srgbClr val="424242"/>
                </a:solidFill>
                <a:effectLst/>
                <a:latin typeface="MathJax_Math-italic"/>
              </a:rPr>
              <a:t>f</a:t>
            </a:r>
            <a:r>
              <a:rPr lang="en-US" b="0" i="0" dirty="0">
                <a:solidFill>
                  <a:srgbClr val="424242"/>
                </a:solidFill>
                <a:effectLst/>
                <a:latin typeface="Neue Helvetica W01"/>
              </a:rPr>
              <a:t> by a factor of </a:t>
            </a:r>
            <a:r>
              <a:rPr lang="en-US" b="0" i="0" u="none" strike="noStrike" dirty="0">
                <a:solidFill>
                  <a:srgbClr val="424242"/>
                </a:solidFill>
                <a:effectLst/>
                <a:latin typeface="MathJax_Math-italic"/>
              </a:rPr>
              <a:t>m</a:t>
            </a:r>
            <a:r>
              <a:rPr lang="en-US" b="0" i="0" dirty="0">
                <a:solidFill>
                  <a:srgbClr val="424242"/>
                </a:solidFill>
                <a:effectLst/>
                <a:latin typeface="Neue Helvetica W01"/>
              </a:rPr>
              <a:t> units if </a:t>
            </a:r>
            <a:r>
              <a:rPr lang="en-US" b="0" i="0" u="none" strike="noStrike" dirty="0">
                <a:solidFill>
                  <a:srgbClr val="424242"/>
                </a:solidFill>
                <a:effectLst/>
                <a:latin typeface="MathJax_Main"/>
              </a:rPr>
              <a:t>0&lt;</a:t>
            </a:r>
            <a:r>
              <a:rPr lang="en-US" b="0" i="0" u="none" strike="noStrike" dirty="0">
                <a:solidFill>
                  <a:srgbClr val="424242"/>
                </a:solidFill>
                <a:effectLst/>
                <a:latin typeface="MathJax_Math-italic"/>
              </a:rPr>
              <a:t>m</a:t>
            </a:r>
            <a:r>
              <a:rPr lang="en-US" b="0" i="0" u="none" strike="noStrike" dirty="0">
                <a:solidFill>
                  <a:srgbClr val="424242"/>
                </a:solidFill>
                <a:effectLst/>
                <a:latin typeface="MathJax_Main"/>
              </a:rPr>
              <a:t>&lt;1.</a:t>
            </a:r>
            <a:r>
              <a:rPr lang="en-US" b="0" i="0" dirty="0">
                <a:solidFill>
                  <a:srgbClr val="424242"/>
                </a:solidFill>
                <a:effectLst/>
                <a:latin typeface="Neue Helvetica W01"/>
              </a:rPr>
              <a:t> This means the larger the absolute value of </a:t>
            </a:r>
            <a:r>
              <a:rPr lang="en-US" b="0" i="0" u="none" strike="noStrike" dirty="0">
                <a:solidFill>
                  <a:srgbClr val="424242"/>
                </a:solidFill>
                <a:effectLst/>
                <a:latin typeface="MathJax_Math-italic"/>
              </a:rPr>
              <a:t>m</a:t>
            </a:r>
            <a:r>
              <a:rPr lang="en-US" b="0" i="0" u="none" strike="noStrike" dirty="0">
                <a:solidFill>
                  <a:srgbClr val="424242"/>
                </a:solidFill>
                <a:effectLst/>
                <a:latin typeface="MathJax_Main"/>
              </a:rPr>
              <a:t>,</a:t>
            </a:r>
            <a:r>
              <a:rPr lang="en-US" b="0" i="0" dirty="0">
                <a:solidFill>
                  <a:srgbClr val="424242"/>
                </a:solidFill>
                <a:effectLst/>
                <a:latin typeface="Neue Helvetica W01"/>
              </a:rPr>
              <a:t> the steeper the slope.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317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Neue Helvetica W01"/>
              </a:rPr>
              <a:t>Vertical Shift</a:t>
            </a:r>
          </a:p>
          <a:p>
            <a:pPr algn="l"/>
            <a:r>
              <a:rPr lang="en-US" b="0" i="0" dirty="0">
                <a:solidFill>
                  <a:srgbClr val="424242"/>
                </a:solidFill>
                <a:effectLst/>
                <a:latin typeface="Neue Helvetica W01"/>
              </a:rPr>
              <a:t>In </a:t>
            </a:r>
            <a:r>
              <a:rPr lang="en-US" b="0" i="0" u="none" strike="noStrike" dirty="0">
                <a:solidFill>
                  <a:srgbClr val="424242"/>
                </a:solidFill>
                <a:effectLst/>
                <a:latin typeface="MathJax_Math-italic"/>
              </a:rPr>
              <a:t>f</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err="1">
                <a:solidFill>
                  <a:srgbClr val="424242"/>
                </a:solidFill>
                <a:effectLst/>
                <a:latin typeface="MathJax_Math-italic"/>
              </a:rPr>
              <a:t>mx</a:t>
            </a:r>
            <a:r>
              <a:rPr lang="en-US" b="0" i="0" u="none" strike="noStrike" dirty="0" err="1">
                <a:solidFill>
                  <a:srgbClr val="424242"/>
                </a:solidFill>
                <a:effectLst/>
                <a:latin typeface="MathJax_Main"/>
              </a:rPr>
              <a:t>+</a:t>
            </a:r>
            <a:r>
              <a:rPr lang="en-US" b="0" i="0" u="none" strike="noStrike" dirty="0" err="1">
                <a:solidFill>
                  <a:srgbClr val="424242"/>
                </a:solidFill>
                <a:effectLst/>
                <a:latin typeface="MathJax_Math-italic"/>
              </a:rPr>
              <a:t>b</a:t>
            </a:r>
            <a:r>
              <a:rPr lang="en-US" b="0" i="0" u="none" strike="noStrike" dirty="0">
                <a:solidFill>
                  <a:srgbClr val="424242"/>
                </a:solidFill>
                <a:effectLst/>
                <a:latin typeface="MathJax_Main"/>
              </a:rPr>
              <a:t>,</a:t>
            </a:r>
            <a:r>
              <a:rPr lang="en-US" b="0" i="0" dirty="0">
                <a:solidFill>
                  <a:srgbClr val="424242"/>
                </a:solidFill>
                <a:effectLst/>
                <a:latin typeface="Neue Helvetica W01"/>
              </a:rPr>
              <a:t> the </a:t>
            </a:r>
            <a:r>
              <a:rPr lang="en-US" b="0" i="0" u="none" strike="noStrike" dirty="0">
                <a:solidFill>
                  <a:srgbClr val="424242"/>
                </a:solidFill>
                <a:effectLst/>
                <a:latin typeface="MathJax_Math-italic"/>
              </a:rPr>
              <a:t>b</a:t>
            </a:r>
            <a:r>
              <a:rPr lang="en-US" b="0" i="0" dirty="0">
                <a:solidFill>
                  <a:srgbClr val="424242"/>
                </a:solidFill>
                <a:effectLst/>
                <a:latin typeface="Neue Helvetica W01"/>
              </a:rPr>
              <a:t> acts as the vertical shift, moving the graph up and down without affecting the slope of the line. Notice in </a:t>
            </a:r>
            <a:r>
              <a:rPr lang="en-US" b="0" i="0" u="sng" dirty="0">
                <a:solidFill>
                  <a:srgbClr val="027EB5"/>
                </a:solidFill>
                <a:effectLst/>
                <a:latin typeface="Neue Helvetica W01"/>
                <a:hlinkClick r:id="rId3"/>
              </a:rPr>
              <a:t>Figure 15</a:t>
            </a:r>
            <a:r>
              <a:rPr lang="en-US" b="0" i="0" dirty="0">
                <a:solidFill>
                  <a:srgbClr val="424242"/>
                </a:solidFill>
                <a:effectLst/>
                <a:latin typeface="Neue Helvetica W01"/>
              </a:rPr>
              <a:t> that adding a value of </a:t>
            </a:r>
            <a:r>
              <a:rPr lang="en-US" b="0" i="0" u="none" strike="noStrike" dirty="0">
                <a:solidFill>
                  <a:srgbClr val="424242"/>
                </a:solidFill>
                <a:effectLst/>
                <a:latin typeface="MathJax_Math-italic"/>
              </a:rPr>
              <a:t>b</a:t>
            </a:r>
            <a:r>
              <a:rPr lang="en-US" b="0" i="0" dirty="0">
                <a:solidFill>
                  <a:srgbClr val="424242"/>
                </a:solidFill>
                <a:effectLst/>
                <a:latin typeface="Neue Helvetica W01"/>
              </a:rPr>
              <a:t> to the equation of </a:t>
            </a:r>
            <a:r>
              <a:rPr lang="en-US" b="0" i="0" u="none" strike="noStrike" dirty="0">
                <a:solidFill>
                  <a:srgbClr val="424242"/>
                </a:solidFill>
                <a:effectLst/>
                <a:latin typeface="MathJax_Math-italic"/>
              </a:rPr>
              <a:t>f</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 </a:t>
            </a:r>
            <a:r>
              <a:rPr lang="en-US" b="0" i="0" dirty="0">
                <a:solidFill>
                  <a:srgbClr val="424242"/>
                </a:solidFill>
                <a:effectLst/>
                <a:latin typeface="Neue Helvetica W01"/>
              </a:rPr>
              <a:t>shifts the graph of </a:t>
            </a:r>
            <a:r>
              <a:rPr lang="en-US" b="0" i="0" u="none" strike="noStrike" dirty="0">
                <a:solidFill>
                  <a:srgbClr val="424242"/>
                </a:solidFill>
                <a:effectLst/>
                <a:latin typeface="MathJax_Math-italic"/>
              </a:rPr>
              <a:t>f</a:t>
            </a:r>
            <a:r>
              <a:rPr lang="en-US" b="0" i="0" dirty="0">
                <a:solidFill>
                  <a:srgbClr val="424242"/>
                </a:solidFill>
                <a:effectLst/>
                <a:latin typeface="Neue Helvetica W01"/>
              </a:rPr>
              <a:t> a total of </a:t>
            </a:r>
            <a:r>
              <a:rPr lang="en-US" b="0" i="0" u="none" strike="noStrike" dirty="0">
                <a:solidFill>
                  <a:srgbClr val="424242"/>
                </a:solidFill>
                <a:effectLst/>
                <a:latin typeface="MathJax_Math-italic"/>
              </a:rPr>
              <a:t>b</a:t>
            </a:r>
            <a:r>
              <a:rPr lang="en-US" b="0" i="0" dirty="0">
                <a:solidFill>
                  <a:srgbClr val="424242"/>
                </a:solidFill>
                <a:effectLst/>
                <a:latin typeface="Neue Helvetica W01"/>
              </a:rPr>
              <a:t> units up if </a:t>
            </a:r>
            <a:r>
              <a:rPr lang="en-US" b="0" i="0" u="none" strike="noStrike" dirty="0">
                <a:solidFill>
                  <a:srgbClr val="424242"/>
                </a:solidFill>
                <a:effectLst/>
                <a:latin typeface="MathJax_Math-italic"/>
              </a:rPr>
              <a:t>b</a:t>
            </a:r>
            <a:r>
              <a:rPr lang="en-US" b="0" i="0" dirty="0">
                <a:solidFill>
                  <a:srgbClr val="424242"/>
                </a:solidFill>
                <a:effectLst/>
                <a:latin typeface="Neue Helvetica W01"/>
              </a:rPr>
              <a:t> is positive and </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b</a:t>
            </a:r>
            <a:r>
              <a:rPr lang="en-US" b="0" i="0" u="none" strike="noStrike" dirty="0">
                <a:solidFill>
                  <a:srgbClr val="424242"/>
                </a:solidFill>
                <a:effectLst/>
                <a:latin typeface="MathJax_Main"/>
              </a:rPr>
              <a:t>|</a:t>
            </a:r>
            <a:r>
              <a:rPr lang="en-US" b="0" i="0" dirty="0">
                <a:solidFill>
                  <a:srgbClr val="424242"/>
                </a:solidFill>
                <a:effectLst/>
                <a:latin typeface="Neue Helvetica W01"/>
              </a:rPr>
              <a:t> units down if </a:t>
            </a:r>
            <a:r>
              <a:rPr lang="en-US" b="0" i="0" u="none" strike="noStrike" dirty="0">
                <a:solidFill>
                  <a:srgbClr val="424242"/>
                </a:solidFill>
                <a:effectLst/>
                <a:latin typeface="MathJax_Math-italic"/>
              </a:rPr>
              <a:t>b</a:t>
            </a:r>
            <a:r>
              <a:rPr lang="en-US" b="0" i="0" dirty="0">
                <a:solidFill>
                  <a:srgbClr val="424242"/>
                </a:solidFill>
                <a:effectLst/>
                <a:latin typeface="Neue Helvetica W01"/>
              </a:rPr>
              <a:t> is negative.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246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906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347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54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5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361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4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335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985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413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102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116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77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814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673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984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517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03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204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587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551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484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190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304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7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61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3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3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3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85BB75DA-20A7-4043-9498-8042D7FFDC4A}" type="datetime1">
              <a:rPr lang="en-US" smtClean="0"/>
              <a:t>12/12/2023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dirty="0"/>
              <a:t>https://openstax.org/details/books/algebra-and-trigonometry-2e</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22326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903E8973-9055-4952-981E-8812CBF4A708}" type="datetime1">
              <a:rPr lang="en-US" smtClean="0"/>
              <a:t>12/12/2023</a:t>
            </a:fld>
            <a:endParaRPr lang="en-US" dirty="0"/>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dirty="0"/>
              <a:t>https://openstax.org/details/books/algebra-and-trigonometry-2e</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1643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2BEC46BA-DC38-440B-A51C-788BCA3B32D3}" type="datetime1">
              <a:rPr lang="en-US" smtClean="0"/>
              <a:t>12/12/2023</a:t>
            </a:fld>
            <a:endParaRPr lang="en-US" dirty="0"/>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dirty="0"/>
              <a:t>https://openstax.org/details/books/algebra-and-trigonometry-2e</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0495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8361451A-CFA5-4FFC-B918-734CB1FED670}" type="datetime1">
              <a:rPr lang="en-US" smtClean="0"/>
              <a:t>12/12/2023</a:t>
            </a:fld>
            <a:endParaRPr lang="en-US" dirty="0"/>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dirty="0"/>
              <a:t>https://openstax.org/details/books/algebra-and-trigonometry-2e</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71656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9B6825CF-EF9B-4DE4-A234-A10023EC1A3E}" type="datetime1">
              <a:rPr lang="en-US" smtClean="0"/>
              <a:t>12/12/2023</a:t>
            </a:fld>
            <a:endParaRPr lang="en-US" dirty="0"/>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dirty="0"/>
              <a:t>https://openstax.org/details/books/algebra-and-trigonometry-2e</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91528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D541208D-B44C-4233-841D-9E8CFA5F70A0}" type="datetime1">
              <a:rPr lang="en-US" smtClean="0"/>
              <a:t>12/12/2023</a:t>
            </a:fld>
            <a:endParaRPr lang="en-US" dirty="0"/>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dirty="0"/>
              <a:t>https://openstax.org/details/books/algebra-and-trigonometry-2e</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04528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FEE6C495-331A-4221-870F-E220793F001F}" type="datetime1">
              <a:rPr lang="en-US" smtClean="0"/>
              <a:t>12/12/2023</a:t>
            </a:fld>
            <a:endParaRPr lang="en-US" dirty="0"/>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dirty="0"/>
              <a:t>https://openstax.org/details/books/algebra-and-trigonometry-2e</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89432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D5B5E82D-A968-4F91-830C-263177116E66}" type="datetime1">
              <a:rPr lang="en-US" smtClean="0"/>
              <a:t>12/12/2023</a:t>
            </a:fld>
            <a:endParaRPr lang="en-US" dirty="0"/>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dirty="0"/>
              <a:t>https://openstax.org/details/books/algebra-and-trigonometry-2e</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21520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FEC6FBB8-2C26-48E5-ACBF-3D35893C729F}" type="datetime1">
              <a:rPr lang="en-US" smtClean="0"/>
              <a:t>12/12/2023</a:t>
            </a:fld>
            <a:endParaRPr lang="en-US" dirty="0"/>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dirty="0"/>
              <a:t>https://openstax.org/details/books/algebra-and-trigonometry-2e</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00902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9C98E87-6C6E-49A5-AEDA-8F9EEACAC649}" type="datetime1">
              <a:rPr lang="en-US" smtClean="0"/>
              <a:t>12/12/2023</a:t>
            </a:fld>
            <a:endParaRPr lang="en-US" dirty="0"/>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dirty="0"/>
              <a:t>https://openstax.org/details/books/algebra-and-trigonometry-2e</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84236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81B15F85-0F88-4E52-8E05-40819EDF5115}" type="datetime1">
              <a:rPr lang="en-US" smtClean="0"/>
              <a:t>12/12/2023</a:t>
            </a:fld>
            <a:endParaRPr lang="en-US" dirty="0"/>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dirty="0"/>
              <a:t>https://openstax.org/details/books/algebra-and-trigonometry-2e</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2035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dirty="0"/>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A25B89A0-E26E-4328-838E-AB32FC45EAF9}" type="datetime1">
              <a:rPr lang="en-US" smtClean="0"/>
              <a:t>12/12/2023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dirty="0"/>
              <a:t>https://openstax.org/details/books/algebra-and-trigonometry-2e</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94067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0255" y="1386"/>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solidFill>
                  <a:srgbClr val="FFFFFF"/>
                </a:solidFill>
              </a:rPr>
              <a:t>Linear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315137"/>
            <a:ext cx="9781327" cy="2056617"/>
          </a:xfrm>
        </p:spPr>
        <p:txBody>
          <a:bodyPr anchor="t">
            <a:normAutofit/>
          </a:bodyPr>
          <a:lstStyle/>
          <a:p>
            <a:r>
              <a:rPr lang="en-US" sz="2200" dirty="0">
                <a:solidFill>
                  <a:srgbClr val="FFFFFF"/>
                </a:solidFill>
              </a:rPr>
              <a:t>Chapter 4</a:t>
            </a:r>
          </a:p>
          <a:p>
            <a:r>
              <a:rPr lang="en-US" sz="2200" dirty="0">
                <a:solidFill>
                  <a:srgbClr val="FFFFFF"/>
                </a:solidFill>
              </a:rPr>
              <a:t>Algebra and Trigonometry 2e</a:t>
            </a:r>
          </a:p>
          <a:p>
            <a:r>
              <a:rPr lang="en-US" sz="2200" dirty="0">
                <a:solidFill>
                  <a:srgbClr val="FFFFFF"/>
                </a:solidFill>
              </a:rPr>
              <a:t>OpenStax</a:t>
            </a:r>
          </a:p>
          <a:p>
            <a:r>
              <a:rPr lang="en-US" sz="2200" dirty="0">
                <a:solidFill>
                  <a:srgbClr val="FFFFFF"/>
                </a:solidFill>
              </a:rPr>
              <a:t>Jay Abramson</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8CEF800-A046-12DF-06C6-A39342929F3E}"/>
              </a:ext>
            </a:extLst>
          </p:cNvPr>
          <p:cNvPicPr>
            <a:picLocks noChangeAspect="1"/>
          </p:cNvPicPr>
          <p:nvPr/>
        </p:nvPicPr>
        <p:blipFill>
          <a:blip r:embed="rId3"/>
          <a:stretch>
            <a:fillRect/>
          </a:stretch>
        </p:blipFill>
        <p:spPr>
          <a:xfrm>
            <a:off x="414123" y="382069"/>
            <a:ext cx="10794983" cy="2263285"/>
          </a:xfrm>
          <a:prstGeom prst="rect">
            <a:avLst/>
          </a:prstGeom>
        </p:spPr>
      </p:pic>
    </p:spTree>
    <p:extLst>
      <p:ext uri="{BB962C8B-B14F-4D97-AF65-F5344CB8AC3E}">
        <p14:creationId xmlns:p14="http://schemas.microsoft.com/office/powerpoint/2010/main" val="370502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6527B8D-8563-203F-D0AB-3E7DED35D181}"/>
              </a:ext>
            </a:extLst>
          </p:cNvPr>
          <p:cNvPicPr>
            <a:picLocks noChangeAspect="1"/>
          </p:cNvPicPr>
          <p:nvPr/>
        </p:nvPicPr>
        <p:blipFill>
          <a:blip r:embed="rId3"/>
          <a:stretch>
            <a:fillRect/>
          </a:stretch>
        </p:blipFill>
        <p:spPr>
          <a:xfrm>
            <a:off x="504343" y="488877"/>
            <a:ext cx="10706122" cy="1771437"/>
          </a:xfrm>
          <a:prstGeom prst="rect">
            <a:avLst/>
          </a:prstGeom>
        </p:spPr>
      </p:pic>
    </p:spTree>
    <p:extLst>
      <p:ext uri="{BB962C8B-B14F-4D97-AF65-F5344CB8AC3E}">
        <p14:creationId xmlns:p14="http://schemas.microsoft.com/office/powerpoint/2010/main" val="395401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520675B-A978-422C-584D-903C7504AC35}"/>
              </a:ext>
            </a:extLst>
          </p:cNvPr>
          <p:cNvPicPr>
            <a:picLocks noChangeAspect="1"/>
          </p:cNvPicPr>
          <p:nvPr/>
        </p:nvPicPr>
        <p:blipFill>
          <a:blip r:embed="rId3"/>
          <a:stretch>
            <a:fillRect/>
          </a:stretch>
        </p:blipFill>
        <p:spPr>
          <a:xfrm>
            <a:off x="217095" y="341401"/>
            <a:ext cx="11572875" cy="2476500"/>
          </a:xfrm>
          <a:prstGeom prst="rect">
            <a:avLst/>
          </a:prstGeom>
        </p:spPr>
      </p:pic>
    </p:spTree>
    <p:extLst>
      <p:ext uri="{BB962C8B-B14F-4D97-AF65-F5344CB8AC3E}">
        <p14:creationId xmlns:p14="http://schemas.microsoft.com/office/powerpoint/2010/main" val="42548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F132F45-6C9B-9669-631A-5AB6B1A5098F}"/>
              </a:ext>
            </a:extLst>
          </p:cNvPr>
          <p:cNvPicPr>
            <a:picLocks noChangeAspect="1"/>
          </p:cNvPicPr>
          <p:nvPr/>
        </p:nvPicPr>
        <p:blipFill>
          <a:blip r:embed="rId3"/>
          <a:stretch>
            <a:fillRect/>
          </a:stretch>
        </p:blipFill>
        <p:spPr>
          <a:xfrm>
            <a:off x="323850" y="336959"/>
            <a:ext cx="11544300" cy="1971675"/>
          </a:xfrm>
          <a:prstGeom prst="rect">
            <a:avLst/>
          </a:prstGeom>
        </p:spPr>
      </p:pic>
    </p:spTree>
    <p:extLst>
      <p:ext uri="{BB962C8B-B14F-4D97-AF65-F5344CB8AC3E}">
        <p14:creationId xmlns:p14="http://schemas.microsoft.com/office/powerpoint/2010/main" val="223259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2A5E6E3-1129-64F9-035B-DBDAED75208F}"/>
              </a:ext>
            </a:extLst>
          </p:cNvPr>
          <p:cNvPicPr>
            <a:picLocks noChangeAspect="1"/>
          </p:cNvPicPr>
          <p:nvPr/>
        </p:nvPicPr>
        <p:blipFill>
          <a:blip r:embed="rId3"/>
          <a:stretch>
            <a:fillRect/>
          </a:stretch>
        </p:blipFill>
        <p:spPr>
          <a:xfrm>
            <a:off x="407193" y="1280542"/>
            <a:ext cx="11377613" cy="3062857"/>
          </a:xfrm>
          <a:prstGeom prst="rect">
            <a:avLst/>
          </a:prstGeom>
        </p:spPr>
      </p:pic>
    </p:spTree>
    <p:extLst>
      <p:ext uri="{BB962C8B-B14F-4D97-AF65-F5344CB8AC3E}">
        <p14:creationId xmlns:p14="http://schemas.microsoft.com/office/powerpoint/2010/main" val="380478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83BEC24-4D1C-978B-7C24-1ECB4BACDD3B}"/>
              </a:ext>
            </a:extLst>
          </p:cNvPr>
          <p:cNvPicPr>
            <a:picLocks noChangeAspect="1"/>
          </p:cNvPicPr>
          <p:nvPr/>
        </p:nvPicPr>
        <p:blipFill>
          <a:blip r:embed="rId3"/>
          <a:stretch>
            <a:fillRect/>
          </a:stretch>
        </p:blipFill>
        <p:spPr>
          <a:xfrm>
            <a:off x="216614" y="252320"/>
            <a:ext cx="11259620" cy="2092413"/>
          </a:xfrm>
          <a:prstGeom prst="rect">
            <a:avLst/>
          </a:prstGeom>
        </p:spPr>
      </p:pic>
      <p:pic>
        <p:nvPicPr>
          <p:cNvPr id="6" name="Picture 5">
            <a:extLst>
              <a:ext uri="{FF2B5EF4-FFF2-40B4-BE49-F238E27FC236}">
                <a16:creationId xmlns:a16="http://schemas.microsoft.com/office/drawing/2014/main" id="{2C7C95D5-82CC-DE01-5F67-011989126BA1}"/>
              </a:ext>
            </a:extLst>
          </p:cNvPr>
          <p:cNvPicPr>
            <a:picLocks noChangeAspect="1"/>
          </p:cNvPicPr>
          <p:nvPr/>
        </p:nvPicPr>
        <p:blipFill>
          <a:blip r:embed="rId4"/>
          <a:stretch>
            <a:fillRect/>
          </a:stretch>
        </p:blipFill>
        <p:spPr>
          <a:xfrm>
            <a:off x="537146" y="2284466"/>
            <a:ext cx="3880742" cy="4132152"/>
          </a:xfrm>
          <a:prstGeom prst="rect">
            <a:avLst/>
          </a:prstGeom>
        </p:spPr>
      </p:pic>
    </p:spTree>
    <p:extLst>
      <p:ext uri="{BB962C8B-B14F-4D97-AF65-F5344CB8AC3E}">
        <p14:creationId xmlns:p14="http://schemas.microsoft.com/office/powerpoint/2010/main" val="61318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7FB28FB-5DDA-C63F-BEB8-FB7B89BDA241}"/>
              </a:ext>
            </a:extLst>
          </p:cNvPr>
          <p:cNvPicPr>
            <a:picLocks noChangeAspect="1"/>
          </p:cNvPicPr>
          <p:nvPr/>
        </p:nvPicPr>
        <p:blipFill>
          <a:blip r:embed="rId3"/>
          <a:stretch>
            <a:fillRect/>
          </a:stretch>
        </p:blipFill>
        <p:spPr>
          <a:xfrm>
            <a:off x="203824" y="254660"/>
            <a:ext cx="11496675" cy="2752725"/>
          </a:xfrm>
          <a:prstGeom prst="rect">
            <a:avLst/>
          </a:prstGeom>
        </p:spPr>
      </p:pic>
    </p:spTree>
    <p:extLst>
      <p:ext uri="{BB962C8B-B14F-4D97-AF65-F5344CB8AC3E}">
        <p14:creationId xmlns:p14="http://schemas.microsoft.com/office/powerpoint/2010/main" val="303261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01CDEC6-3F3A-54F2-1A7C-54A802C4A8B4}"/>
              </a:ext>
            </a:extLst>
          </p:cNvPr>
          <p:cNvPicPr>
            <a:picLocks noChangeAspect="1"/>
          </p:cNvPicPr>
          <p:nvPr/>
        </p:nvPicPr>
        <p:blipFill>
          <a:blip r:embed="rId3"/>
          <a:stretch>
            <a:fillRect/>
          </a:stretch>
        </p:blipFill>
        <p:spPr>
          <a:xfrm>
            <a:off x="366712" y="401548"/>
            <a:ext cx="11458575" cy="2438400"/>
          </a:xfrm>
          <a:prstGeom prst="rect">
            <a:avLst/>
          </a:prstGeom>
        </p:spPr>
      </p:pic>
    </p:spTree>
    <p:extLst>
      <p:ext uri="{BB962C8B-B14F-4D97-AF65-F5344CB8AC3E}">
        <p14:creationId xmlns:p14="http://schemas.microsoft.com/office/powerpoint/2010/main" val="409344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21E7E1B-C8CC-37D8-B9F4-0DBFC0A35760}"/>
              </a:ext>
            </a:extLst>
          </p:cNvPr>
          <p:cNvPicPr>
            <a:picLocks noChangeAspect="1"/>
          </p:cNvPicPr>
          <p:nvPr/>
        </p:nvPicPr>
        <p:blipFill>
          <a:blip r:embed="rId3"/>
          <a:stretch>
            <a:fillRect/>
          </a:stretch>
        </p:blipFill>
        <p:spPr>
          <a:xfrm>
            <a:off x="328612" y="462283"/>
            <a:ext cx="11534775" cy="1762125"/>
          </a:xfrm>
          <a:prstGeom prst="rect">
            <a:avLst/>
          </a:prstGeom>
        </p:spPr>
      </p:pic>
    </p:spTree>
    <p:extLst>
      <p:ext uri="{BB962C8B-B14F-4D97-AF65-F5344CB8AC3E}">
        <p14:creationId xmlns:p14="http://schemas.microsoft.com/office/powerpoint/2010/main" val="202453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677811F9-1AA6-356F-B921-686EDA1E0DFC}"/>
              </a:ext>
            </a:extLst>
          </p:cNvPr>
          <p:cNvSpPr txBox="1"/>
          <p:nvPr/>
        </p:nvSpPr>
        <p:spPr>
          <a:xfrm>
            <a:off x="609599" y="372406"/>
            <a:ext cx="10753725" cy="1908215"/>
          </a:xfrm>
          <a:prstGeom prst="rect">
            <a:avLst/>
          </a:prstGeom>
          <a:noFill/>
        </p:spPr>
        <p:txBody>
          <a:bodyPr wrap="square">
            <a:spAutoFit/>
          </a:bodyPr>
          <a:lstStyle/>
          <a:p>
            <a:pPr algn="l"/>
            <a:r>
              <a:rPr lang="en-US" sz="2800" b="1" i="0" dirty="0">
                <a:solidFill>
                  <a:srgbClr val="333333"/>
                </a:solidFill>
                <a:effectLst/>
                <a:latin typeface="Neue Helvetica W01"/>
              </a:rPr>
              <a:t>Modeling Real-World Problems with Linear Functions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In the real world, problems are not always explicitly stated in terms of a function or represented with a graph. Fortunately, we can analyze the problem by first representing it as a linear function and then interpreting the components of the function. As long as we know, or can figure out, the initial value and the rate of change of a linear function, we can solve many different kinds of real-world problems.</a:t>
            </a:r>
          </a:p>
        </p:txBody>
      </p:sp>
      <p:pic>
        <p:nvPicPr>
          <p:cNvPr id="6" name="Picture 5">
            <a:extLst>
              <a:ext uri="{FF2B5EF4-FFF2-40B4-BE49-F238E27FC236}">
                <a16:creationId xmlns:a16="http://schemas.microsoft.com/office/drawing/2014/main" id="{BCBB52BB-EA90-BF97-1872-D07162B6E544}"/>
              </a:ext>
            </a:extLst>
          </p:cNvPr>
          <p:cNvPicPr>
            <a:picLocks noChangeAspect="1"/>
          </p:cNvPicPr>
          <p:nvPr/>
        </p:nvPicPr>
        <p:blipFill>
          <a:blip r:embed="rId3"/>
          <a:stretch>
            <a:fillRect/>
          </a:stretch>
        </p:blipFill>
        <p:spPr>
          <a:xfrm>
            <a:off x="611740" y="2811734"/>
            <a:ext cx="10968519" cy="2724774"/>
          </a:xfrm>
          <a:prstGeom prst="rect">
            <a:avLst/>
          </a:prstGeom>
        </p:spPr>
      </p:pic>
    </p:spTree>
    <p:extLst>
      <p:ext uri="{BB962C8B-B14F-4D97-AF65-F5344CB8AC3E}">
        <p14:creationId xmlns:p14="http://schemas.microsoft.com/office/powerpoint/2010/main" val="120016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83"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84"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200" normalizeH="0" baseline="0" noProof="0" dirty="0">
              <a:ln>
                <a:noFill/>
              </a:ln>
              <a:solidFill>
                <a:srgbClr val="000000">
                  <a:tint val="75000"/>
                </a:srgbClr>
              </a:solidFill>
              <a:effectLst/>
              <a:uLnTx/>
              <a:uFillTx/>
              <a:latin typeface="Segoe UI Semilight" panose="020B0402040204020203" pitchFamily="34" charset="0"/>
              <a:ea typeface="+mn-ea"/>
              <a:cs typeface="Segoe UI Semilight" panose="020B0402040204020203" pitchFamily="34" charset="0"/>
            </a:endParaRPr>
          </a:p>
        </p:txBody>
      </p:sp>
      <p:grpSp>
        <p:nvGrpSpPr>
          <p:cNvPr id="85" name="Top Left">
            <a:extLst>
              <a:ext uri="{FF2B5EF4-FFF2-40B4-BE49-F238E27FC236}">
                <a16:creationId xmlns:a16="http://schemas.microsoft.com/office/drawing/2014/main" id="{FC280B3D-FC68-4DDC-950C-506B5C6838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0" y="-3087"/>
            <a:chExt cx="7921775" cy="6887020"/>
          </a:xfrm>
        </p:grpSpPr>
        <p:sp>
          <p:nvSpPr>
            <p:cNvPr id="86" name="Freeform: Shape 15">
              <a:extLst>
                <a:ext uri="{FF2B5EF4-FFF2-40B4-BE49-F238E27FC236}">
                  <a16:creationId xmlns:a16="http://schemas.microsoft.com/office/drawing/2014/main" id="{4EA2AE61-06D9-484D-8DD1-BACA157CC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87" name="Freeform: Shape 16">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0919" y="61392"/>
              <a:ext cx="4450856" cy="6822541"/>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Freeform: Shape 17">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274" y="1582560"/>
              <a:ext cx="4133888" cy="5301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Freeform: Shape 18">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0" name="Freeform: Shape 19">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1" name="Freeform: Shape 20">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931" y="3518322"/>
              <a:ext cx="2880722" cy="3317378"/>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69" y="2957679"/>
              <a:ext cx="2196245" cy="3010367"/>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Shape 22">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34043" y="2855696"/>
              <a:ext cx="1200999" cy="3994030"/>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7437" y="5668418"/>
              <a:ext cx="1982111" cy="1181308"/>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25817"/>
              <a:ext cx="2282549" cy="5138883"/>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53524"/>
              <a:ext cx="1650357" cy="4733534"/>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Freeform: Shape 26">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379002"/>
              <a:ext cx="1123546" cy="411627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Freeform: Shape 27">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798206"/>
              <a:ext cx="756945" cy="3350210"/>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Shape 28">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247513"/>
              <a:ext cx="515229" cy="2438941"/>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Shape 29">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752232"/>
              <a:ext cx="300409" cy="1599679"/>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Shape 30">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31253" y="14016"/>
              <a:ext cx="5523537" cy="3012568"/>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Shape 31">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87455" y="75587"/>
              <a:ext cx="4681672" cy="2637228"/>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Shape 32">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0305" y="31802"/>
              <a:ext cx="3763077" cy="2110194"/>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5" name="Bottom Right">
            <a:extLst>
              <a:ext uri="{FF2B5EF4-FFF2-40B4-BE49-F238E27FC236}">
                <a16:creationId xmlns:a16="http://schemas.microsoft.com/office/drawing/2014/main" id="{88540B56-6256-419C-AC81-7B56D0DD7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6" name="Freeform: Shape 35">
              <a:extLst>
                <a:ext uri="{FF2B5EF4-FFF2-40B4-BE49-F238E27FC236}">
                  <a16:creationId xmlns:a16="http://schemas.microsoft.com/office/drawing/2014/main" id="{EB5E9C2F-6749-4023-8E94-45C1C3FC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grpSp>
          <p:nvGrpSpPr>
            <p:cNvPr id="37" name="Graphic 157">
              <a:extLst>
                <a:ext uri="{FF2B5EF4-FFF2-40B4-BE49-F238E27FC236}">
                  <a16:creationId xmlns:a16="http://schemas.microsoft.com/office/drawing/2014/main" id="{D87C11F9-4A6E-44BC-BF6C-0468EFD71B2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9" name="Freeform: Shape 38">
                <a:extLst>
                  <a:ext uri="{FF2B5EF4-FFF2-40B4-BE49-F238E27FC236}">
                    <a16:creationId xmlns:a16="http://schemas.microsoft.com/office/drawing/2014/main" id="{2B1B9F72-6727-48A7-A229-1B9E8620C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F112D38F-1CDF-4293-96FC-2190D0395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CF3E4DE9-57D9-4C4C-BE4E-7F081A1B3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6BB673C9-C994-4CA3-B78E-F65C5F8C6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9B6FF51D-0B4A-4C30-AEC8-D66E88C98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DCF516A0-FBBD-4A87-9E93-708625DE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6F1EDD83-3119-40A9-B093-626EB1B12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38" name="Freeform: Shape 37">
              <a:extLst>
                <a:ext uri="{FF2B5EF4-FFF2-40B4-BE49-F238E27FC236}">
                  <a16:creationId xmlns:a16="http://schemas.microsoft.com/office/drawing/2014/main" id="{BA5F46DB-9B25-49AD-BC98-191E88919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994404" y="731041"/>
            <a:ext cx="10191942" cy="3173034"/>
          </a:xfrm>
        </p:spPr>
        <p:txBody>
          <a:bodyPr>
            <a:normAutofit/>
          </a:bodyPr>
          <a:lstStyle/>
          <a:p>
            <a:r>
              <a:rPr lang="en-US" sz="6600" dirty="0">
                <a:latin typeface="Baskerville Old Face" panose="02020602080505020303" pitchFamily="18" charset="0"/>
              </a:rPr>
              <a:t>Linear Functions</a:t>
            </a:r>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a:xfrm>
            <a:off x="1524000" y="4069354"/>
            <a:ext cx="9144000" cy="1265285"/>
          </a:xfrm>
        </p:spPr>
        <p:txBody>
          <a:bodyPr>
            <a:normAutofit/>
          </a:bodyPr>
          <a:lstStyle/>
          <a:p>
            <a:r>
              <a:rPr lang="en-US" sz="2200" dirty="0"/>
              <a:t>Section 4.1</a:t>
            </a:r>
          </a:p>
        </p:txBody>
      </p:sp>
      <p:grpSp>
        <p:nvGrpSpPr>
          <p:cNvPr id="47"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8" name="Straight Connector 47">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71C2319-F502-6BA6-638B-FF19FA5B7044}"/>
              </a:ext>
            </a:extLst>
          </p:cNvPr>
          <p:cNvPicPr>
            <a:picLocks noChangeAspect="1"/>
          </p:cNvPicPr>
          <p:nvPr/>
        </p:nvPicPr>
        <p:blipFill>
          <a:blip r:embed="rId3"/>
          <a:stretch>
            <a:fillRect/>
          </a:stretch>
        </p:blipFill>
        <p:spPr>
          <a:xfrm>
            <a:off x="285268" y="279970"/>
            <a:ext cx="11477625" cy="2743200"/>
          </a:xfrm>
          <a:prstGeom prst="rect">
            <a:avLst/>
          </a:prstGeom>
        </p:spPr>
      </p:pic>
    </p:spTree>
    <p:extLst>
      <p:ext uri="{BB962C8B-B14F-4D97-AF65-F5344CB8AC3E}">
        <p14:creationId xmlns:p14="http://schemas.microsoft.com/office/powerpoint/2010/main" val="418930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0DC614F-30AE-53FF-CE27-F45BCA73C0B5}"/>
              </a:ext>
            </a:extLst>
          </p:cNvPr>
          <p:cNvPicPr>
            <a:picLocks noChangeAspect="1"/>
          </p:cNvPicPr>
          <p:nvPr/>
        </p:nvPicPr>
        <p:blipFill>
          <a:blip r:embed="rId3"/>
          <a:stretch>
            <a:fillRect/>
          </a:stretch>
        </p:blipFill>
        <p:spPr>
          <a:xfrm>
            <a:off x="232132" y="431728"/>
            <a:ext cx="11563350" cy="3467100"/>
          </a:xfrm>
          <a:prstGeom prst="rect">
            <a:avLst/>
          </a:prstGeom>
        </p:spPr>
      </p:pic>
    </p:spTree>
    <p:extLst>
      <p:ext uri="{BB962C8B-B14F-4D97-AF65-F5344CB8AC3E}">
        <p14:creationId xmlns:p14="http://schemas.microsoft.com/office/powerpoint/2010/main" val="180659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BAAF9E6-CE17-91E7-BA29-DA2DD8C07C27}"/>
              </a:ext>
            </a:extLst>
          </p:cNvPr>
          <p:cNvPicPr>
            <a:picLocks noChangeAspect="1"/>
          </p:cNvPicPr>
          <p:nvPr/>
        </p:nvPicPr>
        <p:blipFill>
          <a:blip r:embed="rId3"/>
          <a:stretch>
            <a:fillRect/>
          </a:stretch>
        </p:blipFill>
        <p:spPr>
          <a:xfrm>
            <a:off x="319087" y="459929"/>
            <a:ext cx="11553825" cy="4314825"/>
          </a:xfrm>
          <a:prstGeom prst="rect">
            <a:avLst/>
          </a:prstGeom>
        </p:spPr>
      </p:pic>
    </p:spTree>
    <p:extLst>
      <p:ext uri="{BB962C8B-B14F-4D97-AF65-F5344CB8AC3E}">
        <p14:creationId xmlns:p14="http://schemas.microsoft.com/office/powerpoint/2010/main" val="1007177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34BDCBF-1659-6983-D993-8235478830BC}"/>
              </a:ext>
            </a:extLst>
          </p:cNvPr>
          <p:cNvPicPr>
            <a:picLocks noChangeAspect="1"/>
          </p:cNvPicPr>
          <p:nvPr/>
        </p:nvPicPr>
        <p:blipFill>
          <a:blip r:embed="rId3"/>
          <a:stretch>
            <a:fillRect/>
          </a:stretch>
        </p:blipFill>
        <p:spPr>
          <a:xfrm>
            <a:off x="347662" y="247971"/>
            <a:ext cx="11496675" cy="4019550"/>
          </a:xfrm>
          <a:prstGeom prst="rect">
            <a:avLst/>
          </a:prstGeom>
        </p:spPr>
      </p:pic>
    </p:spTree>
    <p:extLst>
      <p:ext uri="{BB962C8B-B14F-4D97-AF65-F5344CB8AC3E}">
        <p14:creationId xmlns:p14="http://schemas.microsoft.com/office/powerpoint/2010/main" val="199505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D6A41733-9BED-9EF6-24C3-E134E3CD4B86}"/>
              </a:ext>
            </a:extLst>
          </p:cNvPr>
          <p:cNvSpPr txBox="1"/>
          <p:nvPr/>
        </p:nvSpPr>
        <p:spPr>
          <a:xfrm>
            <a:off x="753330" y="468429"/>
            <a:ext cx="10505219" cy="1631216"/>
          </a:xfrm>
          <a:prstGeom prst="rect">
            <a:avLst/>
          </a:prstGeom>
          <a:noFill/>
        </p:spPr>
        <p:txBody>
          <a:bodyPr wrap="square">
            <a:spAutoFit/>
          </a:bodyPr>
          <a:lstStyle/>
          <a:p>
            <a:pPr algn="l"/>
            <a:r>
              <a:rPr lang="en-US" sz="2800" b="1" i="0" dirty="0">
                <a:solidFill>
                  <a:srgbClr val="333333"/>
                </a:solidFill>
                <a:effectLst/>
                <a:latin typeface="Neue Helvetica W01"/>
              </a:rPr>
              <a:t>Graphing a Linear Function by Plotting Points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To find points of a function, we can choose input values, evaluate the function at these input values, and calculate output values. The input values and corresponding output values form coordinate pairs. We then plot the coordinate pairs on a grid. </a:t>
            </a:r>
          </a:p>
        </p:txBody>
      </p:sp>
      <p:pic>
        <p:nvPicPr>
          <p:cNvPr id="6" name="Picture 5">
            <a:extLst>
              <a:ext uri="{FF2B5EF4-FFF2-40B4-BE49-F238E27FC236}">
                <a16:creationId xmlns:a16="http://schemas.microsoft.com/office/drawing/2014/main" id="{6AE1C4B0-B638-F1FD-91AB-100571B306A9}"/>
              </a:ext>
            </a:extLst>
          </p:cNvPr>
          <p:cNvPicPr>
            <a:picLocks noChangeAspect="1"/>
          </p:cNvPicPr>
          <p:nvPr/>
        </p:nvPicPr>
        <p:blipFill>
          <a:blip r:embed="rId3"/>
          <a:stretch>
            <a:fillRect/>
          </a:stretch>
        </p:blipFill>
        <p:spPr>
          <a:xfrm>
            <a:off x="753330" y="2407981"/>
            <a:ext cx="10816654" cy="3232959"/>
          </a:xfrm>
          <a:prstGeom prst="rect">
            <a:avLst/>
          </a:prstGeom>
        </p:spPr>
      </p:pic>
    </p:spTree>
    <p:extLst>
      <p:ext uri="{BB962C8B-B14F-4D97-AF65-F5344CB8AC3E}">
        <p14:creationId xmlns:p14="http://schemas.microsoft.com/office/powerpoint/2010/main" val="3826954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B4E5335-7042-2E2F-E5D9-619FF17616E6}"/>
              </a:ext>
            </a:extLst>
          </p:cNvPr>
          <p:cNvPicPr>
            <a:picLocks noChangeAspect="1"/>
          </p:cNvPicPr>
          <p:nvPr/>
        </p:nvPicPr>
        <p:blipFill>
          <a:blip r:embed="rId3"/>
          <a:stretch>
            <a:fillRect/>
          </a:stretch>
        </p:blipFill>
        <p:spPr>
          <a:xfrm>
            <a:off x="357187" y="427394"/>
            <a:ext cx="11477625" cy="2181225"/>
          </a:xfrm>
          <a:prstGeom prst="rect">
            <a:avLst/>
          </a:prstGeom>
        </p:spPr>
      </p:pic>
    </p:spTree>
    <p:extLst>
      <p:ext uri="{BB962C8B-B14F-4D97-AF65-F5344CB8AC3E}">
        <p14:creationId xmlns:p14="http://schemas.microsoft.com/office/powerpoint/2010/main" val="958321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CE33EDB-6690-0172-CCC9-86B93A059019}"/>
              </a:ext>
            </a:extLst>
          </p:cNvPr>
          <p:cNvPicPr>
            <a:picLocks noChangeAspect="1"/>
          </p:cNvPicPr>
          <p:nvPr/>
        </p:nvPicPr>
        <p:blipFill>
          <a:blip r:embed="rId3"/>
          <a:stretch>
            <a:fillRect/>
          </a:stretch>
        </p:blipFill>
        <p:spPr>
          <a:xfrm>
            <a:off x="333375" y="309562"/>
            <a:ext cx="11525250" cy="1628775"/>
          </a:xfrm>
          <a:prstGeom prst="rect">
            <a:avLst/>
          </a:prstGeom>
        </p:spPr>
      </p:pic>
    </p:spTree>
    <p:extLst>
      <p:ext uri="{BB962C8B-B14F-4D97-AF65-F5344CB8AC3E}">
        <p14:creationId xmlns:p14="http://schemas.microsoft.com/office/powerpoint/2010/main" val="81880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22641607-3145-273A-CBCC-796D5CDF14C5}"/>
              </a:ext>
            </a:extLst>
          </p:cNvPr>
          <p:cNvSpPr txBox="1"/>
          <p:nvPr/>
        </p:nvSpPr>
        <p:spPr>
          <a:xfrm>
            <a:off x="628649" y="347186"/>
            <a:ext cx="10601326" cy="1508105"/>
          </a:xfrm>
          <a:prstGeom prst="rect">
            <a:avLst/>
          </a:prstGeom>
          <a:noFill/>
        </p:spPr>
        <p:txBody>
          <a:bodyPr wrap="square">
            <a:spAutoFit/>
          </a:bodyPr>
          <a:lstStyle/>
          <a:p>
            <a:pPr algn="l"/>
            <a:r>
              <a:rPr lang="en-US" sz="2800" b="1" i="0" dirty="0">
                <a:solidFill>
                  <a:srgbClr val="333333"/>
                </a:solidFill>
                <a:effectLst/>
                <a:latin typeface="Neue Helvetica W01"/>
              </a:rPr>
              <a:t>Graphing a Function Using </a:t>
            </a:r>
            <a:r>
              <a:rPr lang="en-US" sz="2800" b="1" i="1" dirty="0">
                <a:solidFill>
                  <a:srgbClr val="333333"/>
                </a:solidFill>
                <a:effectLst/>
                <a:latin typeface="Neue Helvetica W01"/>
              </a:rPr>
              <a:t>y-</a:t>
            </a:r>
            <a:r>
              <a:rPr lang="en-US" sz="2800" b="1" i="0" dirty="0">
                <a:solidFill>
                  <a:srgbClr val="333333"/>
                </a:solidFill>
                <a:effectLst/>
                <a:latin typeface="Neue Helvetica W01"/>
              </a:rPr>
              <a:t>intercept and Slope</a:t>
            </a:r>
          </a:p>
          <a:p>
            <a:pPr algn="l"/>
            <a:endParaRPr lang="en-US" sz="2800" b="1" i="0" dirty="0">
              <a:solidFill>
                <a:srgbClr val="333333"/>
              </a:solidFill>
              <a:effectLst/>
              <a:latin typeface="Neue Helvetica W01"/>
            </a:endParaRPr>
          </a:p>
          <a:p>
            <a:pPr algn="l"/>
            <a:r>
              <a:rPr lang="en-US" b="0" i="0" dirty="0">
                <a:solidFill>
                  <a:srgbClr val="424242"/>
                </a:solidFill>
                <a:effectLst/>
                <a:latin typeface="Neue Helvetica W01"/>
              </a:rPr>
              <a:t>Another way to graph linear functions is by using specific characteristics of the function rather than plotting points. The first characteristic is its </a:t>
            </a:r>
            <a:r>
              <a:rPr lang="en-US" b="0" i="1" dirty="0">
                <a:solidFill>
                  <a:srgbClr val="424242"/>
                </a:solidFill>
                <a:effectLst/>
                <a:latin typeface="Neue Helvetica W01"/>
              </a:rPr>
              <a:t>y-</a:t>
            </a:r>
            <a:r>
              <a:rPr lang="en-US" b="0" i="0" dirty="0">
                <a:solidFill>
                  <a:srgbClr val="424242"/>
                </a:solidFill>
                <a:effectLst/>
                <a:latin typeface="Neue Helvetica W01"/>
              </a:rPr>
              <a:t>intercept, which is the point at which the input value is zero.</a:t>
            </a:r>
          </a:p>
        </p:txBody>
      </p:sp>
      <p:pic>
        <p:nvPicPr>
          <p:cNvPr id="6" name="Picture 5">
            <a:extLst>
              <a:ext uri="{FF2B5EF4-FFF2-40B4-BE49-F238E27FC236}">
                <a16:creationId xmlns:a16="http://schemas.microsoft.com/office/drawing/2014/main" id="{6D1FB453-F003-C47A-0E25-5CA4F486B579}"/>
              </a:ext>
            </a:extLst>
          </p:cNvPr>
          <p:cNvPicPr>
            <a:picLocks noChangeAspect="1"/>
          </p:cNvPicPr>
          <p:nvPr/>
        </p:nvPicPr>
        <p:blipFill>
          <a:blip r:embed="rId3"/>
          <a:stretch>
            <a:fillRect/>
          </a:stretch>
        </p:blipFill>
        <p:spPr>
          <a:xfrm>
            <a:off x="2795587" y="2024062"/>
            <a:ext cx="6267450" cy="3971925"/>
          </a:xfrm>
          <a:prstGeom prst="rect">
            <a:avLst/>
          </a:prstGeom>
        </p:spPr>
      </p:pic>
    </p:spTree>
    <p:extLst>
      <p:ext uri="{BB962C8B-B14F-4D97-AF65-F5344CB8AC3E}">
        <p14:creationId xmlns:p14="http://schemas.microsoft.com/office/powerpoint/2010/main" val="408442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11DB74C-FF1F-668B-7F41-C117FFB742B1}"/>
              </a:ext>
            </a:extLst>
          </p:cNvPr>
          <p:cNvPicPr>
            <a:picLocks noChangeAspect="1"/>
          </p:cNvPicPr>
          <p:nvPr/>
        </p:nvPicPr>
        <p:blipFill>
          <a:blip r:embed="rId3"/>
          <a:stretch>
            <a:fillRect/>
          </a:stretch>
        </p:blipFill>
        <p:spPr>
          <a:xfrm>
            <a:off x="644195" y="1060580"/>
            <a:ext cx="10903610" cy="3732689"/>
          </a:xfrm>
          <a:prstGeom prst="rect">
            <a:avLst/>
          </a:prstGeom>
        </p:spPr>
      </p:pic>
    </p:spTree>
    <p:extLst>
      <p:ext uri="{BB962C8B-B14F-4D97-AF65-F5344CB8AC3E}">
        <p14:creationId xmlns:p14="http://schemas.microsoft.com/office/powerpoint/2010/main" val="46172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3C1E767-4036-2482-4F2C-B58465DA4D9A}"/>
              </a:ext>
            </a:extLst>
          </p:cNvPr>
          <p:cNvPicPr>
            <a:picLocks noChangeAspect="1"/>
          </p:cNvPicPr>
          <p:nvPr/>
        </p:nvPicPr>
        <p:blipFill>
          <a:blip r:embed="rId3"/>
          <a:stretch>
            <a:fillRect/>
          </a:stretch>
        </p:blipFill>
        <p:spPr>
          <a:xfrm>
            <a:off x="322565" y="1389006"/>
            <a:ext cx="11546869" cy="3475093"/>
          </a:xfrm>
          <a:prstGeom prst="rect">
            <a:avLst/>
          </a:prstGeom>
        </p:spPr>
      </p:pic>
    </p:spTree>
    <p:extLst>
      <p:ext uri="{BB962C8B-B14F-4D97-AF65-F5344CB8AC3E}">
        <p14:creationId xmlns:p14="http://schemas.microsoft.com/office/powerpoint/2010/main" val="417986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094FABC-C274-D3EF-24EF-DACDB2E2992B}"/>
              </a:ext>
            </a:extLst>
          </p:cNvPr>
          <p:cNvSpPr txBox="1"/>
          <p:nvPr/>
        </p:nvSpPr>
        <p:spPr>
          <a:xfrm>
            <a:off x="2076942" y="1484499"/>
            <a:ext cx="10115058"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What are the skills discussed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Arial"/>
            </a:endParaRPr>
          </a:p>
          <a:p>
            <a:pPr algn="l">
              <a:buFont typeface="Arial" panose="020B0604020202020204" pitchFamily="34" charset="0"/>
              <a:buChar char="•"/>
            </a:pPr>
            <a:r>
              <a:rPr lang="en-US" sz="2400" b="0" i="0" dirty="0">
                <a:solidFill>
                  <a:srgbClr val="424242"/>
                </a:solidFill>
                <a:effectLst/>
                <a:latin typeface="Neue Helvetica W01"/>
              </a:rPr>
              <a:t>Represent a linear function.</a:t>
            </a:r>
          </a:p>
          <a:p>
            <a:pPr algn="l">
              <a:buFont typeface="Arial" panose="020B0604020202020204" pitchFamily="34" charset="0"/>
              <a:buChar char="•"/>
            </a:pPr>
            <a:r>
              <a:rPr lang="en-US" sz="2400" b="0" i="0" dirty="0">
                <a:solidFill>
                  <a:srgbClr val="424242"/>
                </a:solidFill>
                <a:effectLst/>
                <a:latin typeface="Neue Helvetica W01"/>
              </a:rPr>
              <a:t>Determine whether a linear function is increasing, decreasing, or constant.</a:t>
            </a:r>
          </a:p>
          <a:p>
            <a:pPr algn="l">
              <a:buFont typeface="Arial" panose="020B0604020202020204" pitchFamily="34" charset="0"/>
              <a:buChar char="•"/>
            </a:pPr>
            <a:r>
              <a:rPr lang="en-US" sz="2400" b="0" i="0" dirty="0">
                <a:solidFill>
                  <a:srgbClr val="424242"/>
                </a:solidFill>
                <a:effectLst/>
                <a:latin typeface="Neue Helvetica W01"/>
              </a:rPr>
              <a:t>Interpret slope as a rate of change.</a:t>
            </a:r>
          </a:p>
          <a:p>
            <a:pPr algn="l">
              <a:buFont typeface="Arial" panose="020B0604020202020204" pitchFamily="34" charset="0"/>
              <a:buChar char="•"/>
            </a:pPr>
            <a:r>
              <a:rPr lang="en-US" sz="2400" b="0" i="0" dirty="0">
                <a:solidFill>
                  <a:srgbClr val="424242"/>
                </a:solidFill>
                <a:effectLst/>
                <a:latin typeface="Neue Helvetica W01"/>
              </a:rPr>
              <a:t>Write and interpret an equation for a linear function.</a:t>
            </a:r>
          </a:p>
          <a:p>
            <a:pPr algn="l">
              <a:buFont typeface="Arial" panose="020B0604020202020204" pitchFamily="34" charset="0"/>
              <a:buChar char="•"/>
            </a:pPr>
            <a:r>
              <a:rPr lang="en-US" sz="2400" b="0" i="0" dirty="0">
                <a:solidFill>
                  <a:srgbClr val="424242"/>
                </a:solidFill>
                <a:effectLst/>
                <a:latin typeface="Neue Helvetica W01"/>
              </a:rPr>
              <a:t>Graph linear functions.</a:t>
            </a:r>
          </a:p>
          <a:p>
            <a:pPr algn="l">
              <a:buFont typeface="Arial" panose="020B0604020202020204" pitchFamily="34" charset="0"/>
              <a:buChar char="•"/>
            </a:pPr>
            <a:r>
              <a:rPr lang="en-US" sz="2400" b="0" i="0" dirty="0">
                <a:solidFill>
                  <a:srgbClr val="424242"/>
                </a:solidFill>
                <a:effectLst/>
                <a:latin typeface="Neue Helvetica W01"/>
              </a:rPr>
              <a:t>Determine whether lines are parallel or perpendicular.</a:t>
            </a:r>
          </a:p>
          <a:p>
            <a:pPr algn="l">
              <a:buFont typeface="Arial" panose="020B0604020202020204" pitchFamily="34" charset="0"/>
              <a:buChar char="•"/>
            </a:pPr>
            <a:r>
              <a:rPr lang="en-US" sz="2400" b="0" i="0" dirty="0">
                <a:solidFill>
                  <a:srgbClr val="424242"/>
                </a:solidFill>
                <a:effectLst/>
                <a:latin typeface="Neue Helvetica W01"/>
              </a:rPr>
              <a:t>Write the equation of a line parallel or perpendicular to a given 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endParaRPr lang="en-US" sz="2400" dirty="0">
              <a:solidFill>
                <a:srgbClr val="424242"/>
              </a:solidFill>
              <a:effectLst/>
            </a:endParaRPr>
          </a:p>
        </p:txBody>
      </p:sp>
    </p:spTree>
    <p:extLst>
      <p:ext uri="{BB962C8B-B14F-4D97-AF65-F5344CB8AC3E}">
        <p14:creationId xmlns:p14="http://schemas.microsoft.com/office/powerpoint/2010/main" val="295105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CB3D17D-A5F9-A97E-2945-FD642D237F84}"/>
              </a:ext>
            </a:extLst>
          </p:cNvPr>
          <p:cNvPicPr>
            <a:picLocks noChangeAspect="1"/>
          </p:cNvPicPr>
          <p:nvPr/>
        </p:nvPicPr>
        <p:blipFill>
          <a:blip r:embed="rId3"/>
          <a:stretch>
            <a:fillRect/>
          </a:stretch>
        </p:blipFill>
        <p:spPr>
          <a:xfrm>
            <a:off x="347662" y="422632"/>
            <a:ext cx="11496675" cy="2190750"/>
          </a:xfrm>
          <a:prstGeom prst="rect">
            <a:avLst/>
          </a:prstGeom>
        </p:spPr>
      </p:pic>
    </p:spTree>
    <p:extLst>
      <p:ext uri="{BB962C8B-B14F-4D97-AF65-F5344CB8AC3E}">
        <p14:creationId xmlns:p14="http://schemas.microsoft.com/office/powerpoint/2010/main" val="774796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65080A1-787B-ADA7-BC8E-67A55CEFB1CA}"/>
                  </a:ext>
                </a:extLst>
              </p:cNvPr>
              <p:cNvSpPr txBox="1"/>
              <p:nvPr/>
            </p:nvSpPr>
            <p:spPr>
              <a:xfrm>
                <a:off x="951381" y="1127940"/>
                <a:ext cx="9585991" cy="1908215"/>
              </a:xfrm>
              <a:prstGeom prst="rect">
                <a:avLst/>
              </a:prstGeom>
              <a:noFill/>
            </p:spPr>
            <p:txBody>
              <a:bodyPr wrap="square">
                <a:spAutoFit/>
              </a:bodyPr>
              <a:lstStyle/>
              <a:p>
                <a:pPr algn="l"/>
                <a:r>
                  <a:rPr lang="en-US" sz="2800" b="1" i="0" dirty="0">
                    <a:solidFill>
                      <a:srgbClr val="333333"/>
                    </a:solidFill>
                    <a:effectLst/>
                    <a:latin typeface="Neue Helvetica W01"/>
                  </a:rPr>
                  <a:t>Graphing a Function Using Transformations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Another option for graphing is to use a transformation of the identity function </a:t>
                </a:r>
                <a14:m>
                  <m:oMath xmlns:m="http://schemas.openxmlformats.org/officeDocument/2006/math">
                    <m:r>
                      <a:rPr lang="en-US" b="0" i="1" u="none" strike="noStrike" dirty="0" smtClean="0">
                        <a:solidFill>
                          <a:srgbClr val="424242"/>
                        </a:solidFill>
                        <a:effectLst/>
                        <a:latin typeface="Cambria Math" panose="02040503050406030204" pitchFamily="18" charset="0"/>
                      </a:rPr>
                      <m:t>𝑓</m:t>
                    </m:r>
                    <m:r>
                      <a:rPr lang="en-US" b="0" i="1" u="none" strike="noStrike" dirty="0" smtClean="0">
                        <a:solidFill>
                          <a:srgbClr val="424242"/>
                        </a:solidFill>
                        <a:effectLst/>
                        <a:latin typeface="Cambria Math" panose="02040503050406030204" pitchFamily="18" charset="0"/>
                      </a:rPr>
                      <m:t>(</m:t>
                    </m:r>
                    <m:r>
                      <a:rPr lang="en-US" b="0" i="1" u="none" strike="noStrike" dirty="0" smtClean="0">
                        <a:solidFill>
                          <a:srgbClr val="424242"/>
                        </a:solidFill>
                        <a:effectLst/>
                        <a:latin typeface="Cambria Math" panose="02040503050406030204" pitchFamily="18" charset="0"/>
                      </a:rPr>
                      <m:t>𝑥</m:t>
                    </m:r>
                    <m:r>
                      <a:rPr lang="en-US" b="0" i="1" u="none" strike="noStrike" dirty="0" smtClean="0">
                        <a:solidFill>
                          <a:srgbClr val="424242"/>
                        </a:solidFill>
                        <a:effectLst/>
                        <a:latin typeface="Cambria Math" panose="02040503050406030204" pitchFamily="18" charset="0"/>
                      </a:rPr>
                      <m:t>)=</m:t>
                    </m:r>
                    <m:r>
                      <a:rPr lang="en-US" b="0" i="1" u="none" strike="noStrike" dirty="0" smtClean="0">
                        <a:solidFill>
                          <a:srgbClr val="424242"/>
                        </a:solidFill>
                        <a:effectLst/>
                        <a:latin typeface="Cambria Math" panose="02040503050406030204" pitchFamily="18" charset="0"/>
                      </a:rPr>
                      <m:t>𝑥</m:t>
                    </m:r>
                  </m:oMath>
                </a14:m>
                <a:r>
                  <a:rPr lang="en-US" b="0" i="0" u="none" strike="noStrike" dirty="0">
                    <a:solidFill>
                      <a:srgbClr val="424242"/>
                    </a:solidFill>
                    <a:effectLst/>
                    <a:latin typeface="Neue Helvetica W01"/>
                  </a:rPr>
                  <a:t>.</a:t>
                </a:r>
                <a:r>
                  <a:rPr lang="en-US" b="0" i="0" dirty="0">
                    <a:solidFill>
                      <a:srgbClr val="424242"/>
                    </a:solidFill>
                    <a:effectLst/>
                    <a:latin typeface="Neue Helvetica W01"/>
                  </a:rPr>
                  <a:t> A function may be transformed by a shift up, down, left, or right. </a:t>
                </a:r>
              </a:p>
              <a:p>
                <a:pPr algn="l"/>
                <a:endParaRPr lang="en-US" dirty="0">
                  <a:solidFill>
                    <a:srgbClr val="424242"/>
                  </a:solidFill>
                  <a:latin typeface="Neue Helvetica W01"/>
                </a:endParaRPr>
              </a:p>
              <a:p>
                <a:pPr algn="l"/>
                <a:r>
                  <a:rPr lang="en-US" b="0" i="0" dirty="0">
                    <a:solidFill>
                      <a:srgbClr val="424242"/>
                    </a:solidFill>
                    <a:effectLst/>
                    <a:latin typeface="Neue Helvetica W01"/>
                  </a:rPr>
                  <a:t>A function may also be transformed using a reflection, stretch, or compression.</a:t>
                </a:r>
              </a:p>
            </p:txBody>
          </p:sp>
        </mc:Choice>
        <mc:Fallback>
          <p:sp>
            <p:nvSpPr>
              <p:cNvPr id="4" name="TextBox 3">
                <a:extLst>
                  <a:ext uri="{FF2B5EF4-FFF2-40B4-BE49-F238E27FC236}">
                    <a16:creationId xmlns:a16="http://schemas.microsoft.com/office/drawing/2014/main" id="{665080A1-787B-ADA7-BC8E-67A55CEFB1CA}"/>
                  </a:ext>
                </a:extLst>
              </p:cNvPr>
              <p:cNvSpPr txBox="1">
                <a:spLocks noRot="1" noChangeAspect="1" noMove="1" noResize="1" noEditPoints="1" noAdjustHandles="1" noChangeArrowheads="1" noChangeShapeType="1" noTextEdit="1"/>
              </p:cNvSpPr>
              <p:nvPr/>
            </p:nvSpPr>
            <p:spPr>
              <a:xfrm>
                <a:off x="951381" y="1127940"/>
                <a:ext cx="9585991" cy="1908215"/>
              </a:xfrm>
              <a:prstGeom prst="rect">
                <a:avLst/>
              </a:prstGeom>
              <a:blipFill>
                <a:blip r:embed="rId3"/>
                <a:stretch>
                  <a:fillRect l="-1271" t="-2875" b="-4153"/>
                </a:stretch>
              </a:blipFill>
            </p:spPr>
            <p:txBody>
              <a:bodyPr/>
              <a:lstStyle/>
              <a:p>
                <a:r>
                  <a:rPr lang="en-US">
                    <a:noFill/>
                  </a:rPr>
                  <a:t> </a:t>
                </a:r>
              </a:p>
            </p:txBody>
          </p:sp>
        </mc:Fallback>
      </mc:AlternateContent>
    </p:spTree>
    <p:extLst>
      <p:ext uri="{BB962C8B-B14F-4D97-AF65-F5344CB8AC3E}">
        <p14:creationId xmlns:p14="http://schemas.microsoft.com/office/powerpoint/2010/main" val="1604244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6" name="TextBox 5">
            <a:extLst>
              <a:ext uri="{FF2B5EF4-FFF2-40B4-BE49-F238E27FC236}">
                <a16:creationId xmlns:a16="http://schemas.microsoft.com/office/drawing/2014/main" id="{2CF376E9-F5E2-1222-7E68-CB05FCF1BE8A}"/>
              </a:ext>
            </a:extLst>
          </p:cNvPr>
          <p:cNvSpPr txBox="1"/>
          <p:nvPr/>
        </p:nvSpPr>
        <p:spPr>
          <a:xfrm>
            <a:off x="990600" y="650176"/>
            <a:ext cx="6096000"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3333"/>
                </a:solidFill>
                <a:effectLst/>
                <a:uLnTx/>
                <a:uFillTx/>
                <a:latin typeface="Neue Helvetica W01"/>
                <a:ea typeface="+mn-ea"/>
                <a:cs typeface="+mn-cs"/>
              </a:rPr>
              <a:t>Vertical Stretch or Compression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33333"/>
              </a:solidFill>
              <a:effectLst/>
              <a:uLnTx/>
              <a:uFillTx/>
              <a:latin typeface="Neue Helvetica W01"/>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33333"/>
              </a:solidFill>
              <a:effectLst/>
              <a:uLnTx/>
              <a:uFillTx/>
              <a:latin typeface="Neue Helvetica W01"/>
              <a:ea typeface="+mn-ea"/>
              <a:cs typeface="+mn-cs"/>
            </a:endParaRPr>
          </a:p>
        </p:txBody>
      </p:sp>
      <p:pic>
        <p:nvPicPr>
          <p:cNvPr id="10" name="Picture 9">
            <a:extLst>
              <a:ext uri="{FF2B5EF4-FFF2-40B4-BE49-F238E27FC236}">
                <a16:creationId xmlns:a16="http://schemas.microsoft.com/office/drawing/2014/main" id="{4BB3AC88-01DF-CC5E-1463-D35289299C7A}"/>
              </a:ext>
            </a:extLst>
          </p:cNvPr>
          <p:cNvPicPr>
            <a:picLocks noChangeAspect="1"/>
          </p:cNvPicPr>
          <p:nvPr/>
        </p:nvPicPr>
        <p:blipFill>
          <a:blip r:embed="rId3"/>
          <a:stretch>
            <a:fillRect/>
          </a:stretch>
        </p:blipFill>
        <p:spPr>
          <a:xfrm>
            <a:off x="3191329" y="1489803"/>
            <a:ext cx="5415642" cy="4457180"/>
          </a:xfrm>
          <a:prstGeom prst="rect">
            <a:avLst/>
          </a:prstGeom>
        </p:spPr>
      </p:pic>
    </p:spTree>
    <p:extLst>
      <p:ext uri="{BB962C8B-B14F-4D97-AF65-F5344CB8AC3E}">
        <p14:creationId xmlns:p14="http://schemas.microsoft.com/office/powerpoint/2010/main" val="1101164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067FD9F7-CB5D-B7B6-6D1C-AB9CD013249C}"/>
              </a:ext>
            </a:extLst>
          </p:cNvPr>
          <p:cNvSpPr txBox="1"/>
          <p:nvPr/>
        </p:nvSpPr>
        <p:spPr>
          <a:xfrm>
            <a:off x="812800" y="620876"/>
            <a:ext cx="6096000" cy="523220"/>
          </a:xfrm>
          <a:prstGeom prst="rect">
            <a:avLst/>
          </a:prstGeom>
          <a:noFill/>
        </p:spPr>
        <p:txBody>
          <a:bodyPr wrap="square">
            <a:spAutoFit/>
          </a:bodyPr>
          <a:lstStyle/>
          <a:p>
            <a:pPr algn="l"/>
            <a:r>
              <a:rPr lang="en-US" sz="2800" b="1" i="0" dirty="0">
                <a:solidFill>
                  <a:srgbClr val="333333"/>
                </a:solidFill>
                <a:effectLst/>
                <a:latin typeface="Neue Helvetica W01"/>
              </a:rPr>
              <a:t>Vertical Shift</a:t>
            </a:r>
          </a:p>
        </p:txBody>
      </p:sp>
      <p:pic>
        <p:nvPicPr>
          <p:cNvPr id="6" name="Picture 5">
            <a:extLst>
              <a:ext uri="{FF2B5EF4-FFF2-40B4-BE49-F238E27FC236}">
                <a16:creationId xmlns:a16="http://schemas.microsoft.com/office/drawing/2014/main" id="{DABBB5A6-918C-43A5-7F09-A63A035631BB}"/>
              </a:ext>
            </a:extLst>
          </p:cNvPr>
          <p:cNvPicPr>
            <a:picLocks noChangeAspect="1"/>
          </p:cNvPicPr>
          <p:nvPr/>
        </p:nvPicPr>
        <p:blipFill>
          <a:blip r:embed="rId3"/>
          <a:stretch>
            <a:fillRect/>
          </a:stretch>
        </p:blipFill>
        <p:spPr>
          <a:xfrm>
            <a:off x="3346551" y="1173389"/>
            <a:ext cx="5498897" cy="4647973"/>
          </a:xfrm>
          <a:prstGeom prst="rect">
            <a:avLst/>
          </a:prstGeom>
        </p:spPr>
      </p:pic>
    </p:spTree>
    <p:extLst>
      <p:ext uri="{BB962C8B-B14F-4D97-AF65-F5344CB8AC3E}">
        <p14:creationId xmlns:p14="http://schemas.microsoft.com/office/powerpoint/2010/main" val="3868448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CEA2CBA-B77D-5705-F4FD-6789925AE562}"/>
              </a:ext>
            </a:extLst>
          </p:cNvPr>
          <p:cNvPicPr>
            <a:picLocks noChangeAspect="1"/>
          </p:cNvPicPr>
          <p:nvPr/>
        </p:nvPicPr>
        <p:blipFill>
          <a:blip r:embed="rId3"/>
          <a:stretch>
            <a:fillRect/>
          </a:stretch>
        </p:blipFill>
        <p:spPr>
          <a:xfrm>
            <a:off x="661987" y="1589767"/>
            <a:ext cx="10868025" cy="2952750"/>
          </a:xfrm>
          <a:prstGeom prst="rect">
            <a:avLst/>
          </a:prstGeom>
        </p:spPr>
      </p:pic>
    </p:spTree>
    <p:extLst>
      <p:ext uri="{BB962C8B-B14F-4D97-AF65-F5344CB8AC3E}">
        <p14:creationId xmlns:p14="http://schemas.microsoft.com/office/powerpoint/2010/main" val="3670905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AE61C3D-72D4-E244-07AC-9080FF5034A9}"/>
              </a:ext>
            </a:extLst>
          </p:cNvPr>
          <p:cNvPicPr>
            <a:picLocks noChangeAspect="1"/>
          </p:cNvPicPr>
          <p:nvPr/>
        </p:nvPicPr>
        <p:blipFill>
          <a:blip r:embed="rId3"/>
          <a:stretch>
            <a:fillRect/>
          </a:stretch>
        </p:blipFill>
        <p:spPr>
          <a:xfrm>
            <a:off x="566511" y="473983"/>
            <a:ext cx="10420350" cy="1962150"/>
          </a:xfrm>
          <a:prstGeom prst="rect">
            <a:avLst/>
          </a:prstGeom>
        </p:spPr>
      </p:pic>
    </p:spTree>
    <p:extLst>
      <p:ext uri="{BB962C8B-B14F-4D97-AF65-F5344CB8AC3E}">
        <p14:creationId xmlns:p14="http://schemas.microsoft.com/office/powerpoint/2010/main" val="277282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437BA3A-B0A9-DB1A-1A84-C74220EDDAAF}"/>
              </a:ext>
            </a:extLst>
          </p:cNvPr>
          <p:cNvPicPr>
            <a:picLocks noChangeAspect="1"/>
          </p:cNvPicPr>
          <p:nvPr/>
        </p:nvPicPr>
        <p:blipFill>
          <a:blip r:embed="rId3"/>
          <a:stretch>
            <a:fillRect/>
          </a:stretch>
        </p:blipFill>
        <p:spPr>
          <a:xfrm>
            <a:off x="523875" y="490537"/>
            <a:ext cx="10401300" cy="1495425"/>
          </a:xfrm>
          <a:prstGeom prst="rect">
            <a:avLst/>
          </a:prstGeom>
        </p:spPr>
      </p:pic>
    </p:spTree>
    <p:extLst>
      <p:ext uri="{BB962C8B-B14F-4D97-AF65-F5344CB8AC3E}">
        <p14:creationId xmlns:p14="http://schemas.microsoft.com/office/powerpoint/2010/main" val="2365427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8F8E0CB-9F72-F954-EEE6-82B96BF6A47F}"/>
              </a:ext>
            </a:extLst>
          </p:cNvPr>
          <p:cNvPicPr>
            <a:picLocks noChangeAspect="1"/>
          </p:cNvPicPr>
          <p:nvPr/>
        </p:nvPicPr>
        <p:blipFill>
          <a:blip r:embed="rId3"/>
          <a:stretch>
            <a:fillRect/>
          </a:stretch>
        </p:blipFill>
        <p:spPr>
          <a:xfrm>
            <a:off x="695325" y="1685925"/>
            <a:ext cx="10801350" cy="2647950"/>
          </a:xfrm>
          <a:prstGeom prst="rect">
            <a:avLst/>
          </a:prstGeom>
        </p:spPr>
      </p:pic>
    </p:spTree>
    <p:extLst>
      <p:ext uri="{BB962C8B-B14F-4D97-AF65-F5344CB8AC3E}">
        <p14:creationId xmlns:p14="http://schemas.microsoft.com/office/powerpoint/2010/main" val="1485104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0697BCC-7346-1DFD-1CA9-0280FEECEF95}"/>
              </a:ext>
            </a:extLst>
          </p:cNvPr>
          <p:cNvPicPr>
            <a:picLocks noChangeAspect="1"/>
          </p:cNvPicPr>
          <p:nvPr/>
        </p:nvPicPr>
        <p:blipFill>
          <a:blip r:embed="rId3"/>
          <a:stretch>
            <a:fillRect/>
          </a:stretch>
        </p:blipFill>
        <p:spPr>
          <a:xfrm>
            <a:off x="500062" y="352425"/>
            <a:ext cx="10429875" cy="3409950"/>
          </a:xfrm>
          <a:prstGeom prst="rect">
            <a:avLst/>
          </a:prstGeom>
        </p:spPr>
      </p:pic>
    </p:spTree>
    <p:extLst>
      <p:ext uri="{BB962C8B-B14F-4D97-AF65-F5344CB8AC3E}">
        <p14:creationId xmlns:p14="http://schemas.microsoft.com/office/powerpoint/2010/main" val="4035442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B021935-5ADC-C122-5DF9-EE0CC7E6B7C5}"/>
              </a:ext>
            </a:extLst>
          </p:cNvPr>
          <p:cNvPicPr>
            <a:picLocks noChangeAspect="1"/>
          </p:cNvPicPr>
          <p:nvPr/>
        </p:nvPicPr>
        <p:blipFill>
          <a:blip r:embed="rId3"/>
          <a:stretch>
            <a:fillRect/>
          </a:stretch>
        </p:blipFill>
        <p:spPr>
          <a:xfrm>
            <a:off x="695325" y="1428750"/>
            <a:ext cx="10801350" cy="1809750"/>
          </a:xfrm>
          <a:prstGeom prst="rect">
            <a:avLst/>
          </a:prstGeom>
        </p:spPr>
      </p:pic>
    </p:spTree>
    <p:extLst>
      <p:ext uri="{BB962C8B-B14F-4D97-AF65-F5344CB8AC3E}">
        <p14:creationId xmlns:p14="http://schemas.microsoft.com/office/powerpoint/2010/main" val="33202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7EA129E-8487-7F0F-DD62-7D3BEC9DB017}"/>
              </a:ext>
            </a:extLst>
          </p:cNvPr>
          <p:cNvPicPr>
            <a:picLocks noChangeAspect="1"/>
          </p:cNvPicPr>
          <p:nvPr/>
        </p:nvPicPr>
        <p:blipFill>
          <a:blip r:embed="rId3"/>
          <a:stretch>
            <a:fillRect/>
          </a:stretch>
        </p:blipFill>
        <p:spPr>
          <a:xfrm>
            <a:off x="678683" y="1582737"/>
            <a:ext cx="10834634" cy="3309991"/>
          </a:xfrm>
          <a:prstGeom prst="rect">
            <a:avLst/>
          </a:prstGeom>
        </p:spPr>
      </p:pic>
    </p:spTree>
    <p:extLst>
      <p:ext uri="{BB962C8B-B14F-4D97-AF65-F5344CB8AC3E}">
        <p14:creationId xmlns:p14="http://schemas.microsoft.com/office/powerpoint/2010/main" val="1919221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C9B4CB5-92E2-D35D-A0EA-12C736FDA84B}"/>
              </a:ext>
            </a:extLst>
          </p:cNvPr>
          <p:cNvPicPr>
            <a:picLocks noChangeAspect="1"/>
          </p:cNvPicPr>
          <p:nvPr/>
        </p:nvPicPr>
        <p:blipFill>
          <a:blip r:embed="rId3"/>
          <a:stretch>
            <a:fillRect/>
          </a:stretch>
        </p:blipFill>
        <p:spPr>
          <a:xfrm>
            <a:off x="381000" y="419100"/>
            <a:ext cx="10363200" cy="1981200"/>
          </a:xfrm>
          <a:prstGeom prst="rect">
            <a:avLst/>
          </a:prstGeom>
        </p:spPr>
      </p:pic>
    </p:spTree>
    <p:extLst>
      <p:ext uri="{BB962C8B-B14F-4D97-AF65-F5344CB8AC3E}">
        <p14:creationId xmlns:p14="http://schemas.microsoft.com/office/powerpoint/2010/main" val="3836675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1D6D339-7769-7C58-9910-775E2AB0158A}"/>
              </a:ext>
            </a:extLst>
          </p:cNvPr>
          <p:cNvPicPr>
            <a:picLocks noChangeAspect="1"/>
          </p:cNvPicPr>
          <p:nvPr/>
        </p:nvPicPr>
        <p:blipFill>
          <a:blip r:embed="rId3"/>
          <a:stretch>
            <a:fillRect/>
          </a:stretch>
        </p:blipFill>
        <p:spPr>
          <a:xfrm>
            <a:off x="438150" y="390525"/>
            <a:ext cx="10420350" cy="1524000"/>
          </a:xfrm>
          <a:prstGeom prst="rect">
            <a:avLst/>
          </a:prstGeom>
        </p:spPr>
      </p:pic>
    </p:spTree>
    <p:extLst>
      <p:ext uri="{BB962C8B-B14F-4D97-AF65-F5344CB8AC3E}">
        <p14:creationId xmlns:p14="http://schemas.microsoft.com/office/powerpoint/2010/main" val="404984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EE47EEA-6ADF-6A15-1233-869F59959388}"/>
              </a:ext>
            </a:extLst>
          </p:cNvPr>
          <p:cNvPicPr>
            <a:picLocks noChangeAspect="1"/>
          </p:cNvPicPr>
          <p:nvPr/>
        </p:nvPicPr>
        <p:blipFill>
          <a:blip r:embed="rId3"/>
          <a:stretch>
            <a:fillRect/>
          </a:stretch>
        </p:blipFill>
        <p:spPr>
          <a:xfrm>
            <a:off x="685800" y="2247900"/>
            <a:ext cx="10820400" cy="2362200"/>
          </a:xfrm>
          <a:prstGeom prst="rect">
            <a:avLst/>
          </a:prstGeom>
        </p:spPr>
      </p:pic>
    </p:spTree>
    <p:extLst>
      <p:ext uri="{BB962C8B-B14F-4D97-AF65-F5344CB8AC3E}">
        <p14:creationId xmlns:p14="http://schemas.microsoft.com/office/powerpoint/2010/main" val="2450402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7C30594-D9A2-BE5C-E977-D2A6D9E59701}"/>
              </a:ext>
            </a:extLst>
          </p:cNvPr>
          <p:cNvPicPr>
            <a:picLocks noChangeAspect="1"/>
          </p:cNvPicPr>
          <p:nvPr/>
        </p:nvPicPr>
        <p:blipFill>
          <a:blip r:embed="rId3"/>
          <a:stretch>
            <a:fillRect/>
          </a:stretch>
        </p:blipFill>
        <p:spPr>
          <a:xfrm>
            <a:off x="365856" y="407380"/>
            <a:ext cx="10391775" cy="1933575"/>
          </a:xfrm>
          <a:prstGeom prst="rect">
            <a:avLst/>
          </a:prstGeom>
        </p:spPr>
      </p:pic>
      <p:pic>
        <p:nvPicPr>
          <p:cNvPr id="6" name="Picture 5">
            <a:extLst>
              <a:ext uri="{FF2B5EF4-FFF2-40B4-BE49-F238E27FC236}">
                <a16:creationId xmlns:a16="http://schemas.microsoft.com/office/drawing/2014/main" id="{F9361A99-0707-A765-3DC8-FDC09A56B1E1}"/>
              </a:ext>
            </a:extLst>
          </p:cNvPr>
          <p:cNvPicPr>
            <a:picLocks noChangeAspect="1"/>
          </p:cNvPicPr>
          <p:nvPr/>
        </p:nvPicPr>
        <p:blipFill>
          <a:blip r:embed="rId4"/>
          <a:stretch>
            <a:fillRect/>
          </a:stretch>
        </p:blipFill>
        <p:spPr>
          <a:xfrm>
            <a:off x="1409754" y="2556920"/>
            <a:ext cx="3378004" cy="3583464"/>
          </a:xfrm>
          <a:prstGeom prst="rect">
            <a:avLst/>
          </a:prstGeom>
        </p:spPr>
      </p:pic>
    </p:spTree>
    <p:extLst>
      <p:ext uri="{BB962C8B-B14F-4D97-AF65-F5344CB8AC3E}">
        <p14:creationId xmlns:p14="http://schemas.microsoft.com/office/powerpoint/2010/main" val="1877197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2316737-11A7-DC9C-C653-195AE2A08D98}"/>
              </a:ext>
            </a:extLst>
          </p:cNvPr>
          <p:cNvPicPr>
            <a:picLocks noChangeAspect="1"/>
          </p:cNvPicPr>
          <p:nvPr/>
        </p:nvPicPr>
        <p:blipFill>
          <a:blip r:embed="rId3"/>
          <a:stretch>
            <a:fillRect/>
          </a:stretch>
        </p:blipFill>
        <p:spPr>
          <a:xfrm>
            <a:off x="529493" y="411876"/>
            <a:ext cx="10372725" cy="2047875"/>
          </a:xfrm>
          <a:prstGeom prst="rect">
            <a:avLst/>
          </a:prstGeom>
        </p:spPr>
      </p:pic>
      <p:pic>
        <p:nvPicPr>
          <p:cNvPr id="6" name="Picture 5">
            <a:extLst>
              <a:ext uri="{FF2B5EF4-FFF2-40B4-BE49-F238E27FC236}">
                <a16:creationId xmlns:a16="http://schemas.microsoft.com/office/drawing/2014/main" id="{F542CD81-C335-5E28-F1EF-AECBFFFD7FA5}"/>
              </a:ext>
            </a:extLst>
          </p:cNvPr>
          <p:cNvPicPr>
            <a:picLocks noChangeAspect="1"/>
          </p:cNvPicPr>
          <p:nvPr/>
        </p:nvPicPr>
        <p:blipFill>
          <a:blip r:embed="rId4"/>
          <a:stretch>
            <a:fillRect/>
          </a:stretch>
        </p:blipFill>
        <p:spPr>
          <a:xfrm>
            <a:off x="1628430" y="2371886"/>
            <a:ext cx="4087425" cy="4052727"/>
          </a:xfrm>
          <a:prstGeom prst="rect">
            <a:avLst/>
          </a:prstGeom>
        </p:spPr>
      </p:pic>
    </p:spTree>
    <p:extLst>
      <p:ext uri="{BB962C8B-B14F-4D97-AF65-F5344CB8AC3E}">
        <p14:creationId xmlns:p14="http://schemas.microsoft.com/office/powerpoint/2010/main" val="2602264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7C264CB-B368-4BDC-812C-D4C478C66577}"/>
              </a:ext>
            </a:extLst>
          </p:cNvPr>
          <p:cNvPicPr>
            <a:picLocks noChangeAspect="1"/>
          </p:cNvPicPr>
          <p:nvPr/>
        </p:nvPicPr>
        <p:blipFill>
          <a:blip r:embed="rId3"/>
          <a:stretch>
            <a:fillRect/>
          </a:stretch>
        </p:blipFill>
        <p:spPr>
          <a:xfrm>
            <a:off x="652462" y="1028700"/>
            <a:ext cx="10887075" cy="4800600"/>
          </a:xfrm>
          <a:prstGeom prst="rect">
            <a:avLst/>
          </a:prstGeom>
        </p:spPr>
      </p:pic>
    </p:spTree>
    <p:extLst>
      <p:ext uri="{BB962C8B-B14F-4D97-AF65-F5344CB8AC3E}">
        <p14:creationId xmlns:p14="http://schemas.microsoft.com/office/powerpoint/2010/main" val="4179856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E6A48BA-B2D6-3036-D2E9-C1780E6444EB}"/>
              </a:ext>
            </a:extLst>
          </p:cNvPr>
          <p:cNvPicPr>
            <a:picLocks noChangeAspect="1"/>
          </p:cNvPicPr>
          <p:nvPr/>
        </p:nvPicPr>
        <p:blipFill>
          <a:blip r:embed="rId3"/>
          <a:stretch>
            <a:fillRect/>
          </a:stretch>
        </p:blipFill>
        <p:spPr>
          <a:xfrm>
            <a:off x="371368" y="389400"/>
            <a:ext cx="10401300" cy="3305175"/>
          </a:xfrm>
          <a:prstGeom prst="rect">
            <a:avLst/>
          </a:prstGeom>
        </p:spPr>
      </p:pic>
    </p:spTree>
    <p:extLst>
      <p:ext uri="{BB962C8B-B14F-4D97-AF65-F5344CB8AC3E}">
        <p14:creationId xmlns:p14="http://schemas.microsoft.com/office/powerpoint/2010/main" val="3335333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17E6610-57F2-65E3-127B-FCDB274DB82E}"/>
              </a:ext>
            </a:extLst>
          </p:cNvPr>
          <p:cNvPicPr>
            <a:picLocks noChangeAspect="1"/>
          </p:cNvPicPr>
          <p:nvPr/>
        </p:nvPicPr>
        <p:blipFill>
          <a:blip r:embed="rId3"/>
          <a:stretch>
            <a:fillRect/>
          </a:stretch>
        </p:blipFill>
        <p:spPr>
          <a:xfrm>
            <a:off x="676275" y="1800225"/>
            <a:ext cx="10839450" cy="3257550"/>
          </a:xfrm>
          <a:prstGeom prst="rect">
            <a:avLst/>
          </a:prstGeom>
        </p:spPr>
      </p:pic>
    </p:spTree>
    <p:extLst>
      <p:ext uri="{BB962C8B-B14F-4D97-AF65-F5344CB8AC3E}">
        <p14:creationId xmlns:p14="http://schemas.microsoft.com/office/powerpoint/2010/main" val="3610136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C12F713-EC02-2202-175C-0FF6C4575D3D}"/>
              </a:ext>
            </a:extLst>
          </p:cNvPr>
          <p:cNvPicPr>
            <a:picLocks noChangeAspect="1"/>
          </p:cNvPicPr>
          <p:nvPr/>
        </p:nvPicPr>
        <p:blipFill>
          <a:blip r:embed="rId3"/>
          <a:stretch>
            <a:fillRect/>
          </a:stretch>
        </p:blipFill>
        <p:spPr>
          <a:xfrm>
            <a:off x="549292" y="623138"/>
            <a:ext cx="10353675" cy="1933575"/>
          </a:xfrm>
          <a:prstGeom prst="rect">
            <a:avLst/>
          </a:prstGeom>
        </p:spPr>
      </p:pic>
    </p:spTree>
    <p:extLst>
      <p:ext uri="{BB962C8B-B14F-4D97-AF65-F5344CB8AC3E}">
        <p14:creationId xmlns:p14="http://schemas.microsoft.com/office/powerpoint/2010/main" val="3680813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4E51816-636A-6C89-D2D9-9C3D038C056B}"/>
              </a:ext>
            </a:extLst>
          </p:cNvPr>
          <p:cNvPicPr>
            <a:picLocks noChangeAspect="1"/>
          </p:cNvPicPr>
          <p:nvPr/>
        </p:nvPicPr>
        <p:blipFill>
          <a:blip r:embed="rId3"/>
          <a:stretch>
            <a:fillRect/>
          </a:stretch>
        </p:blipFill>
        <p:spPr>
          <a:xfrm>
            <a:off x="685800" y="1504950"/>
            <a:ext cx="10820400" cy="3848100"/>
          </a:xfrm>
          <a:prstGeom prst="rect">
            <a:avLst/>
          </a:prstGeom>
        </p:spPr>
      </p:pic>
    </p:spTree>
    <p:extLst>
      <p:ext uri="{BB962C8B-B14F-4D97-AF65-F5344CB8AC3E}">
        <p14:creationId xmlns:p14="http://schemas.microsoft.com/office/powerpoint/2010/main" val="240816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0BBF208-278E-951C-A6F4-325ADD3A0749}"/>
              </a:ext>
            </a:extLst>
          </p:cNvPr>
          <p:cNvPicPr>
            <a:picLocks noChangeAspect="1"/>
          </p:cNvPicPr>
          <p:nvPr/>
        </p:nvPicPr>
        <p:blipFill>
          <a:blip r:embed="rId3"/>
          <a:stretch>
            <a:fillRect/>
          </a:stretch>
        </p:blipFill>
        <p:spPr>
          <a:xfrm>
            <a:off x="464958" y="435955"/>
            <a:ext cx="9229725" cy="2238375"/>
          </a:xfrm>
          <a:prstGeom prst="rect">
            <a:avLst/>
          </a:prstGeom>
        </p:spPr>
      </p:pic>
      <p:pic>
        <p:nvPicPr>
          <p:cNvPr id="6" name="Picture 5">
            <a:extLst>
              <a:ext uri="{FF2B5EF4-FFF2-40B4-BE49-F238E27FC236}">
                <a16:creationId xmlns:a16="http://schemas.microsoft.com/office/drawing/2014/main" id="{89925DDB-F793-A0E3-A216-1D03CDBD5217}"/>
              </a:ext>
            </a:extLst>
          </p:cNvPr>
          <p:cNvPicPr>
            <a:picLocks noChangeAspect="1"/>
          </p:cNvPicPr>
          <p:nvPr/>
        </p:nvPicPr>
        <p:blipFill>
          <a:blip r:embed="rId4"/>
          <a:stretch>
            <a:fillRect/>
          </a:stretch>
        </p:blipFill>
        <p:spPr>
          <a:xfrm>
            <a:off x="926493" y="2799840"/>
            <a:ext cx="4396670" cy="3448764"/>
          </a:xfrm>
          <a:prstGeom prst="rect">
            <a:avLst/>
          </a:prstGeom>
        </p:spPr>
      </p:pic>
    </p:spTree>
    <p:extLst>
      <p:ext uri="{BB962C8B-B14F-4D97-AF65-F5344CB8AC3E}">
        <p14:creationId xmlns:p14="http://schemas.microsoft.com/office/powerpoint/2010/main" val="4161028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77E3477-99E6-0140-C040-9844770ECF82}"/>
              </a:ext>
            </a:extLst>
          </p:cNvPr>
          <p:cNvPicPr>
            <a:picLocks noChangeAspect="1"/>
          </p:cNvPicPr>
          <p:nvPr/>
        </p:nvPicPr>
        <p:blipFill>
          <a:blip r:embed="rId3"/>
          <a:stretch>
            <a:fillRect/>
          </a:stretch>
        </p:blipFill>
        <p:spPr>
          <a:xfrm>
            <a:off x="293188" y="396357"/>
            <a:ext cx="10372725" cy="1914525"/>
          </a:xfrm>
          <a:prstGeom prst="rect">
            <a:avLst/>
          </a:prstGeom>
        </p:spPr>
      </p:pic>
    </p:spTree>
    <p:extLst>
      <p:ext uri="{BB962C8B-B14F-4D97-AF65-F5344CB8AC3E}">
        <p14:creationId xmlns:p14="http://schemas.microsoft.com/office/powerpoint/2010/main" val="2768958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901E4D9-907A-B502-2653-A537DC66064D}"/>
              </a:ext>
            </a:extLst>
          </p:cNvPr>
          <p:cNvPicPr>
            <a:picLocks noChangeAspect="1"/>
          </p:cNvPicPr>
          <p:nvPr/>
        </p:nvPicPr>
        <p:blipFill>
          <a:blip r:embed="rId3"/>
          <a:stretch>
            <a:fillRect/>
          </a:stretch>
        </p:blipFill>
        <p:spPr>
          <a:xfrm>
            <a:off x="525747" y="475768"/>
            <a:ext cx="10277475" cy="2105025"/>
          </a:xfrm>
          <a:prstGeom prst="rect">
            <a:avLst/>
          </a:prstGeom>
        </p:spPr>
      </p:pic>
    </p:spTree>
    <p:extLst>
      <p:ext uri="{BB962C8B-B14F-4D97-AF65-F5344CB8AC3E}">
        <p14:creationId xmlns:p14="http://schemas.microsoft.com/office/powerpoint/2010/main" val="475645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8C755D5-45A9-0B4D-4FA9-E6BC5E89A5C6}"/>
              </a:ext>
            </a:extLst>
          </p:cNvPr>
          <p:cNvPicPr>
            <a:picLocks noChangeAspect="1"/>
          </p:cNvPicPr>
          <p:nvPr/>
        </p:nvPicPr>
        <p:blipFill>
          <a:blip r:embed="rId3"/>
          <a:stretch>
            <a:fillRect/>
          </a:stretch>
        </p:blipFill>
        <p:spPr>
          <a:xfrm>
            <a:off x="657225" y="1657350"/>
            <a:ext cx="10877550" cy="3543300"/>
          </a:xfrm>
          <a:prstGeom prst="rect">
            <a:avLst/>
          </a:prstGeom>
        </p:spPr>
      </p:pic>
    </p:spTree>
    <p:extLst>
      <p:ext uri="{BB962C8B-B14F-4D97-AF65-F5344CB8AC3E}">
        <p14:creationId xmlns:p14="http://schemas.microsoft.com/office/powerpoint/2010/main" val="2257322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20BD251-3E05-9404-3F05-B8CDCFF32A4B}"/>
              </a:ext>
            </a:extLst>
          </p:cNvPr>
          <p:cNvPicPr>
            <a:picLocks noChangeAspect="1"/>
          </p:cNvPicPr>
          <p:nvPr/>
        </p:nvPicPr>
        <p:blipFill>
          <a:blip r:embed="rId3"/>
          <a:stretch>
            <a:fillRect/>
          </a:stretch>
        </p:blipFill>
        <p:spPr>
          <a:xfrm>
            <a:off x="685800" y="1790700"/>
            <a:ext cx="10820400" cy="3276600"/>
          </a:xfrm>
          <a:prstGeom prst="rect">
            <a:avLst/>
          </a:prstGeom>
        </p:spPr>
      </p:pic>
    </p:spTree>
    <p:extLst>
      <p:ext uri="{BB962C8B-B14F-4D97-AF65-F5344CB8AC3E}">
        <p14:creationId xmlns:p14="http://schemas.microsoft.com/office/powerpoint/2010/main" val="1062266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6C8F852D-B396-406C-D205-02E2B9CAF88D}"/>
              </a:ext>
            </a:extLst>
          </p:cNvPr>
          <p:cNvPicPr>
            <a:picLocks noChangeAspect="1"/>
          </p:cNvPicPr>
          <p:nvPr/>
        </p:nvPicPr>
        <p:blipFill>
          <a:blip r:embed="rId3"/>
          <a:stretch>
            <a:fillRect/>
          </a:stretch>
        </p:blipFill>
        <p:spPr>
          <a:xfrm>
            <a:off x="365856" y="576316"/>
            <a:ext cx="10391775" cy="1657350"/>
          </a:xfrm>
          <a:prstGeom prst="rect">
            <a:avLst/>
          </a:prstGeom>
        </p:spPr>
      </p:pic>
    </p:spTree>
    <p:extLst>
      <p:ext uri="{BB962C8B-B14F-4D97-AF65-F5344CB8AC3E}">
        <p14:creationId xmlns:p14="http://schemas.microsoft.com/office/powerpoint/2010/main" val="3073162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024904" y="1766950"/>
            <a:ext cx="11167096" cy="61247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a:endParaRPr>
          </a:p>
          <a:p>
            <a:pPr algn="l">
              <a:buFont typeface="Arial" panose="020B0604020202020204" pitchFamily="34" charset="0"/>
              <a:buChar char="•"/>
            </a:pPr>
            <a:r>
              <a:rPr lang="en-US" sz="2800" b="0" i="0" dirty="0">
                <a:solidFill>
                  <a:srgbClr val="424242"/>
                </a:solidFill>
                <a:effectLst/>
                <a:latin typeface="Neue Helvetica W01"/>
              </a:rPr>
              <a:t>Represent a linear function.</a:t>
            </a:r>
          </a:p>
          <a:p>
            <a:pPr algn="l">
              <a:buFont typeface="Arial" panose="020B0604020202020204" pitchFamily="34" charset="0"/>
              <a:buChar char="•"/>
            </a:pPr>
            <a:r>
              <a:rPr lang="en-US" sz="2800" b="0" i="0" dirty="0">
                <a:solidFill>
                  <a:srgbClr val="424242"/>
                </a:solidFill>
                <a:effectLst/>
                <a:latin typeface="Neue Helvetica W01"/>
              </a:rPr>
              <a:t>Determine whether a linear function is increasing, decreasing, or constant.</a:t>
            </a:r>
          </a:p>
          <a:p>
            <a:pPr algn="l">
              <a:buFont typeface="Arial" panose="020B0604020202020204" pitchFamily="34" charset="0"/>
              <a:buChar char="•"/>
            </a:pPr>
            <a:r>
              <a:rPr lang="en-US" sz="2800" b="0" i="0" dirty="0">
                <a:solidFill>
                  <a:srgbClr val="424242"/>
                </a:solidFill>
                <a:effectLst/>
                <a:latin typeface="Neue Helvetica W01"/>
              </a:rPr>
              <a:t>Interpret slope as a rate of change.</a:t>
            </a:r>
          </a:p>
          <a:p>
            <a:pPr algn="l">
              <a:buFont typeface="Arial" panose="020B0604020202020204" pitchFamily="34" charset="0"/>
              <a:buChar char="•"/>
            </a:pPr>
            <a:r>
              <a:rPr lang="en-US" sz="2800" b="0" i="0" dirty="0">
                <a:solidFill>
                  <a:srgbClr val="424242"/>
                </a:solidFill>
                <a:effectLst/>
                <a:latin typeface="Neue Helvetica W01"/>
              </a:rPr>
              <a:t>Write and interpret an equation for a linear function.</a:t>
            </a:r>
          </a:p>
          <a:p>
            <a:pPr algn="l">
              <a:buFont typeface="Arial" panose="020B0604020202020204" pitchFamily="34" charset="0"/>
              <a:buChar char="•"/>
            </a:pPr>
            <a:r>
              <a:rPr lang="en-US" sz="2800" b="0" i="0" dirty="0">
                <a:solidFill>
                  <a:srgbClr val="424242"/>
                </a:solidFill>
                <a:effectLst/>
                <a:latin typeface="Neue Helvetica W01"/>
              </a:rPr>
              <a:t>Graph linear functions.</a:t>
            </a:r>
          </a:p>
          <a:p>
            <a:pPr algn="l">
              <a:buFont typeface="Arial" panose="020B0604020202020204" pitchFamily="34" charset="0"/>
              <a:buChar char="•"/>
            </a:pPr>
            <a:r>
              <a:rPr lang="en-US" sz="2800" b="0" i="0" dirty="0">
                <a:solidFill>
                  <a:srgbClr val="424242"/>
                </a:solidFill>
                <a:effectLst/>
                <a:latin typeface="Neue Helvetica W01"/>
              </a:rPr>
              <a:t>Determine whether lines are parallel or perpendicular.</a:t>
            </a:r>
          </a:p>
          <a:p>
            <a:pPr algn="l">
              <a:buFont typeface="Arial" panose="020B0604020202020204" pitchFamily="34" charset="0"/>
              <a:buChar char="•"/>
            </a:pPr>
            <a:r>
              <a:rPr lang="en-US" sz="2800" b="0" i="0" dirty="0">
                <a:solidFill>
                  <a:srgbClr val="424242"/>
                </a:solidFill>
                <a:effectLst/>
                <a:latin typeface="Neue Helvetica W01"/>
              </a:rPr>
              <a:t>Write the equation of a line parallel or perpendicular to a given line.</a:t>
            </a:r>
          </a:p>
          <a:p>
            <a:pPr algn="l">
              <a:buFont typeface="Arial" panose="020B0604020202020204" pitchFamily="34" charset="0"/>
              <a:buChar char="•"/>
            </a:pPr>
            <a:endParaRPr lang="en-US" sz="2800" b="0" i="0" dirty="0">
              <a:solidFill>
                <a:srgbClr val="424242"/>
              </a:solidFill>
              <a:effectLst/>
              <a:latin typeface="Neue Helvetica W0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5423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dirty="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78D9511-D0CF-3A29-C027-F649C4EC8DA6}"/>
              </a:ext>
            </a:extLst>
          </p:cNvPr>
          <p:cNvPicPr>
            <a:picLocks noChangeAspect="1"/>
          </p:cNvPicPr>
          <p:nvPr/>
        </p:nvPicPr>
        <p:blipFill>
          <a:blip r:embed="rId3"/>
          <a:stretch>
            <a:fillRect/>
          </a:stretch>
        </p:blipFill>
        <p:spPr>
          <a:xfrm>
            <a:off x="1408109" y="1171254"/>
            <a:ext cx="9375781" cy="3725238"/>
          </a:xfrm>
          <a:prstGeom prst="rect">
            <a:avLst/>
          </a:prstGeom>
        </p:spPr>
      </p:pic>
      <p:sp>
        <p:nvSpPr>
          <p:cNvPr id="5" name="TextBox 4">
            <a:extLst>
              <a:ext uri="{FF2B5EF4-FFF2-40B4-BE49-F238E27FC236}">
                <a16:creationId xmlns:a16="http://schemas.microsoft.com/office/drawing/2014/main" id="{D25450CF-D9C7-B341-4EEF-B411A5D20343}"/>
              </a:ext>
            </a:extLst>
          </p:cNvPr>
          <p:cNvSpPr txBox="1"/>
          <p:nvPr/>
        </p:nvSpPr>
        <p:spPr>
          <a:xfrm>
            <a:off x="2897312" y="5486400"/>
            <a:ext cx="6288901" cy="369332"/>
          </a:xfrm>
          <a:prstGeom prst="rect">
            <a:avLst/>
          </a:prstGeom>
          <a:noFill/>
        </p:spPr>
        <p:txBody>
          <a:bodyPr wrap="none" rtlCol="0">
            <a:spAutoFit/>
          </a:bodyPr>
          <a:lstStyle/>
          <a:p>
            <a:r>
              <a:rPr lang="en-US" dirty="0"/>
              <a:t>What do you notice about the slopes of each of these lines?</a:t>
            </a:r>
          </a:p>
        </p:txBody>
      </p:sp>
    </p:spTree>
    <p:extLst>
      <p:ext uri="{BB962C8B-B14F-4D97-AF65-F5344CB8AC3E}">
        <p14:creationId xmlns:p14="http://schemas.microsoft.com/office/powerpoint/2010/main" val="283688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C3480D5-E97D-9A9B-9A81-637E19B86FD8}"/>
              </a:ext>
            </a:extLst>
          </p:cNvPr>
          <p:cNvPicPr>
            <a:picLocks noChangeAspect="1"/>
          </p:cNvPicPr>
          <p:nvPr/>
        </p:nvPicPr>
        <p:blipFill>
          <a:blip r:embed="rId3"/>
          <a:stretch>
            <a:fillRect/>
          </a:stretch>
        </p:blipFill>
        <p:spPr>
          <a:xfrm>
            <a:off x="694762" y="1803810"/>
            <a:ext cx="10802476" cy="2994222"/>
          </a:xfrm>
          <a:prstGeom prst="rect">
            <a:avLst/>
          </a:prstGeom>
        </p:spPr>
      </p:pic>
    </p:spTree>
    <p:extLst>
      <p:ext uri="{BB962C8B-B14F-4D97-AF65-F5344CB8AC3E}">
        <p14:creationId xmlns:p14="http://schemas.microsoft.com/office/powerpoint/2010/main" val="353495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DC1F4CF-0BB3-200A-1E64-F3E5E722EEBC}"/>
              </a:ext>
            </a:extLst>
          </p:cNvPr>
          <p:cNvPicPr>
            <a:picLocks noChangeAspect="1"/>
          </p:cNvPicPr>
          <p:nvPr/>
        </p:nvPicPr>
        <p:blipFill>
          <a:blip r:embed="rId3"/>
          <a:stretch>
            <a:fillRect/>
          </a:stretch>
        </p:blipFill>
        <p:spPr>
          <a:xfrm>
            <a:off x="614362" y="1505859"/>
            <a:ext cx="10963275" cy="3035819"/>
          </a:xfrm>
          <a:prstGeom prst="rect">
            <a:avLst/>
          </a:prstGeom>
        </p:spPr>
      </p:pic>
    </p:spTree>
    <p:extLst>
      <p:ext uri="{BB962C8B-B14F-4D97-AF65-F5344CB8AC3E}">
        <p14:creationId xmlns:p14="http://schemas.microsoft.com/office/powerpoint/2010/main" val="254043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660A025-7A16-6C8D-9AB9-BB292BF990DA}"/>
              </a:ext>
            </a:extLst>
          </p:cNvPr>
          <p:cNvPicPr>
            <a:picLocks noChangeAspect="1"/>
          </p:cNvPicPr>
          <p:nvPr/>
        </p:nvPicPr>
        <p:blipFill>
          <a:blip r:embed="rId3"/>
          <a:stretch>
            <a:fillRect/>
          </a:stretch>
        </p:blipFill>
        <p:spPr>
          <a:xfrm>
            <a:off x="628650" y="1525445"/>
            <a:ext cx="10934700" cy="2722913"/>
          </a:xfrm>
          <a:prstGeom prst="rect">
            <a:avLst/>
          </a:prstGeom>
        </p:spPr>
      </p:pic>
    </p:spTree>
    <p:extLst>
      <p:ext uri="{BB962C8B-B14F-4D97-AF65-F5344CB8AC3E}">
        <p14:creationId xmlns:p14="http://schemas.microsoft.com/office/powerpoint/2010/main" val="2584787999"/>
      </p:ext>
    </p:extLst>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1360</Words>
  <Application>Microsoft Office PowerPoint</Application>
  <PresentationFormat>Widescreen</PresentationFormat>
  <Paragraphs>166</Paragraphs>
  <Slides>56</Slides>
  <Notes>55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Avenir Next LT Pro</vt:lpstr>
      <vt:lpstr>AvenirNext LT Pro Medium</vt:lpstr>
      <vt:lpstr>Baskerville Old Face</vt:lpstr>
      <vt:lpstr>Calibri</vt:lpstr>
      <vt:lpstr>Cambria Math</vt:lpstr>
      <vt:lpstr>MathJax_Main</vt:lpstr>
      <vt:lpstr>MathJax_Math-italic</vt:lpstr>
      <vt:lpstr>Neue Helvetica W01</vt:lpstr>
      <vt:lpstr>Sagona Book</vt:lpstr>
      <vt:lpstr>Segoe UI Semilight</vt:lpstr>
      <vt:lpstr>ExploreVTI</vt:lpstr>
      <vt:lpstr>Linear Functions</vt:lpstr>
      <vt:lpstr>Linear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7</cp:revision>
  <dcterms:created xsi:type="dcterms:W3CDTF">2023-11-20T21:32:17Z</dcterms:created>
  <dcterms:modified xsi:type="dcterms:W3CDTF">2023-12-13T00:35:23Z</dcterms:modified>
</cp:coreProperties>
</file>