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3"/>
  </p:notesMasterIdLst>
  <p:sldIdLst>
    <p:sldId id="257" r:id="rId2"/>
    <p:sldId id="280" r:id="rId3"/>
    <p:sldId id="292" r:id="rId4"/>
    <p:sldId id="302" r:id="rId5"/>
    <p:sldId id="301" r:id="rId6"/>
    <p:sldId id="304" r:id="rId7"/>
    <p:sldId id="308" r:id="rId8"/>
    <p:sldId id="307" r:id="rId9"/>
    <p:sldId id="306" r:id="rId10"/>
    <p:sldId id="305" r:id="rId11"/>
    <p:sldId id="300" r:id="rId12"/>
    <p:sldId id="309" r:id="rId13"/>
    <p:sldId id="313" r:id="rId14"/>
    <p:sldId id="312" r:id="rId15"/>
    <p:sldId id="311" r:id="rId16"/>
    <p:sldId id="310" r:id="rId17"/>
    <p:sldId id="317" r:id="rId18"/>
    <p:sldId id="316" r:id="rId19"/>
    <p:sldId id="315" r:id="rId20"/>
    <p:sldId id="314" r:id="rId21"/>
    <p:sldId id="294" r:id="rId22"/>
    <p:sldId id="321" r:id="rId23"/>
    <p:sldId id="320" r:id="rId24"/>
    <p:sldId id="322" r:id="rId25"/>
    <p:sldId id="325" r:id="rId26"/>
    <p:sldId id="324" r:id="rId27"/>
    <p:sldId id="323" r:id="rId28"/>
    <p:sldId id="327" r:id="rId29"/>
    <p:sldId id="328" r:id="rId30"/>
    <p:sldId id="281" r:id="rId31"/>
    <p:sldId id="329"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EEEE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025" autoAdjust="0"/>
    <p:restoredTop sz="85627" autoAdjust="0"/>
  </p:normalViewPr>
  <p:slideViewPr>
    <p:cSldViewPr snapToGrid="0">
      <p:cViewPr varScale="1">
        <p:scale>
          <a:sx n="94" d="100"/>
          <a:sy n="94" d="100"/>
        </p:scale>
        <p:origin x="51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8B1E18B-DAD7-417F-9F65-836F759EC815}" type="datetimeFigureOut">
              <a:rPr lang="en-US" smtClean="0"/>
              <a:t>12/8/2023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218910-D961-4504-9C24-5FEE25DE1ED7}" type="slidenum">
              <a:rPr lang="en-US" smtClean="0"/>
              <a:t>‹#›</a:t>
            </a:fld>
            <a:endParaRPr lang="en-US"/>
          </a:p>
        </p:txBody>
      </p:sp>
    </p:spTree>
    <p:extLst>
      <p:ext uri="{BB962C8B-B14F-4D97-AF65-F5344CB8AC3E}">
        <p14:creationId xmlns:p14="http://schemas.microsoft.com/office/powerpoint/2010/main" val="9753673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Images and notes within these slides are from the OpenStax textbook Algebra and Trigonometry 2e</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24158186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5542488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180919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8614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3799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541373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1643581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33279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6314723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620173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1263035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None/>
            </a:pPr>
            <a:endParaRPr lang="en-US" b="0" i="0" dirty="0">
              <a:solidFill>
                <a:srgbClr val="424242"/>
              </a:solidFill>
              <a:effectLst/>
              <a:latin typeface="Neue Helvetica W01"/>
            </a:endParaRPr>
          </a:p>
          <a:p>
            <a:br>
              <a:rPr lang="en-US" dirty="0"/>
            </a:b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01707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7601482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Use a graphing calculator to graph.</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330407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1471219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874093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600751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062146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86172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80736492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57726178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19002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24242"/>
                </a:solidFill>
                <a:effectLst/>
                <a:latin typeface="Neue Helvetica W01"/>
              </a:rPr>
              <a:t>In this section, we will practice determining domains and ranges for specific functions. We can write the domain and range in </a:t>
            </a:r>
            <a:r>
              <a:rPr lang="en-US" b="1" i="0" dirty="0">
                <a:solidFill>
                  <a:srgbClr val="424242"/>
                </a:solidFill>
                <a:effectLst/>
                <a:latin typeface="Neue Helvetica W01"/>
              </a:rPr>
              <a:t>interval notation</a:t>
            </a:r>
            <a:r>
              <a:rPr lang="en-US" b="0" i="0" dirty="0">
                <a:solidFill>
                  <a:srgbClr val="424242"/>
                </a:solidFill>
                <a:effectLst/>
                <a:latin typeface="Neue Helvetica W01"/>
              </a:rPr>
              <a:t>, which uses values within brackets to describe a set of numbers.</a:t>
            </a:r>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92379028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Do you have any questions?</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770798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523285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418853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575671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970333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4153601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F093AC65-87B0-4AA6-BBAF-9892D549039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55955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261872" y="758952"/>
            <a:ext cx="9418320" cy="4041648"/>
          </a:xfrm>
        </p:spPr>
        <p:txBody>
          <a:bodyPr anchor="b">
            <a:normAutofit/>
          </a:bodyPr>
          <a:lstStyle>
            <a:lvl1pPr algn="l">
              <a:lnSpc>
                <a:spcPct val="85000"/>
              </a:lnSpc>
              <a:defRPr sz="7200" baseline="0">
                <a:solidFill>
                  <a:schemeClr val="tx1"/>
                </a:solidFill>
              </a:defRPr>
            </a:lvl1pPr>
          </a:lstStyle>
          <a:p>
            <a:r>
              <a:rPr lang="en-US"/>
              <a:t>Click to edit Master title style</a:t>
            </a:r>
            <a:endParaRPr lang="en-US" dirty="0"/>
          </a:p>
        </p:txBody>
      </p:sp>
      <p:sp>
        <p:nvSpPr>
          <p:cNvPr id="3" name="Subtitle 2"/>
          <p:cNvSpPr>
            <a:spLocks noGrp="1"/>
          </p:cNvSpPr>
          <p:nvPr>
            <p:ph type="subTitle" idx="1"/>
          </p:nvPr>
        </p:nvSpPr>
        <p:spPr>
          <a:xfrm>
            <a:off x="1261872" y="4800600"/>
            <a:ext cx="9418320" cy="1691640"/>
          </a:xfrm>
        </p:spPr>
        <p:txBody>
          <a:bodyPr>
            <a:normAutofit/>
          </a:bodyPr>
          <a:lstStyle>
            <a:lvl1pPr marL="0" indent="0" algn="l">
              <a:buNone/>
              <a:defRPr sz="2200" baseline="0">
                <a:solidFill>
                  <a:schemeClr val="tx1">
                    <a:lumMod val="75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chemeClr val="tx1">
                    <a:lumMod val="50000"/>
                  </a:schemeClr>
                </a:solidFill>
              </a:defRPr>
            </a:lvl1pPr>
          </a:lstStyle>
          <a:p>
            <a:fld id="{85BB75DA-20A7-4043-9498-8042D7FFDC4A}" type="datetime1">
              <a:rPr lang="en-US" smtClean="0"/>
              <a:t>12/8/2023</a:t>
            </a:fld>
            <a:endParaRPr lang="en-US" dirty="0"/>
          </a:p>
        </p:txBody>
      </p:sp>
      <p:sp>
        <p:nvSpPr>
          <p:cNvPr id="5" name="Footer Placeholder 4"/>
          <p:cNvSpPr>
            <a:spLocks noGrp="1"/>
          </p:cNvSpPr>
          <p:nvPr>
            <p:ph type="ftr" sz="quarter" idx="11"/>
          </p:nvPr>
        </p:nvSpPr>
        <p:spPr/>
        <p:txBody>
          <a:bodyPr/>
          <a:lstStyle>
            <a:lvl1pPr>
              <a:defRPr>
                <a:solidFill>
                  <a:schemeClr val="tx1">
                    <a:lumMod val="65000"/>
                  </a:schemeClr>
                </a:solidFill>
              </a:defRPr>
            </a:lvl1p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lvl1pPr>
              <a:defRPr>
                <a:solidFill>
                  <a:schemeClr val="tx1">
                    <a:lumMod val="65000"/>
                  </a:schemeClr>
                </a:solidFill>
              </a:defRPr>
            </a:lvl1pPr>
          </a:lstStyle>
          <a:p>
            <a:fld id="{73B850FF-6169-4056-8077-06FFA93A536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489412521"/>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03E8973-9055-4952-981E-8812CBF4A708}"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3663591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48700" y="381000"/>
            <a:ext cx="247650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762000" y="381000"/>
            <a:ext cx="7734300"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BEC46BA-DC38-440B-A51C-788BCA3B32D3}"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4462323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361451A-CFA5-4FFC-B918-734CB1FED670}"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8374656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61872" y="758952"/>
            <a:ext cx="9418320" cy="4041648"/>
          </a:xfrm>
        </p:spPr>
        <p:txBody>
          <a:bodyPr anchor="b">
            <a:normAutofit/>
          </a:bodyPr>
          <a:lstStyle>
            <a:lvl1pPr>
              <a:lnSpc>
                <a:spcPct val="85000"/>
              </a:lnSpc>
              <a:defRPr sz="7200" b="0"/>
            </a:lvl1pPr>
          </a:lstStyle>
          <a:p>
            <a:r>
              <a:rPr lang="en-US"/>
              <a:t>Click to edit Master title style</a:t>
            </a:r>
            <a:endParaRPr lang="en-US" dirty="0"/>
          </a:p>
        </p:txBody>
      </p:sp>
      <p:sp>
        <p:nvSpPr>
          <p:cNvPr id="3" name="Text Placeholder 2"/>
          <p:cNvSpPr>
            <a:spLocks noGrp="1"/>
          </p:cNvSpPr>
          <p:nvPr>
            <p:ph type="body" idx="1"/>
          </p:nvPr>
        </p:nvSpPr>
        <p:spPr>
          <a:xfrm>
            <a:off x="1261872" y="4800600"/>
            <a:ext cx="9418320" cy="1691640"/>
          </a:xfrm>
        </p:spPr>
        <p:txBody>
          <a:bodyPr anchor="t">
            <a:normAutofit/>
          </a:bodyPr>
          <a:lstStyle>
            <a:lvl1pPr marL="0" indent="0">
              <a:buNone/>
              <a:defRPr sz="22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B6825CF-EF9B-4DE4-A234-A10023EC1A3E}" type="datetime1">
              <a:rPr lang="en-US" smtClean="0"/>
              <a:t>12/8/2023</a:t>
            </a:fld>
            <a:endParaRPr lang="en-US"/>
          </a:p>
        </p:txBody>
      </p:sp>
      <p:sp>
        <p:nvSpPr>
          <p:cNvPr id="5" name="Footer Placeholder 4"/>
          <p:cNvSpPr>
            <a:spLocks noGrp="1"/>
          </p:cNvSpPr>
          <p:nvPr>
            <p:ph type="ftr" sz="quarter" idx="11"/>
          </p:nvPr>
        </p:nvSpPr>
        <p:spPr/>
        <p:txBody>
          <a:bodyPr/>
          <a:lstStyle/>
          <a:p>
            <a:r>
              <a:rPr lang="en-US"/>
              <a:t>https://openstax.org/details/books/algebra-and-trigonometry-2e</a:t>
            </a:r>
          </a:p>
        </p:txBody>
      </p:sp>
      <p:sp>
        <p:nvSpPr>
          <p:cNvPr id="6" name="Slide Number Placeholder 5"/>
          <p:cNvSpPr>
            <a:spLocks noGrp="1"/>
          </p:cNvSpPr>
          <p:nvPr>
            <p:ph type="sldNum" sz="quarter" idx="12"/>
          </p:nvPr>
        </p:nvSpPr>
        <p:spPr/>
        <p:txBody>
          <a:bodyPr/>
          <a:lstStyle/>
          <a:p>
            <a:fld id="{73B850FF-6169-4056-8077-06FFA93A5366}" type="slidenum">
              <a:rPr lang="en-US" smtClean="0"/>
              <a:t>‹#›</a:t>
            </a:fld>
            <a:endParaRPr lang="en-US"/>
          </a:p>
        </p:txBody>
      </p:sp>
      <p:sp>
        <p:nvSpPr>
          <p:cNvPr id="7" name="Rectangle 6"/>
          <p:cNvSpPr/>
          <p:nvPr/>
        </p:nvSpPr>
        <p:spPr>
          <a:xfrm>
            <a:off x="0" y="0"/>
            <a:ext cx="45720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30840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61872"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26480" y="1828800"/>
            <a:ext cx="4480560" cy="4351337"/>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541208D-B44C-4233-841D-9E8CFA5F70A0}" type="datetime1">
              <a:rPr lang="en-US" smtClean="0"/>
              <a:t>12/8/2023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353690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61872" y="1713655"/>
            <a:ext cx="4480560" cy="731520"/>
          </a:xfrm>
        </p:spPr>
        <p:txBody>
          <a:bodyPr anchor="b">
            <a:normAutofit/>
          </a:bodyPr>
          <a:lstStyle>
            <a:lvl1pPr marL="0" indent="0">
              <a:spcBef>
                <a:spcPts val="0"/>
              </a:spcBef>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61872"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26480" y="1713655"/>
            <a:ext cx="4480560" cy="731520"/>
          </a:xfrm>
        </p:spPr>
        <p:txBody>
          <a:bodyPr anchor="b">
            <a:normAutofit/>
          </a:bodyPr>
          <a:lstStyle>
            <a:lvl1pPr marL="0" indent="0">
              <a:lnSpc>
                <a:spcPct val="95000"/>
              </a:lnSpc>
              <a:spcBef>
                <a:spcPts val="0"/>
              </a:spcBef>
              <a:buNone/>
              <a:defRPr lang="en-US" sz="2000" b="0" kern="1200" dirty="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2000"/>
              </a:spcBef>
              <a:buFontTx/>
              <a:buNone/>
            </a:pPr>
            <a:r>
              <a:rPr lang="en-US"/>
              <a:t>Click to edit Master text styles</a:t>
            </a:r>
          </a:p>
        </p:txBody>
      </p:sp>
      <p:sp>
        <p:nvSpPr>
          <p:cNvPr id="6" name="Content Placeholder 5"/>
          <p:cNvSpPr>
            <a:spLocks noGrp="1"/>
          </p:cNvSpPr>
          <p:nvPr>
            <p:ph sz="quarter" idx="4"/>
          </p:nvPr>
        </p:nvSpPr>
        <p:spPr>
          <a:xfrm>
            <a:off x="6126480" y="2507550"/>
            <a:ext cx="4480560" cy="366465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E6C495-331A-4221-870F-E220793F001F}" type="datetime1">
              <a:rPr lang="en-US" smtClean="0"/>
              <a:t>12/8/2023</a:t>
            </a:fld>
            <a:endParaRPr lang="en-US"/>
          </a:p>
        </p:txBody>
      </p:sp>
      <p:sp>
        <p:nvSpPr>
          <p:cNvPr id="8" name="Footer Placeholder 7"/>
          <p:cNvSpPr>
            <a:spLocks noGrp="1"/>
          </p:cNvSpPr>
          <p:nvPr>
            <p:ph type="ftr" sz="quarter" idx="11"/>
          </p:nvPr>
        </p:nvSpPr>
        <p:spPr/>
        <p:txBody>
          <a:bodyPr/>
          <a:lstStyle/>
          <a:p>
            <a:r>
              <a:rPr lang="en-US"/>
              <a:t>https://openstax.org/details/books/algebra-and-trigonometry-2e</a:t>
            </a:r>
          </a:p>
        </p:txBody>
      </p:sp>
      <p:sp>
        <p:nvSpPr>
          <p:cNvPr id="9" name="Slide Number Placeholder 8"/>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01487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5B5E82D-A968-4F91-830C-263177116E66}" type="datetime1">
              <a:rPr lang="en-US" smtClean="0"/>
              <a:t>12/8/2023</a:t>
            </a:fld>
            <a:endParaRPr lang="en-US"/>
          </a:p>
        </p:txBody>
      </p:sp>
      <p:sp>
        <p:nvSpPr>
          <p:cNvPr id="4" name="Footer Placeholder 3"/>
          <p:cNvSpPr>
            <a:spLocks noGrp="1"/>
          </p:cNvSpPr>
          <p:nvPr>
            <p:ph type="ftr" sz="quarter" idx="11"/>
          </p:nvPr>
        </p:nvSpPr>
        <p:spPr/>
        <p:txBody>
          <a:bodyPr/>
          <a:lstStyle/>
          <a:p>
            <a:r>
              <a:rPr lang="en-US"/>
              <a:t>https://openstax.org/details/books/algebra-and-trigonometry-2e</a:t>
            </a:r>
          </a:p>
        </p:txBody>
      </p:sp>
      <p:sp>
        <p:nvSpPr>
          <p:cNvPr id="5" name="Slide Number Placeholder 4"/>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686164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C6FBB8-2C26-48E5-ACBF-3D35893C729F}" type="datetime1">
              <a:rPr lang="en-US" smtClean="0"/>
              <a:t>12/8/2023</a:t>
            </a:fld>
            <a:endParaRPr lang="en-US"/>
          </a:p>
        </p:txBody>
      </p:sp>
      <p:sp>
        <p:nvSpPr>
          <p:cNvPr id="3" name="Footer Placeholder 2"/>
          <p:cNvSpPr>
            <a:spLocks noGrp="1"/>
          </p:cNvSpPr>
          <p:nvPr>
            <p:ph type="ftr" sz="quarter" idx="11"/>
          </p:nvPr>
        </p:nvSpPr>
        <p:spPr/>
        <p:txBody>
          <a:bodyPr/>
          <a:lstStyle/>
          <a:p>
            <a:r>
              <a:rPr lang="en-US"/>
              <a:t>https://openstax.org/details/books/algebra-and-trigonometry-2e</a:t>
            </a:r>
          </a:p>
        </p:txBody>
      </p:sp>
      <p:sp>
        <p:nvSpPr>
          <p:cNvPr id="4" name="Slide Number Placeholder 3"/>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167254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1248" y="457200"/>
            <a:ext cx="3200400" cy="1600197"/>
          </a:xfrm>
        </p:spPr>
        <p:txBody>
          <a:bodyPr anchor="b">
            <a:normAutofit/>
          </a:bodyPr>
          <a:lstStyle>
            <a:lvl1pPr>
              <a:defRPr sz="3200" b="0" baseline="0"/>
            </a:lvl1pPr>
          </a:lstStyle>
          <a:p>
            <a:r>
              <a:rPr lang="en-US"/>
              <a:t>Click to edit Master title style</a:t>
            </a:r>
            <a:endParaRPr lang="en-US" dirty="0"/>
          </a:p>
        </p:txBody>
      </p:sp>
      <p:sp>
        <p:nvSpPr>
          <p:cNvPr id="3" name="Content Placeholder 2"/>
          <p:cNvSpPr>
            <a:spLocks noGrp="1"/>
          </p:cNvSpPr>
          <p:nvPr>
            <p:ph idx="1"/>
          </p:nvPr>
        </p:nvSpPr>
        <p:spPr>
          <a:xfrm>
            <a:off x="4504267" y="685800"/>
            <a:ext cx="6079066" cy="548640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1248" y="2099734"/>
            <a:ext cx="3200400" cy="3810001"/>
          </a:xfrm>
        </p:spPr>
        <p:txBody>
          <a:bodyPr>
            <a:normAutofit/>
          </a:bodyPr>
          <a:lstStyle>
            <a:lvl1pPr marL="0" indent="0">
              <a:lnSpc>
                <a:spcPct val="114000"/>
              </a:lnSpc>
              <a:spcBef>
                <a:spcPts val="800"/>
              </a:spcBef>
              <a:buNone/>
              <a:defRPr sz="13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9C98E87-6C6E-49A5-AEDA-8F9EEACAC649}" type="datetime1">
              <a:rPr lang="en-US" smtClean="0"/>
              <a:t>12/8/2023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27580150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5105400"/>
            <a:ext cx="11292840" cy="17526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14400" y="5257800"/>
            <a:ext cx="9982200" cy="914400"/>
          </a:xfrm>
        </p:spPr>
        <p:txBody>
          <a:bodyPr anchor="b">
            <a:normAutofit/>
          </a:bodyPr>
          <a:lstStyle>
            <a:lvl1pPr>
              <a:defRPr sz="2800" b="0">
                <a:solidFill>
                  <a:schemeClr val="bg1"/>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11292840" cy="5128923"/>
          </a:xfrm>
          <a:solidFill>
            <a:schemeClr val="accent1"/>
          </a:solidFill>
        </p:spPr>
        <p:txBody>
          <a:bodyPr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4400" y="6108589"/>
            <a:ext cx="9982200" cy="597011"/>
          </a:xfrm>
        </p:spPr>
        <p:txBody>
          <a:bodyPr>
            <a:normAutofit/>
          </a:bodyPr>
          <a:lstStyle>
            <a:lvl1pPr marL="0" indent="0">
              <a:lnSpc>
                <a:spcPct val="100000"/>
              </a:lnSpc>
              <a:spcBef>
                <a:spcPts val="800"/>
              </a:spcBef>
              <a:buNone/>
              <a:defRPr sz="1300">
                <a:solidFill>
                  <a:schemeClr val="bg1">
                    <a:lumMod val="8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1B15F85-0F88-4E52-8E05-40819EDF5115}" type="datetime1">
              <a:rPr lang="en-US" smtClean="0"/>
              <a:t>12/8/2023</a:t>
            </a:fld>
            <a:endParaRPr lang="en-US"/>
          </a:p>
        </p:txBody>
      </p:sp>
      <p:sp>
        <p:nvSpPr>
          <p:cNvPr id="6" name="Footer Placeholder 5"/>
          <p:cNvSpPr>
            <a:spLocks noGrp="1"/>
          </p:cNvSpPr>
          <p:nvPr>
            <p:ph type="ftr" sz="quarter" idx="11"/>
          </p:nvPr>
        </p:nvSpPr>
        <p:spPr/>
        <p:txBody>
          <a:bodyPr/>
          <a:lstStyle/>
          <a:p>
            <a:r>
              <a:rPr lang="en-US"/>
              <a:t>https://openstax.org/details/books/algebra-and-trigonometry-2e</a:t>
            </a:r>
          </a:p>
        </p:txBody>
      </p:sp>
      <p:sp>
        <p:nvSpPr>
          <p:cNvPr id="7" name="Slide Number Placeholder 6"/>
          <p:cNvSpPr>
            <a:spLocks noGrp="1"/>
          </p:cNvSpPr>
          <p:nvPr>
            <p:ph type="sldNum" sz="quarter" idx="12"/>
          </p:nvPr>
        </p:nvSpPr>
        <p:spPr/>
        <p:txBody>
          <a:bodyPr/>
          <a:lstStyle/>
          <a:p>
            <a:fld id="{73B850FF-6169-4056-8077-06FFA93A5366}" type="slidenum">
              <a:rPr lang="en-US" smtClean="0"/>
              <a:t>‹#›</a:t>
            </a:fld>
            <a:endParaRPr lang="en-US"/>
          </a:p>
        </p:txBody>
      </p:sp>
    </p:spTree>
    <p:extLst>
      <p:ext uri="{BB962C8B-B14F-4D97-AF65-F5344CB8AC3E}">
        <p14:creationId xmlns:p14="http://schemas.microsoft.com/office/powerpoint/2010/main" val="16427469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1292840" y="0"/>
            <a:ext cx="914400" cy="6858000"/>
          </a:xfrm>
          <a:prstGeom prst="rect">
            <a:avLst/>
          </a:prstGeom>
          <a:solidFill>
            <a:schemeClr val="tx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61872" y="365760"/>
            <a:ext cx="9692640" cy="1325562"/>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261872" y="1828800"/>
            <a:ext cx="8595360" cy="435133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6200000">
            <a:off x="10797542" y="998537"/>
            <a:ext cx="1904999" cy="365125"/>
          </a:xfrm>
          <a:prstGeom prst="rect">
            <a:avLst/>
          </a:prstGeom>
        </p:spPr>
        <p:txBody>
          <a:bodyPr vert="horz" lIns="91440" tIns="45720" rIns="91440" bIns="45720" rtlCol="0" anchor="ctr"/>
          <a:lstStyle>
            <a:lvl1pPr algn="r">
              <a:defRPr sz="1050" b="0">
                <a:solidFill>
                  <a:schemeClr val="tx2">
                    <a:lumMod val="20000"/>
                    <a:lumOff val="80000"/>
                  </a:schemeClr>
                </a:solidFill>
              </a:defRPr>
            </a:lvl1pPr>
          </a:lstStyle>
          <a:p>
            <a:fld id="{A25B89A0-E26E-4328-838E-AB32FC45EAF9}" type="datetime1">
              <a:rPr lang="en-US" smtClean="0"/>
              <a:t>12/8/2023</a:t>
            </a:fld>
            <a:endParaRPr lang="en-US" dirty="0"/>
          </a:p>
        </p:txBody>
      </p:sp>
      <p:sp>
        <p:nvSpPr>
          <p:cNvPr id="5" name="Footer Placeholder 4"/>
          <p:cNvSpPr>
            <a:spLocks noGrp="1"/>
          </p:cNvSpPr>
          <p:nvPr>
            <p:ph type="ftr" sz="quarter" idx="3"/>
          </p:nvPr>
        </p:nvSpPr>
        <p:spPr>
          <a:xfrm rot="16200000">
            <a:off x="9959341" y="4046537"/>
            <a:ext cx="3581400" cy="365125"/>
          </a:xfrm>
          <a:prstGeom prst="rect">
            <a:avLst/>
          </a:prstGeom>
        </p:spPr>
        <p:txBody>
          <a:bodyPr vert="horz" lIns="91440" tIns="45720" rIns="91440" bIns="45720" rtlCol="0" anchor="ctr"/>
          <a:lstStyle>
            <a:lvl1pPr algn="l">
              <a:defRPr sz="1050">
                <a:solidFill>
                  <a:schemeClr val="tx2">
                    <a:lumMod val="20000"/>
                    <a:lumOff val="80000"/>
                  </a:schemeClr>
                </a:solidFill>
              </a:defRPr>
            </a:lvl1pPr>
          </a:lstStyle>
          <a:p>
            <a:r>
              <a:rPr lang="en-US"/>
              <a:t>https://openstax.org/details/books/algebra-and-trigonometry-2e</a:t>
            </a:r>
          </a:p>
        </p:txBody>
      </p:sp>
      <p:sp>
        <p:nvSpPr>
          <p:cNvPr id="6" name="Slide Number Placeholder 5"/>
          <p:cNvSpPr>
            <a:spLocks noGrp="1"/>
          </p:cNvSpPr>
          <p:nvPr>
            <p:ph type="sldNum" sz="quarter" idx="4"/>
          </p:nvPr>
        </p:nvSpPr>
        <p:spPr>
          <a:xfrm>
            <a:off x="11292840" y="6172200"/>
            <a:ext cx="914400" cy="593725"/>
          </a:xfrm>
          <a:prstGeom prst="rect">
            <a:avLst/>
          </a:prstGeom>
        </p:spPr>
        <p:txBody>
          <a:bodyPr vert="horz" lIns="45720" tIns="45720" rIns="45720" bIns="45720" rtlCol="0" anchor="ctr">
            <a:normAutofit/>
          </a:bodyPr>
          <a:lstStyle>
            <a:lvl1pPr algn="ctr">
              <a:defRPr sz="3600">
                <a:solidFill>
                  <a:schemeClr val="tx2">
                    <a:lumMod val="60000"/>
                    <a:lumOff val="40000"/>
                  </a:schemeClr>
                </a:solidFill>
              </a:defRPr>
            </a:lvl1pPr>
          </a:lstStyle>
          <a:p>
            <a:fld id="{73B850FF-6169-4056-8077-06FFA93A5366}" type="slidenum">
              <a:rPr lang="en-US" smtClean="0"/>
              <a:pPr/>
              <a:t>‹#›</a:t>
            </a:fld>
            <a:endParaRPr lang="en-US"/>
          </a:p>
        </p:txBody>
      </p:sp>
    </p:spTree>
    <p:extLst>
      <p:ext uri="{BB962C8B-B14F-4D97-AF65-F5344CB8AC3E}">
        <p14:creationId xmlns:p14="http://schemas.microsoft.com/office/powerpoint/2010/main" val="9314437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l" defTabSz="914400" rtl="0" eaLnBrk="1" latinLnBrk="0" hangingPunct="1">
        <a:lnSpc>
          <a:spcPct val="90000"/>
        </a:lnSpc>
        <a:spcBef>
          <a:spcPct val="0"/>
        </a:spcBef>
        <a:buNone/>
        <a:defRPr sz="4400" kern="1200" spc="-50" baseline="0">
          <a:solidFill>
            <a:schemeClr val="tx1"/>
          </a:solidFill>
          <a:latin typeface="+mj-lt"/>
          <a:ea typeface="+mj-ea"/>
          <a:cs typeface="+mj-cs"/>
        </a:defRPr>
      </a:lvl1pPr>
    </p:titleStyle>
    <p:bodyStyle>
      <a:lvl1pPr marL="182880" indent="-182880" algn="l" defTabSz="914400" rtl="0" eaLnBrk="1" latinLnBrk="0" hangingPunct="1">
        <a:lnSpc>
          <a:spcPct val="95000"/>
        </a:lnSpc>
        <a:spcBef>
          <a:spcPts val="1400"/>
        </a:spcBef>
        <a:spcAft>
          <a:spcPts val="200"/>
        </a:spcAft>
        <a:buClr>
          <a:schemeClr val="accent1"/>
        </a:buClr>
        <a:buSzPct val="80000"/>
        <a:buFont typeface="Arial" pitchFamily="34" charset="0"/>
        <a:buChar char="•"/>
        <a:defRPr sz="1800" kern="1200" spc="10" baseline="0">
          <a:solidFill>
            <a:schemeClr val="tx1"/>
          </a:solidFill>
          <a:latin typeface="+mn-lt"/>
          <a:ea typeface="+mn-ea"/>
          <a:cs typeface="+mn-cs"/>
        </a:defRPr>
      </a:lvl1pPr>
      <a:lvl2pPr marL="45720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600" kern="1200">
          <a:solidFill>
            <a:schemeClr val="tx1">
              <a:lumMod val="85000"/>
              <a:lumOff val="15000"/>
            </a:schemeClr>
          </a:solidFill>
          <a:latin typeface="+mn-lt"/>
          <a:ea typeface="+mn-ea"/>
          <a:cs typeface="+mn-cs"/>
        </a:defRPr>
      </a:lvl2pPr>
      <a:lvl3pPr marL="73152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3pPr>
      <a:lvl4pPr marL="100584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4pPr>
      <a:lvl5pPr marL="1280160" indent="-18288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5pPr>
      <a:lvl6pPr marL="16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6pPr>
      <a:lvl7pPr marL="19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7pPr>
      <a:lvl8pPr marL="22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8pPr>
      <a:lvl9pPr marL="2500000" indent="-228600" algn="l" defTabSz="914400" rtl="0" eaLnBrk="1" latinLnBrk="0" hangingPunct="1">
        <a:lnSpc>
          <a:spcPct val="90000"/>
        </a:lnSpc>
        <a:spcBef>
          <a:spcPts val="300"/>
        </a:spcBef>
        <a:spcAft>
          <a:spcPts val="300"/>
        </a:spcAft>
        <a:buClr>
          <a:schemeClr val="accent1"/>
        </a:buClr>
        <a:buFont typeface="Wingdings 2" pitchFamily="18" charset="2"/>
        <a:buChar char=""/>
        <a:defRPr sz="14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20.xml"/><Relationship Id="rId1" Type="http://schemas.openxmlformats.org/officeDocument/2006/relationships/slideLayout" Target="../slideLayouts/slideLayout7.xml"/><Relationship Id="rId4" Type="http://schemas.openxmlformats.org/officeDocument/2006/relationships/image" Target="../media/image18.png"/></Relationships>
</file>

<file path=ppt/slides/_rels/slide21.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1.xml"/><Relationship Id="rId1" Type="http://schemas.openxmlformats.org/officeDocument/2006/relationships/slideLayout" Target="../slideLayouts/slideLayout7.xml"/><Relationship Id="rId4" Type="http://schemas.openxmlformats.org/officeDocument/2006/relationships/image" Target="../media/image19.png"/></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8.xml"/><Relationship Id="rId1" Type="http://schemas.openxmlformats.org/officeDocument/2006/relationships/slideLayout" Target="../slideLayouts/slideLayout7.xml"/><Relationship Id="rId4" Type="http://schemas.openxmlformats.org/officeDocument/2006/relationships/image" Target="../media/image27.png"/></Relationships>
</file>

<file path=ppt/slides/_rels/slide2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9.xml"/><Relationship Id="rId1" Type="http://schemas.openxmlformats.org/officeDocument/2006/relationships/slideLayout" Target="../slideLayouts/slideLayout7.xml"/><Relationship Id="rId4" Type="http://schemas.openxmlformats.org/officeDocument/2006/relationships/image" Target="../media/image29.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3" descr="Triangular abstract background">
            <a:extLst>
              <a:ext uri="{FF2B5EF4-FFF2-40B4-BE49-F238E27FC236}">
                <a16:creationId xmlns:a16="http://schemas.microsoft.com/office/drawing/2014/main" id="{D0536DEF-2C1E-4BAD-3214-7C75E0E4FE64}"/>
              </a:ext>
            </a:extLst>
          </p:cNvPr>
          <p:cNvPicPr>
            <a:picLocks noChangeAspect="1"/>
          </p:cNvPicPr>
          <p:nvPr/>
        </p:nvPicPr>
        <p:blipFill rotWithShape="1">
          <a:blip r:embed="rId3">
            <a:alphaModFix amt="70000"/>
          </a:blip>
          <a:srcRect t="15726" r="-1" b="-1"/>
          <a:stretch/>
        </p:blipFill>
        <p:spPr>
          <a:xfrm>
            <a:off x="20" y="10"/>
            <a:ext cx="12188932" cy="6856614"/>
          </a:xfrm>
          <a:prstGeom prst="rect">
            <a:avLst/>
          </a:prstGeom>
        </p:spPr>
      </p:pic>
      <p:sp>
        <p:nvSpPr>
          <p:cNvPr id="2" name="Title 1">
            <a:extLst>
              <a:ext uri="{FF2B5EF4-FFF2-40B4-BE49-F238E27FC236}">
                <a16:creationId xmlns:a16="http://schemas.microsoft.com/office/drawing/2014/main" id="{676CFEAC-E3F0-C336-C550-FD9314806E2B}"/>
              </a:ext>
            </a:extLst>
          </p:cNvPr>
          <p:cNvSpPr>
            <a:spLocks noGrp="1"/>
          </p:cNvSpPr>
          <p:nvPr>
            <p:ph type="ctrTitle"/>
          </p:nvPr>
        </p:nvSpPr>
        <p:spPr>
          <a:xfrm>
            <a:off x="998515" y="448165"/>
            <a:ext cx="10191942" cy="3173034"/>
          </a:xfrm>
        </p:spPr>
        <p:txBody>
          <a:bodyPr>
            <a:normAutofit/>
          </a:bodyPr>
          <a:lstStyle/>
          <a:p>
            <a:r>
              <a:rPr lang="en-US" sz="6600" dirty="0">
                <a:solidFill>
                  <a:srgbClr val="FFFFFF"/>
                </a:solidFill>
              </a:rPr>
              <a:t>Functions</a:t>
            </a:r>
          </a:p>
        </p:txBody>
      </p:sp>
      <p:sp>
        <p:nvSpPr>
          <p:cNvPr id="3" name="Subtitle 2">
            <a:extLst>
              <a:ext uri="{FF2B5EF4-FFF2-40B4-BE49-F238E27FC236}">
                <a16:creationId xmlns:a16="http://schemas.microsoft.com/office/drawing/2014/main" id="{DD247231-577D-2B6C-0F9F-6521236FCF0B}"/>
              </a:ext>
            </a:extLst>
          </p:cNvPr>
          <p:cNvSpPr>
            <a:spLocks noGrp="1"/>
          </p:cNvSpPr>
          <p:nvPr>
            <p:ph type="subTitle" idx="1"/>
          </p:nvPr>
        </p:nvSpPr>
        <p:spPr>
          <a:xfrm>
            <a:off x="1522486" y="3779987"/>
            <a:ext cx="9144000" cy="2123102"/>
          </a:xfrm>
        </p:spPr>
        <p:txBody>
          <a:bodyPr>
            <a:noAutofit/>
          </a:bodyPr>
          <a:lstStyle/>
          <a:p>
            <a:pPr>
              <a:lnSpc>
                <a:spcPct val="100000"/>
              </a:lnSpc>
            </a:pPr>
            <a:r>
              <a:rPr lang="en-US" sz="2000" dirty="0">
                <a:solidFill>
                  <a:srgbClr val="FFFFFF"/>
                </a:solidFill>
              </a:rPr>
              <a:t>Chapter 3</a:t>
            </a:r>
          </a:p>
          <a:p>
            <a:pPr>
              <a:lnSpc>
                <a:spcPct val="100000"/>
              </a:lnSpc>
            </a:pPr>
            <a:r>
              <a:rPr lang="en-US" sz="2000" dirty="0">
                <a:solidFill>
                  <a:srgbClr val="FFFFFF"/>
                </a:solidFill>
              </a:rPr>
              <a:t>Algebra and Trigonometry 2e</a:t>
            </a:r>
          </a:p>
          <a:p>
            <a:pPr>
              <a:lnSpc>
                <a:spcPct val="100000"/>
              </a:lnSpc>
            </a:pPr>
            <a:r>
              <a:rPr lang="en-US" sz="2000" dirty="0">
                <a:solidFill>
                  <a:srgbClr val="FFFFFF"/>
                </a:solidFill>
              </a:rPr>
              <a:t>OpenStax</a:t>
            </a:r>
          </a:p>
          <a:p>
            <a:pPr>
              <a:lnSpc>
                <a:spcPct val="100000"/>
              </a:lnSpc>
            </a:pPr>
            <a:r>
              <a:rPr lang="en-US" sz="2000" dirty="0">
                <a:solidFill>
                  <a:srgbClr val="FFFFFF"/>
                </a:solidFill>
              </a:rPr>
              <a:t>Jay Abramson</a:t>
            </a:r>
          </a:p>
        </p:txBody>
      </p:sp>
      <p:sp>
        <p:nvSpPr>
          <p:cNvPr id="5" name="Footer Placeholder 4">
            <a:extLst>
              <a:ext uri="{FF2B5EF4-FFF2-40B4-BE49-F238E27FC236}">
                <a16:creationId xmlns:a16="http://schemas.microsoft.com/office/drawing/2014/main" id="{6F700BAE-5B10-EA54-1338-4AD038116E25}"/>
              </a:ext>
            </a:extLst>
          </p:cNvPr>
          <p:cNvSpPr>
            <a:spLocks noGrp="1"/>
          </p:cNvSpPr>
          <p:nvPr>
            <p:ph type="ftr" sz="quarter" idx="11"/>
          </p:nvPr>
        </p:nvSpPr>
        <p:spPr/>
        <p:txBody>
          <a:bodyPr>
            <a:normAutofit lnSpcReduction="10000"/>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b="0" i="0" u="none" strike="noStrike" kern="1200" cap="all" spc="200" normalizeH="0" baseline="0" noProof="0">
                <a:ln>
                  <a:noFill/>
                </a:ln>
                <a:solidFill>
                  <a:srgbClr val="FFFFFF"/>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41191558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5AA2591-4CAF-19F4-45D5-C80AF3320164}"/>
              </a:ext>
            </a:extLst>
          </p:cNvPr>
          <p:cNvPicPr>
            <a:picLocks noChangeAspect="1"/>
          </p:cNvPicPr>
          <p:nvPr/>
        </p:nvPicPr>
        <p:blipFill>
          <a:blip r:embed="rId3"/>
          <a:stretch>
            <a:fillRect/>
          </a:stretch>
        </p:blipFill>
        <p:spPr>
          <a:xfrm>
            <a:off x="496694" y="507264"/>
            <a:ext cx="9258300" cy="1762125"/>
          </a:xfrm>
          <a:prstGeom prst="rect">
            <a:avLst/>
          </a:prstGeom>
        </p:spPr>
      </p:pic>
    </p:spTree>
    <p:extLst>
      <p:ext uri="{BB962C8B-B14F-4D97-AF65-F5344CB8AC3E}">
        <p14:creationId xmlns:p14="http://schemas.microsoft.com/office/powerpoint/2010/main" val="22306796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9562DFC-B371-2CED-3907-FCA1026D7824}"/>
              </a:ext>
            </a:extLst>
          </p:cNvPr>
          <p:cNvPicPr>
            <a:picLocks noChangeAspect="1"/>
          </p:cNvPicPr>
          <p:nvPr/>
        </p:nvPicPr>
        <p:blipFill>
          <a:blip r:embed="rId3"/>
          <a:stretch>
            <a:fillRect/>
          </a:stretch>
        </p:blipFill>
        <p:spPr>
          <a:xfrm>
            <a:off x="627139" y="519228"/>
            <a:ext cx="9153525" cy="1314450"/>
          </a:xfrm>
          <a:prstGeom prst="rect">
            <a:avLst/>
          </a:prstGeom>
        </p:spPr>
      </p:pic>
    </p:spTree>
    <p:extLst>
      <p:ext uri="{BB962C8B-B14F-4D97-AF65-F5344CB8AC3E}">
        <p14:creationId xmlns:p14="http://schemas.microsoft.com/office/powerpoint/2010/main" val="17616508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037ABB4-2FA6-657C-8F26-A4704ECEFED6}"/>
              </a:ext>
            </a:extLst>
          </p:cNvPr>
          <p:cNvPicPr>
            <a:picLocks noChangeAspect="1"/>
          </p:cNvPicPr>
          <p:nvPr/>
        </p:nvPicPr>
        <p:blipFill>
          <a:blip r:embed="rId3"/>
          <a:stretch>
            <a:fillRect/>
          </a:stretch>
        </p:blipFill>
        <p:spPr>
          <a:xfrm>
            <a:off x="1002332" y="1778503"/>
            <a:ext cx="9629775" cy="1762125"/>
          </a:xfrm>
          <a:prstGeom prst="rect">
            <a:avLst/>
          </a:prstGeom>
        </p:spPr>
      </p:pic>
    </p:spTree>
    <p:extLst>
      <p:ext uri="{BB962C8B-B14F-4D97-AF65-F5344CB8AC3E}">
        <p14:creationId xmlns:p14="http://schemas.microsoft.com/office/powerpoint/2010/main" val="2013694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B3E9D0B-FBD4-697D-CA1A-1484703DD6F3}"/>
              </a:ext>
            </a:extLst>
          </p:cNvPr>
          <p:cNvPicPr>
            <a:picLocks noChangeAspect="1"/>
          </p:cNvPicPr>
          <p:nvPr/>
        </p:nvPicPr>
        <p:blipFill>
          <a:blip r:embed="rId3"/>
          <a:stretch>
            <a:fillRect/>
          </a:stretch>
        </p:blipFill>
        <p:spPr>
          <a:xfrm>
            <a:off x="833554" y="1679768"/>
            <a:ext cx="9677400" cy="2695575"/>
          </a:xfrm>
          <a:prstGeom prst="rect">
            <a:avLst/>
          </a:prstGeom>
        </p:spPr>
      </p:pic>
    </p:spTree>
    <p:extLst>
      <p:ext uri="{BB962C8B-B14F-4D97-AF65-F5344CB8AC3E}">
        <p14:creationId xmlns:p14="http://schemas.microsoft.com/office/powerpoint/2010/main" val="27184839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35A9851-E1ED-5EA6-82E7-1EA4D6A9BBBB}"/>
              </a:ext>
            </a:extLst>
          </p:cNvPr>
          <p:cNvPicPr>
            <a:picLocks noChangeAspect="1"/>
          </p:cNvPicPr>
          <p:nvPr/>
        </p:nvPicPr>
        <p:blipFill>
          <a:blip r:embed="rId3"/>
          <a:stretch>
            <a:fillRect/>
          </a:stretch>
        </p:blipFill>
        <p:spPr>
          <a:xfrm>
            <a:off x="609716" y="485426"/>
            <a:ext cx="9210675" cy="4772025"/>
          </a:xfrm>
          <a:prstGeom prst="rect">
            <a:avLst/>
          </a:prstGeom>
        </p:spPr>
      </p:pic>
    </p:spTree>
    <p:extLst>
      <p:ext uri="{BB962C8B-B14F-4D97-AF65-F5344CB8AC3E}">
        <p14:creationId xmlns:p14="http://schemas.microsoft.com/office/powerpoint/2010/main" val="5480131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5BD2951-200D-4C6F-9027-E63450736883}"/>
              </a:ext>
            </a:extLst>
          </p:cNvPr>
          <p:cNvPicPr>
            <a:picLocks noChangeAspect="1"/>
          </p:cNvPicPr>
          <p:nvPr/>
        </p:nvPicPr>
        <p:blipFill>
          <a:blip r:embed="rId3"/>
          <a:stretch>
            <a:fillRect/>
          </a:stretch>
        </p:blipFill>
        <p:spPr>
          <a:xfrm>
            <a:off x="663846" y="809392"/>
            <a:ext cx="9191625" cy="1447800"/>
          </a:xfrm>
          <a:prstGeom prst="rect">
            <a:avLst/>
          </a:prstGeom>
        </p:spPr>
      </p:pic>
    </p:spTree>
    <p:extLst>
      <p:ext uri="{BB962C8B-B14F-4D97-AF65-F5344CB8AC3E}">
        <p14:creationId xmlns:p14="http://schemas.microsoft.com/office/powerpoint/2010/main" val="27115869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817AF0EB-AD13-7A36-A69F-1AF52E27B171}"/>
              </a:ext>
            </a:extLst>
          </p:cNvPr>
          <p:cNvSpPr txBox="1"/>
          <p:nvPr/>
        </p:nvSpPr>
        <p:spPr>
          <a:xfrm>
            <a:off x="1048215" y="1103971"/>
            <a:ext cx="8532665" cy="4401205"/>
          </a:xfrm>
          <a:prstGeom prst="rect">
            <a:avLst/>
          </a:prstGeom>
          <a:noFill/>
        </p:spPr>
        <p:txBody>
          <a:bodyPr wrap="square" rtlCol="0">
            <a:spAutoFit/>
          </a:bodyPr>
          <a:lstStyle/>
          <a:p>
            <a:pPr algn="l"/>
            <a:r>
              <a:rPr lang="en-US" sz="2800" b="1" i="0" dirty="0">
                <a:solidFill>
                  <a:srgbClr val="333333"/>
                </a:solidFill>
                <a:effectLst/>
                <a:latin typeface="Neue Helvetica W01"/>
              </a:rPr>
              <a:t>Finding and Evaluating Inverse Functions</a:t>
            </a:r>
          </a:p>
          <a:p>
            <a:pPr algn="l"/>
            <a:endParaRPr lang="en-US" b="1" i="0" dirty="0">
              <a:solidFill>
                <a:srgbClr val="333333"/>
              </a:solidFill>
              <a:effectLst/>
              <a:latin typeface="Neue Helvetica W01"/>
            </a:endParaRPr>
          </a:p>
          <a:p>
            <a:pPr algn="l"/>
            <a:r>
              <a:rPr lang="en-US" b="0" i="0" dirty="0">
                <a:solidFill>
                  <a:srgbClr val="424242"/>
                </a:solidFill>
                <a:effectLst/>
                <a:latin typeface="Neue Helvetica W01"/>
              </a:rPr>
              <a:t>Once we have a one-to-one function, we can evaluate its inverse at specific inverse function inputs or construct a complete representation of the inverse function in many cases.</a:t>
            </a:r>
          </a:p>
          <a:p>
            <a:pPr algn="l"/>
            <a:endParaRPr lang="en-US" dirty="0">
              <a:solidFill>
                <a:srgbClr val="424242"/>
              </a:solidFill>
              <a:latin typeface="Neue Helvetica W01"/>
            </a:endParaRPr>
          </a:p>
          <a:p>
            <a:pPr algn="l"/>
            <a:r>
              <a:rPr lang="en-US" b="1" i="0" dirty="0">
                <a:solidFill>
                  <a:srgbClr val="333333"/>
                </a:solidFill>
                <a:effectLst/>
                <a:latin typeface="Neue Helvetica W01"/>
              </a:rPr>
              <a:t>Inverting Tabular Functions</a:t>
            </a:r>
          </a:p>
          <a:p>
            <a:pPr algn="l"/>
            <a:r>
              <a:rPr lang="en-US" b="0" i="0" dirty="0">
                <a:solidFill>
                  <a:srgbClr val="424242"/>
                </a:solidFill>
                <a:effectLst/>
                <a:latin typeface="Neue Helvetica W01"/>
              </a:rPr>
              <a:t>Suppose we want to find the inverse of a function represented in table form. Remember that the domain of a function is the range of the inverse and the range of the function is the domain of the inverse. So we need to interchange the domain and range.</a:t>
            </a:r>
          </a:p>
          <a:p>
            <a:pPr algn="l"/>
            <a:endParaRPr lang="en-US" b="0" i="0" dirty="0">
              <a:solidFill>
                <a:srgbClr val="424242"/>
              </a:solidFill>
              <a:effectLst/>
              <a:latin typeface="Neue Helvetica W01"/>
            </a:endParaRPr>
          </a:p>
          <a:p>
            <a:pPr algn="l"/>
            <a:r>
              <a:rPr lang="en-US" b="0" i="0" dirty="0">
                <a:solidFill>
                  <a:srgbClr val="424242"/>
                </a:solidFill>
                <a:effectLst/>
                <a:latin typeface="Neue Helvetica W01"/>
              </a:rPr>
              <a:t>Each row (or column) of inputs becomes the row (or column) of outputs for the inverse function. Similarly, each row (or column) of outputs becomes the row (or column) of inputs for the inverse function.</a:t>
            </a:r>
          </a:p>
          <a:p>
            <a:pPr algn="l"/>
            <a:endParaRPr lang="en-US" b="0" i="0" dirty="0">
              <a:solidFill>
                <a:srgbClr val="424242"/>
              </a:solidFill>
              <a:effectLst/>
              <a:latin typeface="Neue Helvetica W01"/>
            </a:endParaRPr>
          </a:p>
        </p:txBody>
      </p:sp>
    </p:spTree>
    <p:extLst>
      <p:ext uri="{BB962C8B-B14F-4D97-AF65-F5344CB8AC3E}">
        <p14:creationId xmlns:p14="http://schemas.microsoft.com/office/powerpoint/2010/main" val="3595738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8C7ED520-93FF-CE33-1CD5-A8E26982853A}"/>
              </a:ext>
            </a:extLst>
          </p:cNvPr>
          <p:cNvPicPr>
            <a:picLocks noChangeAspect="1"/>
          </p:cNvPicPr>
          <p:nvPr/>
        </p:nvPicPr>
        <p:blipFill>
          <a:blip r:embed="rId3"/>
          <a:stretch>
            <a:fillRect/>
          </a:stretch>
        </p:blipFill>
        <p:spPr>
          <a:xfrm>
            <a:off x="480060" y="289242"/>
            <a:ext cx="9220200" cy="3495675"/>
          </a:xfrm>
          <a:prstGeom prst="rect">
            <a:avLst/>
          </a:prstGeom>
        </p:spPr>
      </p:pic>
    </p:spTree>
    <p:extLst>
      <p:ext uri="{BB962C8B-B14F-4D97-AF65-F5344CB8AC3E}">
        <p14:creationId xmlns:p14="http://schemas.microsoft.com/office/powerpoint/2010/main" val="35752822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7F36FC8-3227-432D-9176-7DF33C8B4C33}"/>
              </a:ext>
            </a:extLst>
          </p:cNvPr>
          <p:cNvPicPr>
            <a:picLocks noChangeAspect="1"/>
          </p:cNvPicPr>
          <p:nvPr/>
        </p:nvPicPr>
        <p:blipFill>
          <a:blip r:embed="rId3"/>
          <a:stretch>
            <a:fillRect/>
          </a:stretch>
        </p:blipFill>
        <p:spPr>
          <a:xfrm>
            <a:off x="577889" y="561975"/>
            <a:ext cx="9229725" cy="2867025"/>
          </a:xfrm>
          <a:prstGeom prst="rect">
            <a:avLst/>
          </a:prstGeom>
        </p:spPr>
      </p:pic>
    </p:spTree>
    <p:extLst>
      <p:ext uri="{BB962C8B-B14F-4D97-AF65-F5344CB8AC3E}">
        <p14:creationId xmlns:p14="http://schemas.microsoft.com/office/powerpoint/2010/main" val="34283439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2547681F-ADE2-AAFE-6034-1F70B2EE863B}"/>
              </a:ext>
            </a:extLst>
          </p:cNvPr>
          <p:cNvPicPr>
            <a:picLocks noChangeAspect="1"/>
          </p:cNvPicPr>
          <p:nvPr/>
        </p:nvPicPr>
        <p:blipFill>
          <a:blip r:embed="rId3"/>
          <a:stretch>
            <a:fillRect/>
          </a:stretch>
        </p:blipFill>
        <p:spPr>
          <a:xfrm>
            <a:off x="800216" y="1540262"/>
            <a:ext cx="9744075" cy="2171700"/>
          </a:xfrm>
          <a:prstGeom prst="rect">
            <a:avLst/>
          </a:prstGeom>
        </p:spPr>
      </p:pic>
    </p:spTree>
    <p:extLst>
      <p:ext uri="{BB962C8B-B14F-4D97-AF65-F5344CB8AC3E}">
        <p14:creationId xmlns:p14="http://schemas.microsoft.com/office/powerpoint/2010/main" val="34368264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20" name="Rectangle 8">
            <a:extLst>
              <a:ext uri="{FF2B5EF4-FFF2-40B4-BE49-F238E27FC236}">
                <a16:creationId xmlns:a16="http://schemas.microsoft.com/office/drawing/2014/main" id="{78E1DCC1-CECF-49BB-97F0-2233B406D8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129284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ectangle 10">
            <a:extLst>
              <a:ext uri="{FF2B5EF4-FFF2-40B4-BE49-F238E27FC236}">
                <a16:creationId xmlns:a16="http://schemas.microsoft.com/office/drawing/2014/main" id="{3C7ABF58-EC6B-4932-8671-4BAEBDDF505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2811"/>
            <a:ext cx="11292842" cy="510821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7A4F41-F633-47E1-4787-1E459C18EEDA}"/>
              </a:ext>
            </a:extLst>
          </p:cNvPr>
          <p:cNvSpPr>
            <a:spLocks noGrp="1"/>
          </p:cNvSpPr>
          <p:nvPr>
            <p:ph type="ctrTitle"/>
          </p:nvPr>
        </p:nvSpPr>
        <p:spPr>
          <a:xfrm>
            <a:off x="1261872" y="368300"/>
            <a:ext cx="8263128" cy="4470399"/>
          </a:xfrm>
          <a:noFill/>
        </p:spPr>
        <p:txBody>
          <a:bodyPr anchor="ctr">
            <a:normAutofit/>
          </a:bodyPr>
          <a:lstStyle/>
          <a:p>
            <a:r>
              <a:rPr lang="en-US" sz="4800" dirty="0">
                <a:solidFill>
                  <a:srgbClr val="FFFFFF"/>
                </a:solidFill>
                <a:latin typeface="Baskerville Old Face" panose="02020602080505020303" pitchFamily="18" charset="0"/>
              </a:rPr>
              <a:t>Inverse Functions</a:t>
            </a:r>
          </a:p>
        </p:txBody>
      </p:sp>
      <p:sp>
        <p:nvSpPr>
          <p:cNvPr id="13" name="Rectangle 12">
            <a:extLst>
              <a:ext uri="{FF2B5EF4-FFF2-40B4-BE49-F238E27FC236}">
                <a16:creationId xmlns:a16="http://schemas.microsoft.com/office/drawing/2014/main" id="{EB868EAF-CD67-49A7-8A32-BBC0EA412C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105400"/>
            <a:ext cx="11292840" cy="1752600"/>
          </a:xfrm>
          <a:prstGeom prst="rect">
            <a:avLst/>
          </a:prstGeom>
          <a:solidFill>
            <a:schemeClr val="bg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en-US"/>
          </a:p>
        </p:txBody>
      </p:sp>
      <p:sp>
        <p:nvSpPr>
          <p:cNvPr id="3" name="Subtitle 2">
            <a:extLst>
              <a:ext uri="{FF2B5EF4-FFF2-40B4-BE49-F238E27FC236}">
                <a16:creationId xmlns:a16="http://schemas.microsoft.com/office/drawing/2014/main" id="{2BB684C7-8E7C-C707-C5BE-4AA6C0955BA1}"/>
              </a:ext>
            </a:extLst>
          </p:cNvPr>
          <p:cNvSpPr>
            <a:spLocks noGrp="1"/>
          </p:cNvSpPr>
          <p:nvPr>
            <p:ph type="subTitle" idx="1"/>
          </p:nvPr>
        </p:nvSpPr>
        <p:spPr>
          <a:xfrm>
            <a:off x="1261872" y="5533371"/>
            <a:ext cx="9418320" cy="896658"/>
          </a:xfrm>
        </p:spPr>
        <p:txBody>
          <a:bodyPr anchor="ctr">
            <a:normAutofit/>
          </a:bodyPr>
          <a:lstStyle/>
          <a:p>
            <a:r>
              <a:rPr lang="en-US" sz="2800" dirty="0">
                <a:solidFill>
                  <a:schemeClr val="tx1"/>
                </a:solidFill>
              </a:rPr>
              <a:t>Section 3.7</a:t>
            </a:r>
          </a:p>
        </p:txBody>
      </p:sp>
      <p:sp>
        <p:nvSpPr>
          <p:cNvPr id="4" name="Footer Placeholder 3">
            <a:extLst>
              <a:ext uri="{FF2B5EF4-FFF2-40B4-BE49-F238E27FC236}">
                <a16:creationId xmlns:a16="http://schemas.microsoft.com/office/drawing/2014/main" id="{2EC05E09-B1D7-509E-BB93-EF54709A0CDF}"/>
              </a:ext>
            </a:extLst>
          </p:cNvPr>
          <p:cNvSpPr>
            <a:spLocks noGrp="1"/>
          </p:cNvSpPr>
          <p:nvPr>
            <p:ph type="ftr" sz="quarter" idx="11"/>
          </p:nvPr>
        </p:nvSpPr>
        <p:spPr>
          <a:xfrm rot="16200000">
            <a:off x="9959341" y="4046537"/>
            <a:ext cx="3581400" cy="365125"/>
          </a:xfrm>
        </p:spPr>
        <p:txBody>
          <a:bodyPr>
            <a:normAutofit/>
          </a:bodyPr>
          <a:lstStyle/>
          <a:p>
            <a:pPr marL="0" marR="0" lvl="0" indent="0" defTabSz="914400" rtl="0" eaLnBrk="1" fontAlgn="auto" latinLnBrk="0" hangingPunct="1">
              <a:lnSpc>
                <a:spcPct val="90000"/>
              </a:lnSpc>
              <a:spcBef>
                <a:spcPts val="0"/>
              </a:spcBef>
              <a:spcAft>
                <a:spcPts val="600"/>
              </a:spcAft>
              <a:buClrTx/>
              <a:buSzTx/>
              <a:buFontTx/>
              <a:buNone/>
              <a:tabLst/>
              <a:defRPr/>
            </a:pPr>
            <a:r>
              <a:rPr kumimoji="0" lang="en-US" sz="900" b="0" i="0" u="none" strike="noStrike" kern="1200" cap="all" spc="200" normalizeH="0" baseline="0" noProof="0">
                <a:ln>
                  <a:noFill/>
                </a:ln>
                <a:solidFill>
                  <a:schemeClr val="tx1">
                    <a:alpha val="70000"/>
                  </a:schemeClr>
                </a:solidFill>
                <a:effectLst/>
                <a:uLnTx/>
                <a:uFillTx/>
                <a:latin typeface="Arial"/>
                <a:ea typeface="+mn-ea"/>
                <a:cs typeface="Segoe UI Semilight" panose="020B0402040204020203" pitchFamily="34" charset="0"/>
              </a:rPr>
              <a:t>https://openstax.org/details/books/algebra-and-trigonometry-2e</a:t>
            </a:r>
          </a:p>
        </p:txBody>
      </p:sp>
    </p:spTree>
    <p:extLst>
      <p:ext uri="{BB962C8B-B14F-4D97-AF65-F5344CB8AC3E}">
        <p14:creationId xmlns:p14="http://schemas.microsoft.com/office/powerpoint/2010/main" val="171537665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6" name="Picture 5">
            <a:extLst>
              <a:ext uri="{FF2B5EF4-FFF2-40B4-BE49-F238E27FC236}">
                <a16:creationId xmlns:a16="http://schemas.microsoft.com/office/drawing/2014/main" id="{DDCBF39F-FB1D-C7AD-17E6-2FBC857FB8D5}"/>
              </a:ext>
            </a:extLst>
          </p:cNvPr>
          <p:cNvPicPr>
            <a:picLocks noChangeAspect="1"/>
          </p:cNvPicPr>
          <p:nvPr/>
        </p:nvPicPr>
        <p:blipFill>
          <a:blip r:embed="rId3"/>
          <a:stretch>
            <a:fillRect/>
          </a:stretch>
        </p:blipFill>
        <p:spPr>
          <a:xfrm>
            <a:off x="469512" y="566621"/>
            <a:ext cx="9201150" cy="2000250"/>
          </a:xfrm>
          <a:prstGeom prst="rect">
            <a:avLst/>
          </a:prstGeom>
        </p:spPr>
      </p:pic>
      <p:pic>
        <p:nvPicPr>
          <p:cNvPr id="8" name="Picture 7">
            <a:extLst>
              <a:ext uri="{FF2B5EF4-FFF2-40B4-BE49-F238E27FC236}">
                <a16:creationId xmlns:a16="http://schemas.microsoft.com/office/drawing/2014/main" id="{5A3FA844-609D-3D94-CD4B-4579A983F751}"/>
              </a:ext>
            </a:extLst>
          </p:cNvPr>
          <p:cNvPicPr>
            <a:picLocks noChangeAspect="1"/>
          </p:cNvPicPr>
          <p:nvPr/>
        </p:nvPicPr>
        <p:blipFill>
          <a:blip r:embed="rId4"/>
          <a:stretch>
            <a:fillRect/>
          </a:stretch>
        </p:blipFill>
        <p:spPr>
          <a:xfrm>
            <a:off x="860270" y="2728333"/>
            <a:ext cx="5558361" cy="3125594"/>
          </a:xfrm>
          <a:prstGeom prst="rect">
            <a:avLst/>
          </a:prstGeom>
        </p:spPr>
      </p:pic>
    </p:spTree>
    <p:extLst>
      <p:ext uri="{BB962C8B-B14F-4D97-AF65-F5344CB8AC3E}">
        <p14:creationId xmlns:p14="http://schemas.microsoft.com/office/powerpoint/2010/main" val="8437766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A587C3B-DDA5-4621-FD3F-B08B3F5A5516}"/>
              </a:ext>
            </a:extLst>
          </p:cNvPr>
          <p:cNvPicPr>
            <a:picLocks noChangeAspect="1"/>
          </p:cNvPicPr>
          <p:nvPr/>
        </p:nvPicPr>
        <p:blipFill>
          <a:blip r:embed="rId3"/>
          <a:stretch>
            <a:fillRect/>
          </a:stretch>
        </p:blipFill>
        <p:spPr>
          <a:xfrm>
            <a:off x="793362" y="1997153"/>
            <a:ext cx="5551681" cy="3121838"/>
          </a:xfrm>
          <a:prstGeom prst="rect">
            <a:avLst/>
          </a:prstGeom>
        </p:spPr>
      </p:pic>
      <p:pic>
        <p:nvPicPr>
          <p:cNvPr id="6" name="Picture 5">
            <a:extLst>
              <a:ext uri="{FF2B5EF4-FFF2-40B4-BE49-F238E27FC236}">
                <a16:creationId xmlns:a16="http://schemas.microsoft.com/office/drawing/2014/main" id="{7241F6C7-12DD-9EEF-B481-20FCC2E09B1A}"/>
              </a:ext>
            </a:extLst>
          </p:cNvPr>
          <p:cNvPicPr>
            <a:picLocks noChangeAspect="1"/>
          </p:cNvPicPr>
          <p:nvPr/>
        </p:nvPicPr>
        <p:blipFill>
          <a:blip r:embed="rId4"/>
          <a:stretch>
            <a:fillRect/>
          </a:stretch>
        </p:blipFill>
        <p:spPr>
          <a:xfrm>
            <a:off x="525269" y="406090"/>
            <a:ext cx="9201150" cy="1295400"/>
          </a:xfrm>
          <a:prstGeom prst="rect">
            <a:avLst/>
          </a:prstGeom>
        </p:spPr>
      </p:pic>
    </p:spTree>
    <p:extLst>
      <p:ext uri="{BB962C8B-B14F-4D97-AF65-F5344CB8AC3E}">
        <p14:creationId xmlns:p14="http://schemas.microsoft.com/office/powerpoint/2010/main" val="36252439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45FF3BF1-3DE8-D44A-7DA5-9A00B8D1AB4E}"/>
              </a:ext>
            </a:extLst>
          </p:cNvPr>
          <p:cNvPicPr>
            <a:picLocks noChangeAspect="1"/>
          </p:cNvPicPr>
          <p:nvPr/>
        </p:nvPicPr>
        <p:blipFill>
          <a:blip r:embed="rId3"/>
          <a:stretch>
            <a:fillRect/>
          </a:stretch>
        </p:blipFill>
        <p:spPr>
          <a:xfrm>
            <a:off x="1015225" y="1323045"/>
            <a:ext cx="9715500" cy="2762250"/>
          </a:xfrm>
          <a:prstGeom prst="rect">
            <a:avLst/>
          </a:prstGeom>
        </p:spPr>
      </p:pic>
    </p:spTree>
    <p:extLst>
      <p:ext uri="{BB962C8B-B14F-4D97-AF65-F5344CB8AC3E}">
        <p14:creationId xmlns:p14="http://schemas.microsoft.com/office/powerpoint/2010/main" val="22960001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36867D6-0390-037F-BFCE-1008D72BAD6D}"/>
              </a:ext>
            </a:extLst>
          </p:cNvPr>
          <p:cNvPicPr>
            <a:picLocks noChangeAspect="1"/>
          </p:cNvPicPr>
          <p:nvPr/>
        </p:nvPicPr>
        <p:blipFill>
          <a:blip r:embed="rId3"/>
          <a:stretch>
            <a:fillRect/>
          </a:stretch>
        </p:blipFill>
        <p:spPr>
          <a:xfrm>
            <a:off x="585903" y="454760"/>
            <a:ext cx="9258300" cy="2714625"/>
          </a:xfrm>
          <a:prstGeom prst="rect">
            <a:avLst/>
          </a:prstGeom>
        </p:spPr>
      </p:pic>
    </p:spTree>
    <p:extLst>
      <p:ext uri="{BB962C8B-B14F-4D97-AF65-F5344CB8AC3E}">
        <p14:creationId xmlns:p14="http://schemas.microsoft.com/office/powerpoint/2010/main" val="14127492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A0325F5D-2918-A10A-F9FD-3E29694EAEBB}"/>
              </a:ext>
            </a:extLst>
          </p:cNvPr>
          <p:cNvPicPr>
            <a:picLocks noChangeAspect="1"/>
          </p:cNvPicPr>
          <p:nvPr/>
        </p:nvPicPr>
        <p:blipFill>
          <a:blip r:embed="rId3"/>
          <a:stretch>
            <a:fillRect/>
          </a:stretch>
        </p:blipFill>
        <p:spPr>
          <a:xfrm>
            <a:off x="606580" y="589389"/>
            <a:ext cx="9239250" cy="1352550"/>
          </a:xfrm>
          <a:prstGeom prst="rect">
            <a:avLst/>
          </a:prstGeom>
        </p:spPr>
      </p:pic>
    </p:spTree>
    <p:extLst>
      <p:ext uri="{BB962C8B-B14F-4D97-AF65-F5344CB8AC3E}">
        <p14:creationId xmlns:p14="http://schemas.microsoft.com/office/powerpoint/2010/main" val="19943582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00760326-F131-2F8F-EA99-4282F597400A}"/>
              </a:ext>
            </a:extLst>
          </p:cNvPr>
          <p:cNvPicPr>
            <a:picLocks noChangeAspect="1"/>
          </p:cNvPicPr>
          <p:nvPr/>
        </p:nvPicPr>
        <p:blipFill>
          <a:blip r:embed="rId3"/>
          <a:stretch>
            <a:fillRect/>
          </a:stretch>
        </p:blipFill>
        <p:spPr>
          <a:xfrm>
            <a:off x="506219" y="537465"/>
            <a:ext cx="9239250" cy="1724025"/>
          </a:xfrm>
          <a:prstGeom prst="rect">
            <a:avLst/>
          </a:prstGeom>
        </p:spPr>
      </p:pic>
    </p:spTree>
    <p:extLst>
      <p:ext uri="{BB962C8B-B14F-4D97-AF65-F5344CB8AC3E}">
        <p14:creationId xmlns:p14="http://schemas.microsoft.com/office/powerpoint/2010/main" val="84981237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49EDB3E-70C3-F5F9-4FE5-C11713E39F5B}"/>
              </a:ext>
            </a:extLst>
          </p:cNvPr>
          <p:cNvPicPr>
            <a:picLocks noChangeAspect="1"/>
          </p:cNvPicPr>
          <p:nvPr/>
        </p:nvPicPr>
        <p:blipFill>
          <a:blip r:embed="rId3"/>
          <a:stretch>
            <a:fillRect/>
          </a:stretch>
        </p:blipFill>
        <p:spPr>
          <a:xfrm>
            <a:off x="509471" y="465796"/>
            <a:ext cx="9277350" cy="1733550"/>
          </a:xfrm>
          <a:prstGeom prst="rect">
            <a:avLst/>
          </a:prstGeom>
        </p:spPr>
      </p:pic>
    </p:spTree>
    <p:extLst>
      <p:ext uri="{BB962C8B-B14F-4D97-AF65-F5344CB8AC3E}">
        <p14:creationId xmlns:p14="http://schemas.microsoft.com/office/powerpoint/2010/main" val="7934025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6434D91-2D59-CFAC-12BE-53363EA7C848}"/>
              </a:ext>
            </a:extLst>
          </p:cNvPr>
          <p:cNvPicPr>
            <a:picLocks noChangeAspect="1"/>
          </p:cNvPicPr>
          <p:nvPr/>
        </p:nvPicPr>
        <p:blipFill>
          <a:blip r:embed="rId3"/>
          <a:stretch>
            <a:fillRect/>
          </a:stretch>
        </p:blipFill>
        <p:spPr>
          <a:xfrm>
            <a:off x="579514" y="565692"/>
            <a:ext cx="9248775" cy="1466850"/>
          </a:xfrm>
          <a:prstGeom prst="rect">
            <a:avLst/>
          </a:prstGeom>
        </p:spPr>
      </p:pic>
    </p:spTree>
    <p:extLst>
      <p:ext uri="{BB962C8B-B14F-4D97-AF65-F5344CB8AC3E}">
        <p14:creationId xmlns:p14="http://schemas.microsoft.com/office/powerpoint/2010/main" val="225712362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C198B996-6323-2CB9-B1D7-0D101228A031}"/>
              </a:ext>
            </a:extLst>
          </p:cNvPr>
          <p:cNvSpPr txBox="1"/>
          <p:nvPr/>
        </p:nvSpPr>
        <p:spPr>
          <a:xfrm>
            <a:off x="762000" y="619760"/>
            <a:ext cx="8442960" cy="1354217"/>
          </a:xfrm>
          <a:prstGeom prst="rect">
            <a:avLst/>
          </a:prstGeom>
          <a:noFill/>
        </p:spPr>
        <p:txBody>
          <a:bodyPr wrap="square" rtlCol="0">
            <a:spAutoFit/>
          </a:bodyPr>
          <a:lstStyle/>
          <a:p>
            <a:pPr algn="l"/>
            <a:r>
              <a:rPr lang="en-US" sz="2800" b="1" i="0" dirty="0">
                <a:solidFill>
                  <a:srgbClr val="333333"/>
                </a:solidFill>
                <a:effectLst/>
                <a:latin typeface="Neue Helvetica W01"/>
              </a:rPr>
              <a:t>Finding Inverse Functions and Their Graphs</a:t>
            </a:r>
          </a:p>
          <a:p>
            <a:pPr algn="l"/>
            <a:endParaRPr lang="en-US" b="1" i="0" dirty="0">
              <a:solidFill>
                <a:srgbClr val="333333"/>
              </a:solidFill>
              <a:effectLst/>
              <a:latin typeface="Neue Helvetica W01"/>
            </a:endParaRPr>
          </a:p>
          <a:p>
            <a:pPr algn="l"/>
            <a:r>
              <a:rPr lang="en-US" b="0" i="0" dirty="0">
                <a:solidFill>
                  <a:srgbClr val="424242"/>
                </a:solidFill>
                <a:effectLst/>
                <a:latin typeface="Neue Helvetica W01"/>
              </a:rPr>
              <a:t>Now that we can find the inverse of a function, we will explore the graphs of functions and their inverses.</a:t>
            </a:r>
          </a:p>
        </p:txBody>
      </p:sp>
      <p:pic>
        <p:nvPicPr>
          <p:cNvPr id="5" name="Picture 4">
            <a:extLst>
              <a:ext uri="{FF2B5EF4-FFF2-40B4-BE49-F238E27FC236}">
                <a16:creationId xmlns:a16="http://schemas.microsoft.com/office/drawing/2014/main" id="{8F0242EF-539E-5375-A5C0-9FE659C9AAFA}"/>
              </a:ext>
            </a:extLst>
          </p:cNvPr>
          <p:cNvPicPr>
            <a:picLocks noChangeAspect="1"/>
          </p:cNvPicPr>
          <p:nvPr/>
        </p:nvPicPr>
        <p:blipFill>
          <a:blip r:embed="rId3"/>
          <a:stretch>
            <a:fillRect/>
          </a:stretch>
        </p:blipFill>
        <p:spPr>
          <a:xfrm>
            <a:off x="1160499" y="2787805"/>
            <a:ext cx="3209889" cy="2478707"/>
          </a:xfrm>
          <a:prstGeom prst="rect">
            <a:avLst/>
          </a:prstGeom>
        </p:spPr>
      </p:pic>
      <p:pic>
        <p:nvPicPr>
          <p:cNvPr id="7" name="Picture 6">
            <a:extLst>
              <a:ext uri="{FF2B5EF4-FFF2-40B4-BE49-F238E27FC236}">
                <a16:creationId xmlns:a16="http://schemas.microsoft.com/office/drawing/2014/main" id="{E8D8B089-4F3D-2768-0271-E2310F2A2AF4}"/>
              </a:ext>
            </a:extLst>
          </p:cNvPr>
          <p:cNvPicPr>
            <a:picLocks noChangeAspect="1"/>
          </p:cNvPicPr>
          <p:nvPr/>
        </p:nvPicPr>
        <p:blipFill>
          <a:blip r:embed="rId4"/>
          <a:stretch>
            <a:fillRect/>
          </a:stretch>
        </p:blipFill>
        <p:spPr>
          <a:xfrm>
            <a:off x="6096000" y="2791249"/>
            <a:ext cx="2873600" cy="2478708"/>
          </a:xfrm>
          <a:prstGeom prst="rect">
            <a:avLst/>
          </a:prstGeom>
        </p:spPr>
      </p:pic>
    </p:spTree>
    <p:extLst>
      <p:ext uri="{BB962C8B-B14F-4D97-AF65-F5344CB8AC3E}">
        <p14:creationId xmlns:p14="http://schemas.microsoft.com/office/powerpoint/2010/main" val="38120449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CF37BF62-7101-5187-7A35-E72F4AE0D092}"/>
              </a:ext>
            </a:extLst>
          </p:cNvPr>
          <p:cNvPicPr>
            <a:picLocks noChangeAspect="1"/>
          </p:cNvPicPr>
          <p:nvPr/>
        </p:nvPicPr>
        <p:blipFill>
          <a:blip r:embed="rId3"/>
          <a:stretch>
            <a:fillRect/>
          </a:stretch>
        </p:blipFill>
        <p:spPr>
          <a:xfrm>
            <a:off x="505057" y="430833"/>
            <a:ext cx="9430679" cy="1761775"/>
          </a:xfrm>
          <a:prstGeom prst="rect">
            <a:avLst/>
          </a:prstGeom>
        </p:spPr>
      </p:pic>
      <p:pic>
        <p:nvPicPr>
          <p:cNvPr id="6" name="Picture 5">
            <a:extLst>
              <a:ext uri="{FF2B5EF4-FFF2-40B4-BE49-F238E27FC236}">
                <a16:creationId xmlns:a16="http://schemas.microsoft.com/office/drawing/2014/main" id="{7DB6B3F6-51FE-283A-7106-5121FB970500}"/>
              </a:ext>
            </a:extLst>
          </p:cNvPr>
          <p:cNvPicPr>
            <a:picLocks noChangeAspect="1"/>
          </p:cNvPicPr>
          <p:nvPr/>
        </p:nvPicPr>
        <p:blipFill>
          <a:blip r:embed="rId4"/>
          <a:stretch>
            <a:fillRect/>
          </a:stretch>
        </p:blipFill>
        <p:spPr>
          <a:xfrm>
            <a:off x="1162398" y="2192608"/>
            <a:ext cx="3933009" cy="4103417"/>
          </a:xfrm>
          <a:prstGeom prst="rect">
            <a:avLst/>
          </a:prstGeom>
        </p:spPr>
      </p:pic>
    </p:spTree>
    <p:extLst>
      <p:ext uri="{BB962C8B-B14F-4D97-AF65-F5344CB8AC3E}">
        <p14:creationId xmlns:p14="http://schemas.microsoft.com/office/powerpoint/2010/main" val="3976463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C094FABC-C274-D3EF-24EF-DACDB2E2992B}"/>
              </a:ext>
            </a:extLst>
          </p:cNvPr>
          <p:cNvSpPr txBox="1"/>
          <p:nvPr/>
        </p:nvSpPr>
        <p:spPr>
          <a:xfrm>
            <a:off x="881408" y="1185964"/>
            <a:ext cx="9573866"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srgbClr val="000000"/>
                </a:solidFill>
                <a:effectLst/>
                <a:uLnTx/>
                <a:uFillTx/>
                <a:latin typeface="Arial"/>
                <a:ea typeface="+mn-ea"/>
                <a:cs typeface="+mn-cs"/>
              </a:rPr>
              <a:t>What are the skills discussed in this section?</a:t>
            </a:r>
          </a:p>
          <a:p>
            <a:endParaRPr lang="en-US" sz="2400" dirty="0">
              <a:solidFill>
                <a:srgbClr val="424242"/>
              </a:solidFill>
              <a:effectLst/>
            </a:endParaRPr>
          </a:p>
          <a:p>
            <a:pPr algn="l">
              <a:buFont typeface="Arial" panose="020B0604020202020204" pitchFamily="34" charset="0"/>
              <a:buChar char="•"/>
            </a:pPr>
            <a:r>
              <a:rPr lang="en-US" sz="2400" b="0" i="0" dirty="0">
                <a:solidFill>
                  <a:srgbClr val="424242"/>
                </a:solidFill>
                <a:effectLst/>
                <a:latin typeface="Neue Helvetica W01"/>
              </a:rPr>
              <a:t>Verify inverse functions.</a:t>
            </a:r>
          </a:p>
          <a:p>
            <a:pPr algn="l">
              <a:buFont typeface="Arial" panose="020B0604020202020204" pitchFamily="34" charset="0"/>
              <a:buChar char="•"/>
            </a:pPr>
            <a:r>
              <a:rPr lang="en-US" sz="2400" b="0" i="0" dirty="0">
                <a:solidFill>
                  <a:srgbClr val="424242"/>
                </a:solidFill>
                <a:effectLst/>
                <a:latin typeface="Neue Helvetica W01"/>
              </a:rPr>
              <a:t>Determine the domain and range of an inverse function and restrict the domain of a function to make it one-to-one.</a:t>
            </a:r>
          </a:p>
          <a:p>
            <a:pPr algn="l">
              <a:buFont typeface="Arial" panose="020B0604020202020204" pitchFamily="34" charset="0"/>
              <a:buChar char="•"/>
            </a:pPr>
            <a:r>
              <a:rPr lang="en-US" sz="2400" b="0" i="0" dirty="0">
                <a:solidFill>
                  <a:srgbClr val="424242"/>
                </a:solidFill>
                <a:effectLst/>
                <a:latin typeface="Neue Helvetica W01"/>
              </a:rPr>
              <a:t>Find or evaluate the inverse of a function.</a:t>
            </a:r>
          </a:p>
          <a:p>
            <a:pPr algn="l">
              <a:buFont typeface="Arial" panose="020B0604020202020204" pitchFamily="34" charset="0"/>
              <a:buChar char="•"/>
            </a:pPr>
            <a:r>
              <a:rPr lang="en-US" sz="2400" b="0" i="0" dirty="0">
                <a:solidFill>
                  <a:srgbClr val="424242"/>
                </a:solidFill>
                <a:effectLst/>
                <a:latin typeface="Neue Helvetica W01"/>
              </a:rPr>
              <a:t>Use the graph of a one-to-one function to graph its inverse function on the same axes.</a:t>
            </a:r>
          </a:p>
          <a:p>
            <a:endParaRPr lang="en-US" sz="2400" dirty="0">
              <a:solidFill>
                <a:srgbClr val="424242"/>
              </a:solidFill>
              <a:effectLst/>
            </a:endParaRPr>
          </a:p>
        </p:txBody>
      </p:sp>
    </p:spTree>
    <p:extLst>
      <p:ext uri="{BB962C8B-B14F-4D97-AF65-F5344CB8AC3E}">
        <p14:creationId xmlns:p14="http://schemas.microsoft.com/office/powerpoint/2010/main" val="29510529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sp>
        <p:nvSpPr>
          <p:cNvPr id="3" name="TextBox 2">
            <a:extLst>
              <a:ext uri="{FF2B5EF4-FFF2-40B4-BE49-F238E27FC236}">
                <a16:creationId xmlns:a16="http://schemas.microsoft.com/office/drawing/2014/main" id="{1B5233B4-B6B7-5F70-7EA0-B1E262ADEA8A}"/>
              </a:ext>
            </a:extLst>
          </p:cNvPr>
          <p:cNvSpPr txBox="1"/>
          <p:nvPr/>
        </p:nvSpPr>
        <p:spPr>
          <a:xfrm>
            <a:off x="1224598" y="1597729"/>
            <a:ext cx="10342880" cy="366254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000000"/>
                </a:solidFill>
                <a:effectLst/>
                <a:uLnTx/>
                <a:uFillTx/>
                <a:latin typeface="Arial"/>
                <a:ea typeface="+mn-ea"/>
                <a:cs typeface="+mn-cs"/>
              </a:rPr>
              <a:t>What did you learn in this section?</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2800" dirty="0">
              <a:solidFill>
                <a:srgbClr val="000000"/>
              </a:solidFill>
              <a:latin typeface="Arial"/>
            </a:endParaRPr>
          </a:p>
          <a:p>
            <a:pPr algn="l">
              <a:buFont typeface="Arial" panose="020B0604020202020204" pitchFamily="34" charset="0"/>
              <a:buChar char="•"/>
            </a:pPr>
            <a:r>
              <a:rPr lang="en-US" sz="2400" b="0" i="0" dirty="0">
                <a:solidFill>
                  <a:srgbClr val="424242"/>
                </a:solidFill>
                <a:effectLst/>
                <a:latin typeface="Neue Helvetica W01"/>
              </a:rPr>
              <a:t>Graph functions using vertical and horizontal shifts.</a:t>
            </a:r>
          </a:p>
          <a:p>
            <a:pPr algn="l">
              <a:buFont typeface="Arial" panose="020B0604020202020204" pitchFamily="34" charset="0"/>
              <a:buChar char="•"/>
            </a:pPr>
            <a:r>
              <a:rPr lang="en-US" sz="2400" b="0" i="0" dirty="0">
                <a:solidFill>
                  <a:srgbClr val="424242"/>
                </a:solidFill>
                <a:effectLst/>
                <a:latin typeface="Neue Helvetica W01"/>
              </a:rPr>
              <a:t>Graph functions using reflections about the x-axis and the y-axis.</a:t>
            </a:r>
          </a:p>
          <a:p>
            <a:pPr algn="l">
              <a:buFont typeface="Arial" panose="020B0604020202020204" pitchFamily="34" charset="0"/>
              <a:buChar char="•"/>
            </a:pPr>
            <a:r>
              <a:rPr lang="en-US" sz="2400" b="0" i="0" dirty="0">
                <a:solidFill>
                  <a:srgbClr val="424242"/>
                </a:solidFill>
                <a:effectLst/>
                <a:latin typeface="Neue Helvetica W01"/>
              </a:rPr>
              <a:t>Determine whether a function is even, odd, or neither from its graph.</a:t>
            </a:r>
          </a:p>
          <a:p>
            <a:pPr algn="l">
              <a:buFont typeface="Arial" panose="020B0604020202020204" pitchFamily="34" charset="0"/>
              <a:buChar char="•"/>
            </a:pPr>
            <a:r>
              <a:rPr lang="en-US" sz="2400" b="0" i="0" dirty="0">
                <a:solidFill>
                  <a:srgbClr val="424242"/>
                </a:solidFill>
                <a:effectLst/>
                <a:latin typeface="Neue Helvetica W01"/>
              </a:rPr>
              <a:t>Graph functions using compressions and stretches.</a:t>
            </a:r>
          </a:p>
          <a:p>
            <a:pPr algn="l">
              <a:buFont typeface="Arial" panose="020B0604020202020204" pitchFamily="34" charset="0"/>
              <a:buChar char="•"/>
            </a:pPr>
            <a:r>
              <a:rPr lang="en-US" sz="2400" b="0" i="0" dirty="0">
                <a:solidFill>
                  <a:srgbClr val="424242"/>
                </a:solidFill>
                <a:effectLst/>
                <a:latin typeface="Neue Helvetica W01"/>
              </a:rPr>
              <a:t>Combine transformations.</a:t>
            </a:r>
          </a:p>
          <a:p>
            <a:pPr algn="l"/>
            <a:endParaRPr lang="en-US" sz="2800" b="0" i="0" dirty="0">
              <a:solidFill>
                <a:srgbClr val="424242"/>
              </a:solidFill>
              <a:effectLst/>
              <a:latin typeface="Neue Helvetica W01"/>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000000"/>
              </a:solidFill>
              <a:effectLst/>
              <a:uLnTx/>
              <a:uFillTx/>
              <a:latin typeface="Arial"/>
              <a:ea typeface="+mn-ea"/>
              <a:cs typeface="+mn-cs"/>
            </a:endParaRPr>
          </a:p>
        </p:txBody>
      </p:sp>
    </p:spTree>
    <p:extLst>
      <p:ext uri="{BB962C8B-B14F-4D97-AF65-F5344CB8AC3E}">
        <p14:creationId xmlns:p14="http://schemas.microsoft.com/office/powerpoint/2010/main" val="11054231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B8E756EE-FD19-51CA-039D-58E2DA631F85}"/>
              </a:ext>
            </a:extLst>
          </p:cNvPr>
          <p:cNvSpPr>
            <a:spLocks noGrp="1"/>
          </p:cNvSpPr>
          <p:nvPr>
            <p:ph type="ftr" sz="quarter" idx="11"/>
          </p:nvPr>
        </p:nvSpPr>
        <p:spPr/>
        <p:txBody>
          <a:bodyPr/>
          <a:lstStyle/>
          <a:p>
            <a:r>
              <a:rPr lang="en-US" sz="1200"/>
              <a:t>https://openstax.org/details/books/algebra-and-trigonometry-2e</a:t>
            </a:r>
          </a:p>
        </p:txBody>
      </p:sp>
      <p:sp>
        <p:nvSpPr>
          <p:cNvPr id="3" name="TextBox 2">
            <a:extLst>
              <a:ext uri="{FF2B5EF4-FFF2-40B4-BE49-F238E27FC236}">
                <a16:creationId xmlns:a16="http://schemas.microsoft.com/office/drawing/2014/main" id="{25A47092-0CAF-6ECD-73EB-47AC66032CA5}"/>
              </a:ext>
            </a:extLst>
          </p:cNvPr>
          <p:cNvSpPr txBox="1"/>
          <p:nvPr/>
        </p:nvSpPr>
        <p:spPr>
          <a:xfrm>
            <a:off x="2631440" y="1747520"/>
            <a:ext cx="5923280" cy="2031325"/>
          </a:xfrm>
          <a:prstGeom prst="rect">
            <a:avLst/>
          </a:prstGeom>
          <a:noFill/>
        </p:spPr>
        <p:txBody>
          <a:bodyPr wrap="square" rtlCol="0">
            <a:spAutoFit/>
          </a:bodyPr>
          <a:lstStyle/>
          <a:p>
            <a:pPr algn="ctr"/>
            <a:r>
              <a:rPr lang="en-US" dirty="0">
                <a:solidFill>
                  <a:prstClr val="black"/>
                </a:solidFill>
                <a:latin typeface="Calibri" panose="020F0502020204030204"/>
              </a:rPr>
              <a:t>This resource is an adaptation of the OpenStax </a:t>
            </a:r>
            <a:r>
              <a:rPr lang="en-US" i="1" dirty="0">
                <a:solidFill>
                  <a:prstClr val="black"/>
                </a:solidFill>
                <a:latin typeface="Calibri" panose="020F0502020204030204"/>
              </a:rPr>
              <a:t>Algebra and Trigonometry 2e</a:t>
            </a:r>
            <a:r>
              <a:rPr lang="en-US" dirty="0">
                <a:solidFill>
                  <a:prstClr val="black"/>
                </a:solidFill>
                <a:latin typeface="Calibri" panose="020F0502020204030204"/>
              </a:rPr>
              <a:t> open textbook and is © Susan Aydelotte under a CC BY-NC-SA 4.0 International license; it may be reproduced or modified for noncommercial purposes only but must be attributed to OpenStax, Rice University and any changes must be noted. Any adaptation must be shared under the same type of license.</a:t>
            </a:r>
          </a:p>
        </p:txBody>
      </p:sp>
    </p:spTree>
    <p:extLst>
      <p:ext uri="{BB962C8B-B14F-4D97-AF65-F5344CB8AC3E}">
        <p14:creationId xmlns:p14="http://schemas.microsoft.com/office/powerpoint/2010/main" val="23517704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EDC84E4-D62E-ACB5-D2B3-FE1A0431E01B}"/>
              </a:ext>
            </a:extLst>
          </p:cNvPr>
          <p:cNvPicPr>
            <a:picLocks noChangeAspect="1"/>
          </p:cNvPicPr>
          <p:nvPr/>
        </p:nvPicPr>
        <p:blipFill>
          <a:blip r:embed="rId3"/>
          <a:stretch>
            <a:fillRect/>
          </a:stretch>
        </p:blipFill>
        <p:spPr>
          <a:xfrm>
            <a:off x="850900" y="1154747"/>
            <a:ext cx="9677400" cy="3857625"/>
          </a:xfrm>
          <a:prstGeom prst="rect">
            <a:avLst/>
          </a:prstGeom>
        </p:spPr>
      </p:pic>
    </p:spTree>
    <p:extLst>
      <p:ext uri="{BB962C8B-B14F-4D97-AF65-F5344CB8AC3E}">
        <p14:creationId xmlns:p14="http://schemas.microsoft.com/office/powerpoint/2010/main" val="1439426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169435F8-0339-368D-B868-4C915340C1D4}"/>
              </a:ext>
            </a:extLst>
          </p:cNvPr>
          <p:cNvPicPr>
            <a:picLocks noChangeAspect="1"/>
          </p:cNvPicPr>
          <p:nvPr/>
        </p:nvPicPr>
        <p:blipFill>
          <a:blip r:embed="rId3"/>
          <a:stretch>
            <a:fillRect/>
          </a:stretch>
        </p:blipFill>
        <p:spPr>
          <a:xfrm>
            <a:off x="705082" y="501341"/>
            <a:ext cx="9086850" cy="5676900"/>
          </a:xfrm>
          <a:prstGeom prst="rect">
            <a:avLst/>
          </a:prstGeom>
        </p:spPr>
      </p:pic>
    </p:spTree>
    <p:extLst>
      <p:ext uri="{BB962C8B-B14F-4D97-AF65-F5344CB8AC3E}">
        <p14:creationId xmlns:p14="http://schemas.microsoft.com/office/powerpoint/2010/main" val="24044726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B068AB6-1451-D8E7-BA09-FD1B2AC95D17}"/>
              </a:ext>
            </a:extLst>
          </p:cNvPr>
          <p:cNvPicPr>
            <a:picLocks noChangeAspect="1"/>
          </p:cNvPicPr>
          <p:nvPr/>
        </p:nvPicPr>
        <p:blipFill>
          <a:blip r:embed="rId3"/>
          <a:stretch>
            <a:fillRect/>
          </a:stretch>
        </p:blipFill>
        <p:spPr>
          <a:xfrm>
            <a:off x="479038" y="564181"/>
            <a:ext cx="9182100" cy="1514475"/>
          </a:xfrm>
          <a:prstGeom prst="rect">
            <a:avLst/>
          </a:prstGeom>
        </p:spPr>
      </p:pic>
    </p:spTree>
    <p:extLst>
      <p:ext uri="{BB962C8B-B14F-4D97-AF65-F5344CB8AC3E}">
        <p14:creationId xmlns:p14="http://schemas.microsoft.com/office/powerpoint/2010/main" val="14995433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F6D41CA-8EF6-2042-E42F-AFF7564007D2}"/>
              </a:ext>
            </a:extLst>
          </p:cNvPr>
          <p:cNvPicPr>
            <a:picLocks noChangeAspect="1"/>
          </p:cNvPicPr>
          <p:nvPr/>
        </p:nvPicPr>
        <p:blipFill>
          <a:blip r:embed="rId3"/>
          <a:stretch>
            <a:fillRect/>
          </a:stretch>
        </p:blipFill>
        <p:spPr>
          <a:xfrm>
            <a:off x="830416" y="1475445"/>
            <a:ext cx="9705975" cy="2457450"/>
          </a:xfrm>
          <a:prstGeom prst="rect">
            <a:avLst/>
          </a:prstGeom>
        </p:spPr>
      </p:pic>
    </p:spTree>
    <p:extLst>
      <p:ext uri="{BB962C8B-B14F-4D97-AF65-F5344CB8AC3E}">
        <p14:creationId xmlns:p14="http://schemas.microsoft.com/office/powerpoint/2010/main" val="14189710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D43826B5-77ED-A64A-29B9-F3773F2ED245}"/>
              </a:ext>
            </a:extLst>
          </p:cNvPr>
          <p:cNvPicPr>
            <a:picLocks noChangeAspect="1"/>
          </p:cNvPicPr>
          <p:nvPr/>
        </p:nvPicPr>
        <p:blipFill>
          <a:blip r:embed="rId3"/>
          <a:stretch>
            <a:fillRect/>
          </a:stretch>
        </p:blipFill>
        <p:spPr>
          <a:xfrm>
            <a:off x="614479" y="638174"/>
            <a:ext cx="9201150" cy="1800225"/>
          </a:xfrm>
          <a:prstGeom prst="rect">
            <a:avLst/>
          </a:prstGeom>
        </p:spPr>
      </p:pic>
    </p:spTree>
    <p:extLst>
      <p:ext uri="{BB962C8B-B14F-4D97-AF65-F5344CB8AC3E}">
        <p14:creationId xmlns:p14="http://schemas.microsoft.com/office/powerpoint/2010/main" val="11266033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EEEEED"/>
        </a:solidFill>
        <a:effectLst/>
      </p:bgPr>
    </p:bg>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D8A2B3D-0BAD-E07D-B908-E8E1076AF2C3}"/>
              </a:ext>
            </a:extLst>
          </p:cNvPr>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900" b="0" i="0" u="none" strike="noStrike" kern="1200" cap="all" spc="200" normalizeH="0" baseline="0" noProof="0" dirty="0">
                <a:ln>
                  <a:noFill/>
                </a:ln>
                <a:solidFill>
                  <a:srgbClr val="D56A17"/>
                </a:solidFill>
                <a:effectLst/>
                <a:uLnTx/>
                <a:uFillTx/>
                <a:latin typeface="Arial"/>
                <a:ea typeface="+mn-ea"/>
                <a:cs typeface="Segoe UI Semilight" panose="020B0402040204020203" pitchFamily="34" charset="0"/>
              </a:rPr>
              <a:t>https://openstax.org/details/books/algebra-and-trigonometry-2e</a:t>
            </a:r>
          </a:p>
        </p:txBody>
      </p:sp>
      <p:pic>
        <p:nvPicPr>
          <p:cNvPr id="4" name="Picture 3">
            <a:extLst>
              <a:ext uri="{FF2B5EF4-FFF2-40B4-BE49-F238E27FC236}">
                <a16:creationId xmlns:a16="http://schemas.microsoft.com/office/drawing/2014/main" id="{E5D26D8B-9D9A-56A9-FD1A-CEFC765EB696}"/>
              </a:ext>
            </a:extLst>
          </p:cNvPr>
          <p:cNvPicPr>
            <a:picLocks noChangeAspect="1"/>
          </p:cNvPicPr>
          <p:nvPr/>
        </p:nvPicPr>
        <p:blipFill>
          <a:blip r:embed="rId3"/>
          <a:stretch>
            <a:fillRect/>
          </a:stretch>
        </p:blipFill>
        <p:spPr>
          <a:xfrm>
            <a:off x="722854" y="665588"/>
            <a:ext cx="9229725" cy="1200150"/>
          </a:xfrm>
          <a:prstGeom prst="rect">
            <a:avLst/>
          </a:prstGeom>
        </p:spPr>
      </p:pic>
    </p:spTree>
    <p:extLst>
      <p:ext uri="{BB962C8B-B14F-4D97-AF65-F5344CB8AC3E}">
        <p14:creationId xmlns:p14="http://schemas.microsoft.com/office/powerpoint/2010/main" val="514304169"/>
      </p:ext>
    </p:extLst>
  </p:cSld>
  <p:clrMapOvr>
    <a:masterClrMapping/>
  </p:clrMapOvr>
</p:sld>
</file>

<file path=ppt/theme/theme1.xml><?xml version="1.0" encoding="utf-8"?>
<a:theme xmlns:a="http://schemas.openxmlformats.org/drawingml/2006/main" name="View">
  <a:themeElements>
    <a:clrScheme name="View">
      <a:dk1>
        <a:srgbClr val="000000"/>
      </a:dk1>
      <a:lt1>
        <a:srgbClr val="FFFFFF"/>
      </a:lt1>
      <a:dk2>
        <a:srgbClr val="46464A"/>
      </a:dk2>
      <a:lt2>
        <a:srgbClr val="D6D3CC"/>
      </a:lt2>
      <a:accent1>
        <a:srgbClr val="6F6F74"/>
      </a:accent1>
      <a:accent2>
        <a:srgbClr val="92A9B9"/>
      </a:accent2>
      <a:accent3>
        <a:srgbClr val="A7B789"/>
      </a:accent3>
      <a:accent4>
        <a:srgbClr val="B9A489"/>
      </a:accent4>
      <a:accent5>
        <a:srgbClr val="8D6374"/>
      </a:accent5>
      <a:accent6>
        <a:srgbClr val="9B7362"/>
      </a:accent6>
      <a:hlink>
        <a:srgbClr val="67AABF"/>
      </a:hlink>
      <a:folHlink>
        <a:srgbClr val="ABAFA5"/>
      </a:folHlink>
    </a:clrScheme>
    <a:fontScheme name="View">
      <a:maj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Schoolbook" panose="020406040505050203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iew">
      <a:fillStyleLst>
        <a:solidFill>
          <a:schemeClr val="phClr"/>
        </a:solidFill>
        <a:solidFill>
          <a:schemeClr val="phClr">
            <a:tint val="60000"/>
            <a:satMod val="120000"/>
          </a:schemeClr>
        </a:solidFill>
        <a:solidFill>
          <a:schemeClr val="phClr">
            <a:shade val="75000"/>
            <a:satMod val="160000"/>
          </a:schemeClr>
        </a:solidFill>
      </a:fillStyleLst>
      <a:lnStyleLst>
        <a:ln w="9525" cap="flat" cmpd="sng" algn="ctr">
          <a:solidFill>
            <a:schemeClr val="phClr"/>
          </a:solidFill>
          <a:prstDash val="solid"/>
        </a:ln>
        <a:ln w="13970" cap="flat" cmpd="sng" algn="ctr">
          <a:solidFill>
            <a:schemeClr val="phClr"/>
          </a:solidFill>
          <a:prstDash val="solid"/>
        </a:ln>
        <a:ln w="17145" cap="flat" cmpd="sng" algn="ctr">
          <a:solidFill>
            <a:schemeClr val="phClr">
              <a:shade val="95000"/>
              <a:alpha val="95000"/>
              <a:satMod val="150000"/>
            </a:schemeClr>
          </a:solidFill>
          <a:prstDash val="solid"/>
        </a:ln>
      </a:lnStyleLst>
      <a:effectStyleLst>
        <a:effectStyle>
          <a:effectLst/>
        </a:effectStyle>
        <a:effectStyle>
          <a:effectLst>
            <a:outerShdw blurRad="50800" dist="15240" dir="5400000" algn="tl" rotWithShape="0">
              <a:srgbClr val="000000">
                <a:alpha val="75000"/>
              </a:srgbClr>
            </a:outerShdw>
          </a:effectLst>
          <a:scene3d>
            <a:camera prst="orthographicFront">
              <a:rot lat="0" lon="0" rev="0"/>
            </a:camera>
            <a:lightRig rig="brightRoom" dir="tl"/>
          </a:scene3d>
          <a:sp3d contourW="9525" prstMaterial="flat">
            <a:bevelT w="0" h="0" prst="coolSlant"/>
            <a:contourClr>
              <a:schemeClr val="phClr">
                <a:shade val="35000"/>
                <a:satMod val="130000"/>
              </a:schemeClr>
            </a:contourClr>
          </a:sp3d>
        </a:effectStyle>
        <a:effectStyle>
          <a:effectLst>
            <a:outerShdw blurRad="76200" dist="25400" dir="5400000" algn="tl" rotWithShape="0">
              <a:srgbClr val="000000">
                <a:alpha val="55000"/>
              </a:srgbClr>
            </a:outerShdw>
          </a:effectLst>
          <a:scene3d>
            <a:camera prst="orthographicFront">
              <a:rot lat="0" lon="0" rev="0"/>
            </a:camera>
            <a:lightRig rig="brightRoom" dir="tl"/>
          </a:scene3d>
          <a:sp3d contourW="19050" prstMaterial="flat">
            <a:bevelT w="0" h="0" prst="coolSlant"/>
            <a:contourClr>
              <a:schemeClr val="phClr">
                <a:shade val="25000"/>
                <a:satMod val="140000"/>
              </a:schemeClr>
            </a:contourClr>
          </a:sp3d>
        </a:effectStyle>
      </a:effectStyleLst>
      <a:bgFillStyleLst>
        <a:solidFill>
          <a:schemeClr val="phClr"/>
        </a:solidFill>
        <a:solidFill>
          <a:schemeClr val="phClr">
            <a:tint val="95000"/>
            <a:satMod val="170000"/>
          </a:schemeClr>
        </a:solidFill>
        <a:gradFill rotWithShape="1">
          <a:gsLst>
            <a:gs pos="0">
              <a:schemeClr val="phClr">
                <a:tint val="94000"/>
                <a:shade val="98000"/>
                <a:satMod val="130000"/>
                <a:lumMod val="102000"/>
              </a:schemeClr>
            </a:gs>
            <a:gs pos="100000">
              <a:schemeClr val="phClr">
                <a:tint val="98000"/>
                <a:shade val="78000"/>
                <a:satMod val="140000"/>
              </a:schemeClr>
            </a:gs>
          </a:gsLst>
          <a:path path="circle">
            <a:fillToRect l="100000" t="100000" r="100000" b="100000"/>
          </a:path>
        </a:gradFill>
      </a:bgFillStyleLst>
    </a:fmtScheme>
  </a:themeElements>
  <a:objectDefaults/>
  <a:extraClrSchemeLst/>
  <a:extLst>
    <a:ext uri="{05A4C25C-085E-4340-85A3-A5531E510DB2}">
      <thm15:themeFamily xmlns:thm15="http://schemas.microsoft.com/office/thememl/2012/main" name="View" id="{BA0EB5A6-F2D4-4F82-977B-64ADEE4A2A69}" vid="{3969A8A2-35DB-4E3B-8885-16FD2056867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TM03457515[[fn=View]]</Template>
  <TotalTime>5594</TotalTime>
  <Words>792</Words>
  <Application>Microsoft Office PowerPoint</Application>
  <PresentationFormat>Widescreen</PresentationFormat>
  <Paragraphs>99</Paragraphs>
  <Slides>31</Slides>
  <Notes>30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Baskerville Old Face</vt:lpstr>
      <vt:lpstr>Calibri</vt:lpstr>
      <vt:lpstr>Century Schoolbook</vt:lpstr>
      <vt:lpstr>Neue Helvetica W01</vt:lpstr>
      <vt:lpstr>Wingdings 2</vt:lpstr>
      <vt:lpstr>View</vt:lpstr>
      <vt:lpstr>Functions</vt:lpstr>
      <vt:lpstr>Inverse Functions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Equations and Inequalities</dc:title>
  <dc:creator>Susan Aydelotte</dc:creator>
  <cp:lastModifiedBy>Susan Aydelotte</cp:lastModifiedBy>
  <cp:revision>11</cp:revision>
  <dcterms:created xsi:type="dcterms:W3CDTF">2023-11-20T21:32:17Z</dcterms:created>
  <dcterms:modified xsi:type="dcterms:W3CDTF">2023-12-08T20:58:08Z</dcterms:modified>
</cp:coreProperties>
</file>