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7" r:id="rId2"/>
    <p:sldId id="280" r:id="rId3"/>
    <p:sldId id="292" r:id="rId4"/>
    <p:sldId id="302" r:id="rId5"/>
    <p:sldId id="301" r:id="rId6"/>
    <p:sldId id="304" r:id="rId7"/>
    <p:sldId id="308" r:id="rId8"/>
    <p:sldId id="307" r:id="rId9"/>
    <p:sldId id="306" r:id="rId10"/>
    <p:sldId id="305" r:id="rId11"/>
    <p:sldId id="300" r:id="rId12"/>
    <p:sldId id="309" r:id="rId13"/>
    <p:sldId id="313" r:id="rId14"/>
    <p:sldId id="281" r:id="rId15"/>
    <p:sldId id="32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85627" autoAdjust="0"/>
  </p:normalViewPr>
  <p:slideViewPr>
    <p:cSldViewPr snapToGrid="0">
      <p:cViewPr varScale="1">
        <p:scale>
          <a:sx n="94" d="100"/>
          <a:sy n="94" d="100"/>
        </p:scale>
        <p:origin x="5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424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8091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861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379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In this section, we will practice determining domains and ranges for specific functions. We can write the domain and range in </a:t>
            </a:r>
            <a:r>
              <a:rPr lang="en-US" b="1" i="0" dirty="0">
                <a:solidFill>
                  <a:srgbClr val="424242"/>
                </a:solidFill>
                <a:effectLst/>
                <a:latin typeface="Neue Helvetica W01"/>
              </a:rPr>
              <a:t>interval notation</a:t>
            </a:r>
            <a:r>
              <a:rPr lang="en-US" b="0" i="0" dirty="0">
                <a:solidFill>
                  <a:srgbClr val="424242"/>
                </a:solidFill>
                <a:effectLst/>
                <a:latin typeface="Neue Helvetica W01"/>
              </a:rPr>
              <a:t>, which uses values within brackets to describe a set of numbers.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5232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188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7567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7033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1536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5955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85BB75DA-20A7-4043-9498-8042D7FFDC4A}" type="datetime1">
              <a:rPr lang="en-US" smtClean="0"/>
              <a:t>12/8/2023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94125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6635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46232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746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08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3690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148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861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725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5801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4274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A25B89A0-E26E-4328-838E-AB32FC45EAF9}" type="datetime1">
              <a:rPr lang="en-US" smtClean="0"/>
              <a:t>12/8/2023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9314437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8515" y="448165"/>
            <a:ext cx="10191942" cy="3173034"/>
          </a:xfrm>
        </p:spPr>
        <p:txBody>
          <a:bodyPr>
            <a:normAutofit/>
          </a:bodyPr>
          <a:lstStyle/>
          <a:p>
            <a:r>
              <a:rPr lang="en-US" sz="6600" dirty="0">
                <a:solidFill>
                  <a:srgbClr val="FFFFFF"/>
                </a:solidFill>
              </a:rPr>
              <a:t>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522486" y="3779987"/>
            <a:ext cx="9144000" cy="2123102"/>
          </a:xfrm>
        </p:spPr>
        <p:txBody>
          <a:bodyPr>
            <a:noAutofit/>
          </a:bodyPr>
          <a:lstStyle/>
          <a:p>
            <a:pPr>
              <a:lnSpc>
                <a:spcPct val="100000"/>
              </a:lnSpc>
            </a:pPr>
            <a:r>
              <a:rPr lang="en-US" sz="2000" dirty="0">
                <a:solidFill>
                  <a:srgbClr val="FFFFFF"/>
                </a:solidFill>
              </a:rPr>
              <a:t>Chapter 3</a:t>
            </a:r>
          </a:p>
          <a:p>
            <a:pPr>
              <a:lnSpc>
                <a:spcPct val="100000"/>
              </a:lnSpc>
            </a:pPr>
            <a:r>
              <a:rPr lang="en-US" sz="2000" dirty="0">
                <a:solidFill>
                  <a:srgbClr val="FFFFFF"/>
                </a:solidFill>
              </a:rPr>
              <a:t>Algebra and Trigonometry 2e</a:t>
            </a:r>
          </a:p>
          <a:p>
            <a:pPr>
              <a:lnSpc>
                <a:spcPct val="100000"/>
              </a:lnSpc>
            </a:pPr>
            <a:r>
              <a:rPr lang="en-US" sz="2000" dirty="0">
                <a:solidFill>
                  <a:srgbClr val="FFFFFF"/>
                </a:solidFill>
              </a:rPr>
              <a:t>OpenStax</a:t>
            </a:r>
          </a:p>
          <a:p>
            <a:pPr>
              <a:lnSpc>
                <a:spcPct val="100000"/>
              </a:lnSpc>
            </a:pPr>
            <a:r>
              <a:rPr lang="en-US" sz="2000" dirty="0">
                <a:solidFill>
                  <a:srgbClr val="FFFFFF"/>
                </a:solidFill>
              </a:rPr>
              <a:t>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p:txBody>
          <a:bodyPr>
            <a:normAutofit lnSpcReduction="10000"/>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EB33FD8-CD42-5D72-DF1D-DCD8C75029B4}"/>
              </a:ext>
            </a:extLst>
          </p:cNvPr>
          <p:cNvPicPr>
            <a:picLocks noChangeAspect="1"/>
          </p:cNvPicPr>
          <p:nvPr/>
        </p:nvPicPr>
        <p:blipFill>
          <a:blip r:embed="rId3"/>
          <a:stretch>
            <a:fillRect/>
          </a:stretch>
        </p:blipFill>
        <p:spPr>
          <a:xfrm>
            <a:off x="777798" y="1023357"/>
            <a:ext cx="9677400" cy="1733550"/>
          </a:xfrm>
          <a:prstGeom prst="rect">
            <a:avLst/>
          </a:prstGeom>
        </p:spPr>
      </p:pic>
      <p:pic>
        <p:nvPicPr>
          <p:cNvPr id="6" name="Picture 5">
            <a:extLst>
              <a:ext uri="{FF2B5EF4-FFF2-40B4-BE49-F238E27FC236}">
                <a16:creationId xmlns:a16="http://schemas.microsoft.com/office/drawing/2014/main" id="{53429208-3094-EDA9-8894-7A4B4A1F7F08}"/>
              </a:ext>
            </a:extLst>
          </p:cNvPr>
          <p:cNvPicPr>
            <a:picLocks noChangeAspect="1"/>
          </p:cNvPicPr>
          <p:nvPr/>
        </p:nvPicPr>
        <p:blipFill>
          <a:blip r:embed="rId4"/>
          <a:stretch>
            <a:fillRect/>
          </a:stretch>
        </p:blipFill>
        <p:spPr>
          <a:xfrm>
            <a:off x="1024866" y="3429000"/>
            <a:ext cx="9763125" cy="2486025"/>
          </a:xfrm>
          <a:prstGeom prst="rect">
            <a:avLst/>
          </a:prstGeom>
        </p:spPr>
      </p:pic>
    </p:spTree>
    <p:extLst>
      <p:ext uri="{BB962C8B-B14F-4D97-AF65-F5344CB8AC3E}">
        <p14:creationId xmlns:p14="http://schemas.microsoft.com/office/powerpoint/2010/main" val="223067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91E6A29-1F2F-313E-3063-A379DD936AEC}"/>
              </a:ext>
            </a:extLst>
          </p:cNvPr>
          <p:cNvPicPr>
            <a:picLocks noChangeAspect="1"/>
          </p:cNvPicPr>
          <p:nvPr/>
        </p:nvPicPr>
        <p:blipFill>
          <a:blip r:embed="rId3"/>
          <a:stretch>
            <a:fillRect/>
          </a:stretch>
        </p:blipFill>
        <p:spPr>
          <a:xfrm>
            <a:off x="499830" y="593221"/>
            <a:ext cx="9229725" cy="1724025"/>
          </a:xfrm>
          <a:prstGeom prst="rect">
            <a:avLst/>
          </a:prstGeom>
        </p:spPr>
      </p:pic>
    </p:spTree>
    <p:extLst>
      <p:ext uri="{BB962C8B-B14F-4D97-AF65-F5344CB8AC3E}">
        <p14:creationId xmlns:p14="http://schemas.microsoft.com/office/powerpoint/2010/main" val="176165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DE4713C-83D8-09DC-8735-96F12B5D05AB}"/>
              </a:ext>
            </a:extLst>
          </p:cNvPr>
          <p:cNvPicPr>
            <a:picLocks noChangeAspect="1"/>
          </p:cNvPicPr>
          <p:nvPr/>
        </p:nvPicPr>
        <p:blipFill>
          <a:blip r:embed="rId3"/>
          <a:stretch>
            <a:fillRect/>
          </a:stretch>
        </p:blipFill>
        <p:spPr>
          <a:xfrm>
            <a:off x="697416" y="681734"/>
            <a:ext cx="9258300" cy="1323975"/>
          </a:xfrm>
          <a:prstGeom prst="rect">
            <a:avLst/>
          </a:prstGeom>
        </p:spPr>
      </p:pic>
    </p:spTree>
    <p:extLst>
      <p:ext uri="{BB962C8B-B14F-4D97-AF65-F5344CB8AC3E}">
        <p14:creationId xmlns:p14="http://schemas.microsoft.com/office/powerpoint/2010/main" val="2013694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A3D74B2-6898-8CA3-AE1A-0B2E16F524C7}"/>
              </a:ext>
            </a:extLst>
          </p:cNvPr>
          <p:cNvPicPr>
            <a:picLocks noChangeAspect="1"/>
          </p:cNvPicPr>
          <p:nvPr/>
        </p:nvPicPr>
        <p:blipFill>
          <a:blip r:embed="rId3"/>
          <a:stretch>
            <a:fillRect/>
          </a:stretch>
        </p:blipFill>
        <p:spPr>
          <a:xfrm>
            <a:off x="766647" y="1141374"/>
            <a:ext cx="9677400" cy="1809750"/>
          </a:xfrm>
          <a:prstGeom prst="rect">
            <a:avLst/>
          </a:prstGeom>
        </p:spPr>
      </p:pic>
      <p:pic>
        <p:nvPicPr>
          <p:cNvPr id="8" name="Picture 7">
            <a:extLst>
              <a:ext uri="{FF2B5EF4-FFF2-40B4-BE49-F238E27FC236}">
                <a16:creationId xmlns:a16="http://schemas.microsoft.com/office/drawing/2014/main" id="{4D728A97-EE9E-296B-FD43-2D33C0A3CA42}"/>
              </a:ext>
            </a:extLst>
          </p:cNvPr>
          <p:cNvPicPr>
            <a:picLocks noChangeAspect="1"/>
          </p:cNvPicPr>
          <p:nvPr/>
        </p:nvPicPr>
        <p:blipFill>
          <a:blip r:embed="rId4"/>
          <a:stretch>
            <a:fillRect/>
          </a:stretch>
        </p:blipFill>
        <p:spPr>
          <a:xfrm>
            <a:off x="1650381" y="3349182"/>
            <a:ext cx="7460166" cy="3130605"/>
          </a:xfrm>
          <a:prstGeom prst="rect">
            <a:avLst/>
          </a:prstGeom>
        </p:spPr>
      </p:pic>
    </p:spTree>
    <p:extLst>
      <p:ext uri="{BB962C8B-B14F-4D97-AF65-F5344CB8AC3E}">
        <p14:creationId xmlns:p14="http://schemas.microsoft.com/office/powerpoint/2010/main" val="271848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224598" y="1597729"/>
            <a:ext cx="10342880"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800" b="0" i="0" dirty="0">
                <a:solidFill>
                  <a:srgbClr val="424242"/>
                </a:solidFill>
                <a:effectLst/>
                <a:latin typeface="Neue Helvetica W01"/>
              </a:rPr>
              <a:t>Graph an absolute value function.</a:t>
            </a:r>
          </a:p>
          <a:p>
            <a:pPr algn="l">
              <a:buFont typeface="Arial" panose="020B0604020202020204" pitchFamily="34" charset="0"/>
              <a:buChar char="•"/>
            </a:pPr>
            <a:r>
              <a:rPr lang="en-US" sz="2800" b="0" i="0" dirty="0">
                <a:solidFill>
                  <a:srgbClr val="424242"/>
                </a:solidFill>
                <a:effectLst/>
                <a:latin typeface="Neue Helvetica W01"/>
              </a:rPr>
              <a:t>Solve an absolute value equation.</a:t>
            </a:r>
          </a:p>
          <a:p>
            <a:pPr algn="l"/>
            <a:endParaRPr lang="en-US" sz="2800" b="0" i="0" dirty="0">
              <a:solidFill>
                <a:srgbClr val="424242"/>
              </a:solidFill>
              <a:effectLst/>
              <a:latin typeface="Neue Helvetica W01"/>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id="{78E1DCC1-CECF-49BB-97F0-2233B406D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a:extLst>
              <a:ext uri="{FF2B5EF4-FFF2-40B4-BE49-F238E27FC236}">
                <a16:creationId xmlns:a16="http://schemas.microsoft.com/office/drawing/2014/main" id="{3C7ABF58-EC6B-4932-8671-4BAEBDDF5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811"/>
            <a:ext cx="11292842" cy="510821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1261872" y="368300"/>
            <a:ext cx="8263128" cy="4470399"/>
          </a:xfrm>
          <a:noFill/>
        </p:spPr>
        <p:txBody>
          <a:bodyPr anchor="ctr">
            <a:normAutofit/>
          </a:bodyPr>
          <a:lstStyle/>
          <a:p>
            <a:r>
              <a:rPr lang="en-US" sz="4800" dirty="0">
                <a:solidFill>
                  <a:srgbClr val="FFFFFF"/>
                </a:solidFill>
                <a:latin typeface="Baskerville Old Face" panose="02020602080505020303" pitchFamily="18" charset="0"/>
              </a:rPr>
              <a:t>Absolute Value Functions</a:t>
            </a:r>
          </a:p>
        </p:txBody>
      </p:sp>
      <p:sp>
        <p:nvSpPr>
          <p:cNvPr id="13" name="Rectangle 12">
            <a:extLst>
              <a:ext uri="{FF2B5EF4-FFF2-40B4-BE49-F238E27FC236}">
                <a16:creationId xmlns:a16="http://schemas.microsoft.com/office/drawing/2014/main" id="{EB868EAF-CD67-49A7-8A32-BBC0EA412C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105400"/>
            <a:ext cx="11292840" cy="17526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261872" y="5533371"/>
            <a:ext cx="9418320" cy="896658"/>
          </a:xfrm>
        </p:spPr>
        <p:txBody>
          <a:bodyPr anchor="ctr">
            <a:normAutofit/>
          </a:bodyPr>
          <a:lstStyle/>
          <a:p>
            <a:r>
              <a:rPr lang="en-US" sz="2800">
                <a:solidFill>
                  <a:schemeClr val="tx1"/>
                </a:solidFill>
              </a:rPr>
              <a:t>Section 3.6</a:t>
            </a:r>
            <a:endParaRPr lang="en-US" sz="2800" dirty="0">
              <a:solidFill>
                <a:schemeClr val="tx1"/>
              </a:solidFill>
            </a:endParaRPr>
          </a:p>
        </p:txBody>
      </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rot="16200000">
            <a:off x="9959341" y="4046537"/>
            <a:ext cx="35814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chemeClr val="tx1">
                    <a:alpha val="70000"/>
                  </a:schemeClr>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1246534" y="1551724"/>
            <a:ext cx="10320944"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lgn="l">
              <a:buFont typeface="Arial" panose="020B0604020202020204" pitchFamily="34" charset="0"/>
              <a:buChar char="•"/>
            </a:pPr>
            <a:r>
              <a:rPr lang="en-US" sz="2400" b="0" i="0" dirty="0">
                <a:solidFill>
                  <a:srgbClr val="424242"/>
                </a:solidFill>
                <a:effectLst/>
                <a:latin typeface="Neue Helvetica W01"/>
              </a:rPr>
              <a:t>Graph an absolute value function.</a:t>
            </a:r>
          </a:p>
          <a:p>
            <a:pPr algn="l">
              <a:buFont typeface="Arial" panose="020B0604020202020204" pitchFamily="34" charset="0"/>
              <a:buChar char="•"/>
            </a:pPr>
            <a:r>
              <a:rPr lang="en-US" sz="2400" b="0" i="0" dirty="0">
                <a:solidFill>
                  <a:srgbClr val="424242"/>
                </a:solidFill>
                <a:effectLst/>
                <a:latin typeface="Neue Helvetica W01"/>
              </a:rPr>
              <a:t>Solve an absolute value equation.</a:t>
            </a:r>
          </a:p>
          <a:p>
            <a:endParaRPr lang="en-US" sz="2400" dirty="0">
              <a:solidFill>
                <a:srgbClr val="424242"/>
              </a:solidFill>
              <a:effectLst/>
            </a:endParaRPr>
          </a:p>
        </p:txBody>
      </p:sp>
    </p:spTree>
    <p:extLst>
      <p:ext uri="{BB962C8B-B14F-4D97-AF65-F5344CB8AC3E}">
        <p14:creationId xmlns:p14="http://schemas.microsoft.com/office/powerpoint/2010/main" val="295105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5CB676F-C946-B4E6-61A3-68B3A5473554}"/>
              </a:ext>
            </a:extLst>
          </p:cNvPr>
          <p:cNvPicPr>
            <a:picLocks noChangeAspect="1"/>
          </p:cNvPicPr>
          <p:nvPr/>
        </p:nvPicPr>
        <p:blipFill>
          <a:blip r:embed="rId3"/>
          <a:stretch>
            <a:fillRect/>
          </a:stretch>
        </p:blipFill>
        <p:spPr>
          <a:xfrm>
            <a:off x="719455" y="789622"/>
            <a:ext cx="9696450" cy="2352675"/>
          </a:xfrm>
          <a:prstGeom prst="rect">
            <a:avLst/>
          </a:prstGeom>
        </p:spPr>
      </p:pic>
      <p:pic>
        <p:nvPicPr>
          <p:cNvPr id="8" name="Picture 7">
            <a:extLst>
              <a:ext uri="{FF2B5EF4-FFF2-40B4-BE49-F238E27FC236}">
                <a16:creationId xmlns:a16="http://schemas.microsoft.com/office/drawing/2014/main" id="{A48366F5-F82F-6BC5-647F-9CB7EF008CA1}"/>
              </a:ext>
            </a:extLst>
          </p:cNvPr>
          <p:cNvPicPr>
            <a:picLocks noChangeAspect="1"/>
          </p:cNvPicPr>
          <p:nvPr/>
        </p:nvPicPr>
        <p:blipFill>
          <a:blip r:embed="rId4"/>
          <a:stretch>
            <a:fillRect/>
          </a:stretch>
        </p:blipFill>
        <p:spPr>
          <a:xfrm>
            <a:off x="3814878" y="3429000"/>
            <a:ext cx="3031970" cy="2913436"/>
          </a:xfrm>
          <a:prstGeom prst="rect">
            <a:avLst/>
          </a:prstGeom>
        </p:spPr>
      </p:pic>
    </p:spTree>
    <p:extLst>
      <p:ext uri="{BB962C8B-B14F-4D97-AF65-F5344CB8AC3E}">
        <p14:creationId xmlns:p14="http://schemas.microsoft.com/office/powerpoint/2010/main" val="143942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3281564-B37D-A246-A574-5E4D22EA835A}"/>
              </a:ext>
            </a:extLst>
          </p:cNvPr>
          <p:cNvPicPr>
            <a:picLocks noChangeAspect="1"/>
          </p:cNvPicPr>
          <p:nvPr/>
        </p:nvPicPr>
        <p:blipFill>
          <a:blip r:embed="rId3"/>
          <a:stretch>
            <a:fillRect/>
          </a:stretch>
        </p:blipFill>
        <p:spPr>
          <a:xfrm>
            <a:off x="450463" y="400167"/>
            <a:ext cx="8704688" cy="3185736"/>
          </a:xfrm>
          <a:prstGeom prst="rect">
            <a:avLst/>
          </a:prstGeom>
        </p:spPr>
      </p:pic>
    </p:spTree>
    <p:extLst>
      <p:ext uri="{BB962C8B-B14F-4D97-AF65-F5344CB8AC3E}">
        <p14:creationId xmlns:p14="http://schemas.microsoft.com/office/powerpoint/2010/main" val="240447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28C792A-95AB-AB1E-ECBE-F62DDA899021}"/>
              </a:ext>
            </a:extLst>
          </p:cNvPr>
          <p:cNvPicPr>
            <a:picLocks noChangeAspect="1"/>
          </p:cNvPicPr>
          <p:nvPr/>
        </p:nvPicPr>
        <p:blipFill>
          <a:blip r:embed="rId3"/>
          <a:stretch>
            <a:fillRect/>
          </a:stretch>
        </p:blipFill>
        <p:spPr>
          <a:xfrm>
            <a:off x="576378" y="656528"/>
            <a:ext cx="9277350" cy="1485900"/>
          </a:xfrm>
          <a:prstGeom prst="rect">
            <a:avLst/>
          </a:prstGeom>
        </p:spPr>
      </p:pic>
    </p:spTree>
    <p:extLst>
      <p:ext uri="{BB962C8B-B14F-4D97-AF65-F5344CB8AC3E}">
        <p14:creationId xmlns:p14="http://schemas.microsoft.com/office/powerpoint/2010/main" val="149954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527E7993-E5B0-CE40-5A62-D245A0BD6A7B}"/>
              </a:ext>
            </a:extLst>
          </p:cNvPr>
          <p:cNvSpPr txBox="1"/>
          <p:nvPr/>
        </p:nvSpPr>
        <p:spPr>
          <a:xfrm>
            <a:off x="674784" y="492760"/>
            <a:ext cx="9495376" cy="1529080"/>
          </a:xfrm>
          <a:prstGeom prst="rect">
            <a:avLst/>
          </a:prstGeom>
          <a:noFill/>
        </p:spPr>
        <p:txBody>
          <a:bodyPr wrap="square" rtlCol="0">
            <a:spAutoFit/>
          </a:bodyPr>
          <a:lstStyle/>
          <a:p>
            <a:pPr algn="l"/>
            <a:r>
              <a:rPr lang="en-US" b="1" i="0" dirty="0">
                <a:solidFill>
                  <a:srgbClr val="333333"/>
                </a:solidFill>
                <a:effectLst/>
                <a:latin typeface="Neue Helvetica W01"/>
              </a:rPr>
              <a:t>Graphing an Absolute Value Function</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The most significant feature of the absolute value graph is the corner point at which the graph changes direction.</a:t>
            </a:r>
          </a:p>
          <a:p>
            <a:endParaRPr lang="en-US" dirty="0"/>
          </a:p>
        </p:txBody>
      </p:sp>
      <p:pic>
        <p:nvPicPr>
          <p:cNvPr id="7" name="Picture 6">
            <a:extLst>
              <a:ext uri="{FF2B5EF4-FFF2-40B4-BE49-F238E27FC236}">
                <a16:creationId xmlns:a16="http://schemas.microsoft.com/office/drawing/2014/main" id="{05DF4318-A9F5-25E2-A58E-B125281EA0BB}"/>
              </a:ext>
            </a:extLst>
          </p:cNvPr>
          <p:cNvPicPr>
            <a:picLocks noChangeAspect="1"/>
          </p:cNvPicPr>
          <p:nvPr/>
        </p:nvPicPr>
        <p:blipFill>
          <a:blip r:embed="rId3"/>
          <a:stretch>
            <a:fillRect/>
          </a:stretch>
        </p:blipFill>
        <p:spPr>
          <a:xfrm>
            <a:off x="2121195" y="1971674"/>
            <a:ext cx="6838950" cy="4514850"/>
          </a:xfrm>
          <a:prstGeom prst="rect">
            <a:avLst/>
          </a:prstGeom>
        </p:spPr>
      </p:pic>
    </p:spTree>
    <p:extLst>
      <p:ext uri="{BB962C8B-B14F-4D97-AF65-F5344CB8AC3E}">
        <p14:creationId xmlns:p14="http://schemas.microsoft.com/office/powerpoint/2010/main" val="1418971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7CD2CDA-009D-761A-896D-576538EF0DBC}"/>
              </a:ext>
            </a:extLst>
          </p:cNvPr>
          <p:cNvPicPr>
            <a:picLocks noChangeAspect="1"/>
          </p:cNvPicPr>
          <p:nvPr/>
        </p:nvPicPr>
        <p:blipFill>
          <a:blip r:embed="rId3"/>
          <a:stretch>
            <a:fillRect/>
          </a:stretch>
        </p:blipFill>
        <p:spPr>
          <a:xfrm>
            <a:off x="434666" y="345688"/>
            <a:ext cx="8745539" cy="6429491"/>
          </a:xfrm>
          <a:prstGeom prst="rect">
            <a:avLst/>
          </a:prstGeom>
        </p:spPr>
      </p:pic>
    </p:spTree>
    <p:extLst>
      <p:ext uri="{BB962C8B-B14F-4D97-AF65-F5344CB8AC3E}">
        <p14:creationId xmlns:p14="http://schemas.microsoft.com/office/powerpoint/2010/main" val="112660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BC28C13-5B18-7FC0-5C0E-79EACF66A298}"/>
              </a:ext>
            </a:extLst>
          </p:cNvPr>
          <p:cNvPicPr>
            <a:picLocks noChangeAspect="1"/>
          </p:cNvPicPr>
          <p:nvPr/>
        </p:nvPicPr>
        <p:blipFill>
          <a:blip r:embed="rId3"/>
          <a:stretch>
            <a:fillRect/>
          </a:stretch>
        </p:blipFill>
        <p:spPr>
          <a:xfrm>
            <a:off x="665472" y="787206"/>
            <a:ext cx="9210675" cy="1514475"/>
          </a:xfrm>
          <a:prstGeom prst="rect">
            <a:avLst/>
          </a:prstGeom>
        </p:spPr>
      </p:pic>
    </p:spTree>
    <p:extLst>
      <p:ext uri="{BB962C8B-B14F-4D97-AF65-F5344CB8AC3E}">
        <p14:creationId xmlns:p14="http://schemas.microsoft.com/office/powerpoint/2010/main" val="51430416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266</TotalTime>
  <Words>385</Words>
  <Application>Microsoft Office PowerPoint</Application>
  <PresentationFormat>Widescreen</PresentationFormat>
  <Paragraphs>53</Paragraphs>
  <Slides>15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Baskerville Old Face</vt:lpstr>
      <vt:lpstr>Calibri</vt:lpstr>
      <vt:lpstr>Century Schoolbook</vt:lpstr>
      <vt:lpstr>Neue Helvetica W01</vt:lpstr>
      <vt:lpstr>Wingdings 2</vt:lpstr>
      <vt:lpstr>View</vt:lpstr>
      <vt:lpstr>Functions</vt:lpstr>
      <vt:lpstr>Absolute Value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12</cp:revision>
  <dcterms:created xsi:type="dcterms:W3CDTF">2023-11-20T21:32:17Z</dcterms:created>
  <dcterms:modified xsi:type="dcterms:W3CDTF">2023-12-08T20:59:33Z</dcterms:modified>
</cp:coreProperties>
</file>