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6"/>
  </p:notesMasterIdLst>
  <p:sldIdLst>
    <p:sldId id="257" r:id="rId2"/>
    <p:sldId id="280" r:id="rId3"/>
    <p:sldId id="292" r:id="rId4"/>
    <p:sldId id="302" r:id="rId5"/>
    <p:sldId id="301" r:id="rId6"/>
    <p:sldId id="304" r:id="rId7"/>
    <p:sldId id="308" r:id="rId8"/>
    <p:sldId id="307" r:id="rId9"/>
    <p:sldId id="306" r:id="rId10"/>
    <p:sldId id="305" r:id="rId11"/>
    <p:sldId id="300" r:id="rId12"/>
    <p:sldId id="309" r:id="rId13"/>
    <p:sldId id="313" r:id="rId14"/>
    <p:sldId id="312" r:id="rId15"/>
    <p:sldId id="311" r:id="rId16"/>
    <p:sldId id="310" r:id="rId17"/>
    <p:sldId id="317" r:id="rId18"/>
    <p:sldId id="316" r:id="rId19"/>
    <p:sldId id="315" r:id="rId20"/>
    <p:sldId id="314" r:id="rId21"/>
    <p:sldId id="294" r:id="rId22"/>
    <p:sldId id="321" r:id="rId23"/>
    <p:sldId id="320" r:id="rId24"/>
    <p:sldId id="322" r:id="rId25"/>
    <p:sldId id="325" r:id="rId26"/>
    <p:sldId id="324" r:id="rId27"/>
    <p:sldId id="323" r:id="rId28"/>
    <p:sldId id="327" r:id="rId29"/>
    <p:sldId id="329" r:id="rId30"/>
    <p:sldId id="328" r:id="rId31"/>
    <p:sldId id="335" r:id="rId32"/>
    <p:sldId id="334" r:id="rId33"/>
    <p:sldId id="333" r:id="rId34"/>
    <p:sldId id="331" r:id="rId35"/>
    <p:sldId id="332" r:id="rId36"/>
    <p:sldId id="330" r:id="rId37"/>
    <p:sldId id="336" r:id="rId38"/>
    <p:sldId id="339" r:id="rId39"/>
    <p:sldId id="338" r:id="rId40"/>
    <p:sldId id="337" r:id="rId41"/>
    <p:sldId id="341" r:id="rId42"/>
    <p:sldId id="343" r:id="rId43"/>
    <p:sldId id="342" r:id="rId44"/>
    <p:sldId id="345" r:id="rId45"/>
    <p:sldId id="347" r:id="rId46"/>
    <p:sldId id="346" r:id="rId47"/>
    <p:sldId id="344" r:id="rId48"/>
    <p:sldId id="351" r:id="rId49"/>
    <p:sldId id="340" r:id="rId50"/>
    <p:sldId id="350" r:id="rId51"/>
    <p:sldId id="349" r:id="rId52"/>
    <p:sldId id="348" r:id="rId53"/>
    <p:sldId id="281" r:id="rId54"/>
    <p:sldId id="352"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EE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85627" autoAdjust="0"/>
  </p:normalViewPr>
  <p:slideViewPr>
    <p:cSldViewPr snapToGrid="0">
      <p:cViewPr varScale="1">
        <p:scale>
          <a:sx n="94" d="100"/>
          <a:sy n="94" d="100"/>
        </p:scale>
        <p:origin x="5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B1E18B-DAD7-417F-9F65-836F759EC815}" type="datetimeFigureOut">
              <a:rPr lang="en-US" smtClean="0"/>
              <a:t>12/8/2023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218910-D961-4504-9C24-5FEE25DE1ED7}" type="slidenum">
              <a:rPr lang="en-US" smtClean="0"/>
              <a:t>‹#›</a:t>
            </a:fld>
            <a:endParaRPr lang="en-US"/>
          </a:p>
        </p:txBody>
      </p:sp>
    </p:spTree>
    <p:extLst>
      <p:ext uri="{BB962C8B-B14F-4D97-AF65-F5344CB8AC3E}">
        <p14:creationId xmlns:p14="http://schemas.microsoft.com/office/powerpoint/2010/main" val="975367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notes within these slides are from the OpenStax textbook Algebra and Trigonometry 2e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1581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5424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8091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861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379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41373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64358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33279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147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2017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6303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b="0" i="0" dirty="0">
              <a:solidFill>
                <a:srgbClr val="424242"/>
              </a:solidFill>
              <a:effectLst/>
              <a:latin typeface="Neue Helvetica W01"/>
            </a:endParaRPr>
          </a:p>
          <a:p>
            <a:br>
              <a:rPr lang="en-US" dirty="0"/>
            </a:b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01707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6014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a graphing calculator to graph.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33040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47121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74093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60075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62146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172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73649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38391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6272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latin typeface="Neue Helvetica W01"/>
              </a:rPr>
              <a:t>In this section, we will practice determining domains and ranges for specific functions. We can write the domain and range in </a:t>
            </a:r>
            <a:r>
              <a:rPr lang="en-US" b="1" i="0" dirty="0">
                <a:solidFill>
                  <a:srgbClr val="424242"/>
                </a:solidFill>
                <a:effectLst/>
                <a:latin typeface="Neue Helvetica W01"/>
              </a:rPr>
              <a:t>interval notation</a:t>
            </a:r>
            <a:r>
              <a:rPr lang="en-US" b="0" i="0" dirty="0">
                <a:solidFill>
                  <a:srgbClr val="424242"/>
                </a:solidFill>
                <a:effectLst/>
                <a:latin typeface="Neue Helvetica W01"/>
              </a:rPr>
              <a:t>, which uses values within brackets to describe a set of numbers.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37902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6717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43123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44485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42854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31027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56220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30264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01046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46656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0084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latin typeface="Neue Helvetica W01"/>
              </a:rPr>
              <a:t>A flat mirror enables us to see an accurate image of ourselves and whatever is behind us. When we tilt the mirror, the images we see may shift horizontally or vertically. But what happens when we bend a flexible mirror? Like a carnival funhouse mirror, it presents us with a distorted image of ourselves, stretched or compressed horizontally or vertically. In a similar way, we can distort or transform mathematical functions to better adapt them to describing objects or processes in the real world. In this section, we will take a look at several kinds of transformations.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52328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19767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99552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99411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86004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53443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86011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97787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30245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55814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5771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18853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23339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78526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39760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7079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7567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7033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1536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5955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85BB75DA-20A7-4043-9498-8042D7FFDC4A}" type="datetime1">
              <a:rPr lang="en-US" smtClean="0"/>
              <a:t>12/8/2023</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73B850FF-6169-4056-8077-06FFA93A5366}"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8941252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E8973-9055-4952-981E-8812CBF4A708}" type="datetime1">
              <a:rPr lang="en-US" smtClean="0"/>
              <a:t>12/8/2023</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366359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C46BA-DC38-440B-A51C-788BCA3B32D3}" type="datetime1">
              <a:rPr lang="en-US" smtClean="0"/>
              <a:t>12/8/2023</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46232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1451A-CFA5-4FFC-B918-734CB1FED670}" type="datetime1">
              <a:rPr lang="en-US" smtClean="0"/>
              <a:t>12/8/2023</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837465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825CF-EF9B-4DE4-A234-A10023EC1A3E}" type="datetime1">
              <a:rPr lang="en-US" smtClean="0"/>
              <a:t>12/8/2023</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3084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41208D-B44C-4233-841D-9E8CFA5F70A0}" type="datetime1">
              <a:rPr lang="en-US" smtClean="0"/>
              <a:t>12/8/2023</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536900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6C495-331A-4221-870F-E220793F001F}" type="datetime1">
              <a:rPr lang="en-US" smtClean="0"/>
              <a:t>12/8/2023</a:t>
            </a:fld>
            <a:endParaRPr lang="en-US"/>
          </a:p>
        </p:txBody>
      </p:sp>
      <p:sp>
        <p:nvSpPr>
          <p:cNvPr id="8" name="Footer Placeholder 7"/>
          <p:cNvSpPr>
            <a:spLocks noGrp="1"/>
          </p:cNvSpPr>
          <p:nvPr>
            <p:ph type="ftr" sz="quarter" idx="11"/>
          </p:nvPr>
        </p:nvSpPr>
        <p:spPr/>
        <p:txBody>
          <a:bodyPr/>
          <a:lstStyle/>
          <a:p>
            <a:r>
              <a:rPr lang="en-US"/>
              <a:t>https://openstax.org/details/books/algebra-and-trigonometry-2e</a:t>
            </a:r>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01487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B5E82D-A968-4F91-830C-263177116E66}" type="datetime1">
              <a:rPr lang="en-US" smtClean="0"/>
              <a:t>12/8/2023</a:t>
            </a:fld>
            <a:endParaRPr lang="en-US"/>
          </a:p>
        </p:txBody>
      </p:sp>
      <p:sp>
        <p:nvSpPr>
          <p:cNvPr id="4" name="Footer Placeholder 3"/>
          <p:cNvSpPr>
            <a:spLocks noGrp="1"/>
          </p:cNvSpPr>
          <p:nvPr>
            <p:ph type="ftr" sz="quarter" idx="11"/>
          </p:nvPr>
        </p:nvSpPr>
        <p:spPr/>
        <p:txBody>
          <a:bodyPr/>
          <a:lstStyle/>
          <a:p>
            <a:r>
              <a:rPr lang="en-US"/>
              <a:t>https://openstax.org/details/books/algebra-and-trigonometry-2e</a:t>
            </a:r>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68616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6FBB8-2C26-48E5-ACBF-3D35893C729F}" type="datetime1">
              <a:rPr lang="en-US" smtClean="0"/>
              <a:t>12/8/2023</a:t>
            </a:fld>
            <a:endParaRPr lang="en-US"/>
          </a:p>
        </p:txBody>
      </p:sp>
      <p:sp>
        <p:nvSpPr>
          <p:cNvPr id="3" name="Footer Placeholder 2"/>
          <p:cNvSpPr>
            <a:spLocks noGrp="1"/>
          </p:cNvSpPr>
          <p:nvPr>
            <p:ph type="ftr" sz="quarter" idx="11"/>
          </p:nvPr>
        </p:nvSpPr>
        <p:spPr/>
        <p:txBody>
          <a:bodyPr/>
          <a:lstStyle/>
          <a:p>
            <a:r>
              <a:rPr lang="en-US"/>
              <a:t>https://openstax.org/details/books/algebra-and-trigonometry-2e</a:t>
            </a:r>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67254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C98E87-6C6E-49A5-AEDA-8F9EEACAC649}" type="datetime1">
              <a:rPr lang="en-US" smtClean="0"/>
              <a:t>12/8/2023</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758015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B15F85-0F88-4E52-8E05-40819EDF5115}" type="datetime1">
              <a:rPr lang="en-US" smtClean="0"/>
              <a:t>12/8/2023</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42746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A25B89A0-E26E-4328-838E-AB32FC45EAF9}" type="datetime1">
              <a:rPr lang="en-US" smtClean="0"/>
              <a:t>12/8/2023</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r>
              <a:rPr lang="en-US"/>
              <a:t>https://openstax.org/details/books/algebra-and-trigonometry-2e</a:t>
            </a:r>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9314437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Triangular abstract background">
            <a:extLst>
              <a:ext uri="{FF2B5EF4-FFF2-40B4-BE49-F238E27FC236}">
                <a16:creationId xmlns:a16="http://schemas.microsoft.com/office/drawing/2014/main" id="{D0536DEF-2C1E-4BAD-3214-7C75E0E4FE64}"/>
              </a:ext>
            </a:extLst>
          </p:cNvPr>
          <p:cNvPicPr>
            <a:picLocks noChangeAspect="1"/>
          </p:cNvPicPr>
          <p:nvPr/>
        </p:nvPicPr>
        <p:blipFill rotWithShape="1">
          <a:blip r:embed="rId3">
            <a:alphaModFix amt="70000"/>
          </a:blip>
          <a:srcRect t="15726" r="-1" b="-1"/>
          <a:stretch/>
        </p:blipFill>
        <p:spPr>
          <a:xfrm>
            <a:off x="20" y="10"/>
            <a:ext cx="12188932" cy="6856614"/>
          </a:xfrm>
          <a:prstGeom prst="rect">
            <a:avLst/>
          </a:prstGeom>
        </p:spPr>
      </p:pic>
      <p:sp>
        <p:nvSpPr>
          <p:cNvPr id="2" name="Title 1">
            <a:extLst>
              <a:ext uri="{FF2B5EF4-FFF2-40B4-BE49-F238E27FC236}">
                <a16:creationId xmlns:a16="http://schemas.microsoft.com/office/drawing/2014/main" id="{676CFEAC-E3F0-C336-C550-FD9314806E2B}"/>
              </a:ext>
            </a:extLst>
          </p:cNvPr>
          <p:cNvSpPr>
            <a:spLocks noGrp="1"/>
          </p:cNvSpPr>
          <p:nvPr>
            <p:ph type="ctrTitle"/>
          </p:nvPr>
        </p:nvSpPr>
        <p:spPr>
          <a:xfrm>
            <a:off x="998515" y="448165"/>
            <a:ext cx="10191942" cy="3173034"/>
          </a:xfrm>
        </p:spPr>
        <p:txBody>
          <a:bodyPr>
            <a:normAutofit/>
          </a:bodyPr>
          <a:lstStyle/>
          <a:p>
            <a:r>
              <a:rPr lang="en-US" sz="6600" dirty="0">
                <a:solidFill>
                  <a:srgbClr val="FFFFFF"/>
                </a:solidFill>
              </a:rPr>
              <a:t>Functions</a:t>
            </a:r>
          </a:p>
        </p:txBody>
      </p:sp>
      <p:sp>
        <p:nvSpPr>
          <p:cNvPr id="3" name="Subtitle 2">
            <a:extLst>
              <a:ext uri="{FF2B5EF4-FFF2-40B4-BE49-F238E27FC236}">
                <a16:creationId xmlns:a16="http://schemas.microsoft.com/office/drawing/2014/main" id="{DD247231-577D-2B6C-0F9F-6521236FCF0B}"/>
              </a:ext>
            </a:extLst>
          </p:cNvPr>
          <p:cNvSpPr>
            <a:spLocks noGrp="1"/>
          </p:cNvSpPr>
          <p:nvPr>
            <p:ph type="subTitle" idx="1"/>
          </p:nvPr>
        </p:nvSpPr>
        <p:spPr>
          <a:xfrm>
            <a:off x="1522486" y="3779987"/>
            <a:ext cx="9144000" cy="2123102"/>
          </a:xfrm>
        </p:spPr>
        <p:txBody>
          <a:bodyPr>
            <a:noAutofit/>
          </a:bodyPr>
          <a:lstStyle/>
          <a:p>
            <a:pPr>
              <a:lnSpc>
                <a:spcPct val="100000"/>
              </a:lnSpc>
            </a:pPr>
            <a:r>
              <a:rPr lang="en-US" sz="2000" dirty="0">
                <a:solidFill>
                  <a:srgbClr val="FFFFFF"/>
                </a:solidFill>
              </a:rPr>
              <a:t>Chapter 3</a:t>
            </a:r>
          </a:p>
          <a:p>
            <a:pPr>
              <a:lnSpc>
                <a:spcPct val="100000"/>
              </a:lnSpc>
            </a:pPr>
            <a:r>
              <a:rPr lang="en-US" sz="2000" dirty="0">
                <a:solidFill>
                  <a:srgbClr val="FFFFFF"/>
                </a:solidFill>
              </a:rPr>
              <a:t>Algebra and Trigonometry 2e</a:t>
            </a:r>
          </a:p>
          <a:p>
            <a:pPr>
              <a:lnSpc>
                <a:spcPct val="100000"/>
              </a:lnSpc>
            </a:pPr>
            <a:r>
              <a:rPr lang="en-US" sz="2000" dirty="0">
                <a:solidFill>
                  <a:srgbClr val="FFFFFF"/>
                </a:solidFill>
              </a:rPr>
              <a:t>OpenStax</a:t>
            </a:r>
          </a:p>
          <a:p>
            <a:pPr>
              <a:lnSpc>
                <a:spcPct val="100000"/>
              </a:lnSpc>
            </a:pPr>
            <a:r>
              <a:rPr lang="en-US" sz="2000" dirty="0">
                <a:solidFill>
                  <a:srgbClr val="FFFFFF"/>
                </a:solidFill>
              </a:rPr>
              <a:t>Jay Abramson</a:t>
            </a:r>
          </a:p>
        </p:txBody>
      </p:sp>
      <p:sp>
        <p:nvSpPr>
          <p:cNvPr id="5" name="Footer Placeholder 4">
            <a:extLst>
              <a:ext uri="{FF2B5EF4-FFF2-40B4-BE49-F238E27FC236}">
                <a16:creationId xmlns:a16="http://schemas.microsoft.com/office/drawing/2014/main" id="{6F700BAE-5B10-EA54-1338-4AD038116E25}"/>
              </a:ext>
            </a:extLst>
          </p:cNvPr>
          <p:cNvSpPr>
            <a:spLocks noGrp="1"/>
          </p:cNvSpPr>
          <p:nvPr>
            <p:ph type="ftr" sz="quarter" idx="11"/>
          </p:nvPr>
        </p:nvSpPr>
        <p:spPr/>
        <p:txBody>
          <a:bodyPr>
            <a:normAutofit lnSpcReduction="10000"/>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b="0" i="0" u="none" strike="noStrike" kern="1200" cap="all" spc="200" normalizeH="0" baseline="0" noProof="0">
                <a:ln>
                  <a:noFill/>
                </a:ln>
                <a:solidFill>
                  <a:srgbClr val="FFFFFF"/>
                </a:solidFill>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4119155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3B64C541-75CB-954E-A764-3E5DC487037B}"/>
              </a:ext>
            </a:extLst>
          </p:cNvPr>
          <p:cNvPicPr>
            <a:picLocks noChangeAspect="1"/>
          </p:cNvPicPr>
          <p:nvPr/>
        </p:nvPicPr>
        <p:blipFill>
          <a:blip r:embed="rId3"/>
          <a:stretch>
            <a:fillRect/>
          </a:stretch>
        </p:blipFill>
        <p:spPr>
          <a:xfrm>
            <a:off x="965742" y="1900934"/>
            <a:ext cx="9658350" cy="1628775"/>
          </a:xfrm>
          <a:prstGeom prst="rect">
            <a:avLst/>
          </a:prstGeom>
        </p:spPr>
      </p:pic>
    </p:spTree>
    <p:extLst>
      <p:ext uri="{BB962C8B-B14F-4D97-AF65-F5344CB8AC3E}">
        <p14:creationId xmlns:p14="http://schemas.microsoft.com/office/powerpoint/2010/main" val="2230679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FE864DA4-B68C-1B96-D119-D34B3E0E37FD}"/>
              </a:ext>
            </a:extLst>
          </p:cNvPr>
          <p:cNvPicPr>
            <a:picLocks noChangeAspect="1"/>
          </p:cNvPicPr>
          <p:nvPr/>
        </p:nvPicPr>
        <p:blipFill>
          <a:blip r:embed="rId3"/>
          <a:stretch>
            <a:fillRect/>
          </a:stretch>
        </p:blipFill>
        <p:spPr>
          <a:xfrm>
            <a:off x="589155" y="560581"/>
            <a:ext cx="9829737" cy="2316434"/>
          </a:xfrm>
          <a:prstGeom prst="rect">
            <a:avLst/>
          </a:prstGeom>
        </p:spPr>
      </p:pic>
    </p:spTree>
    <p:extLst>
      <p:ext uri="{BB962C8B-B14F-4D97-AF65-F5344CB8AC3E}">
        <p14:creationId xmlns:p14="http://schemas.microsoft.com/office/powerpoint/2010/main" val="1761650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A5A34461-1903-9A08-9C46-F24D21597CBE}"/>
              </a:ext>
            </a:extLst>
          </p:cNvPr>
          <p:cNvPicPr>
            <a:picLocks noChangeAspect="1"/>
          </p:cNvPicPr>
          <p:nvPr/>
        </p:nvPicPr>
        <p:blipFill>
          <a:blip r:embed="rId3"/>
          <a:stretch>
            <a:fillRect/>
          </a:stretch>
        </p:blipFill>
        <p:spPr>
          <a:xfrm>
            <a:off x="967252" y="1866899"/>
            <a:ext cx="9610725" cy="2362200"/>
          </a:xfrm>
          <a:prstGeom prst="rect">
            <a:avLst/>
          </a:prstGeom>
        </p:spPr>
      </p:pic>
    </p:spTree>
    <p:extLst>
      <p:ext uri="{BB962C8B-B14F-4D97-AF65-F5344CB8AC3E}">
        <p14:creationId xmlns:p14="http://schemas.microsoft.com/office/powerpoint/2010/main" val="2013694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D25BD365-273C-978B-B74A-6632257FAA6E}"/>
              </a:ext>
            </a:extLst>
          </p:cNvPr>
          <p:cNvPicPr>
            <a:picLocks noChangeAspect="1"/>
          </p:cNvPicPr>
          <p:nvPr/>
        </p:nvPicPr>
        <p:blipFill>
          <a:blip r:embed="rId3"/>
          <a:stretch>
            <a:fillRect/>
          </a:stretch>
        </p:blipFill>
        <p:spPr>
          <a:xfrm>
            <a:off x="412595" y="341622"/>
            <a:ext cx="10363200" cy="3609975"/>
          </a:xfrm>
          <a:prstGeom prst="rect">
            <a:avLst/>
          </a:prstGeom>
        </p:spPr>
      </p:pic>
    </p:spTree>
    <p:extLst>
      <p:ext uri="{BB962C8B-B14F-4D97-AF65-F5344CB8AC3E}">
        <p14:creationId xmlns:p14="http://schemas.microsoft.com/office/powerpoint/2010/main" val="2718483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849E9678-4E2E-B457-0DFA-F250F534C333}"/>
              </a:ext>
            </a:extLst>
          </p:cNvPr>
          <p:cNvPicPr>
            <a:picLocks noChangeAspect="1"/>
          </p:cNvPicPr>
          <p:nvPr/>
        </p:nvPicPr>
        <p:blipFill>
          <a:blip r:embed="rId3"/>
          <a:stretch>
            <a:fillRect/>
          </a:stretch>
        </p:blipFill>
        <p:spPr>
          <a:xfrm>
            <a:off x="570106" y="409277"/>
            <a:ext cx="8752313" cy="6206997"/>
          </a:xfrm>
          <a:prstGeom prst="rect">
            <a:avLst/>
          </a:prstGeom>
        </p:spPr>
      </p:pic>
    </p:spTree>
    <p:extLst>
      <p:ext uri="{BB962C8B-B14F-4D97-AF65-F5344CB8AC3E}">
        <p14:creationId xmlns:p14="http://schemas.microsoft.com/office/powerpoint/2010/main" val="548013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9C702AB0-5F19-AAF3-B34B-038A091D0ABF}"/>
              </a:ext>
            </a:extLst>
          </p:cNvPr>
          <p:cNvPicPr>
            <a:picLocks noChangeAspect="1"/>
          </p:cNvPicPr>
          <p:nvPr/>
        </p:nvPicPr>
        <p:blipFill>
          <a:blip r:embed="rId3"/>
          <a:stretch>
            <a:fillRect/>
          </a:stretch>
        </p:blipFill>
        <p:spPr>
          <a:xfrm>
            <a:off x="429787" y="457199"/>
            <a:ext cx="9258300" cy="1981200"/>
          </a:xfrm>
          <a:prstGeom prst="rect">
            <a:avLst/>
          </a:prstGeom>
        </p:spPr>
      </p:pic>
    </p:spTree>
    <p:extLst>
      <p:ext uri="{BB962C8B-B14F-4D97-AF65-F5344CB8AC3E}">
        <p14:creationId xmlns:p14="http://schemas.microsoft.com/office/powerpoint/2010/main" val="2711586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5FEE8EDF-4D5E-4D38-2F6A-3452BFE7417D}"/>
              </a:ext>
            </a:extLst>
          </p:cNvPr>
          <p:cNvPicPr>
            <a:picLocks noChangeAspect="1"/>
          </p:cNvPicPr>
          <p:nvPr/>
        </p:nvPicPr>
        <p:blipFill>
          <a:blip r:embed="rId3"/>
          <a:stretch>
            <a:fillRect/>
          </a:stretch>
        </p:blipFill>
        <p:spPr>
          <a:xfrm>
            <a:off x="566737" y="505637"/>
            <a:ext cx="9229725" cy="1743075"/>
          </a:xfrm>
          <a:prstGeom prst="rect">
            <a:avLst/>
          </a:prstGeom>
        </p:spPr>
      </p:pic>
    </p:spTree>
    <p:extLst>
      <p:ext uri="{BB962C8B-B14F-4D97-AF65-F5344CB8AC3E}">
        <p14:creationId xmlns:p14="http://schemas.microsoft.com/office/powerpoint/2010/main" val="3595738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35D9A18B-F245-F9E0-B8D2-667C6DCD0C5E}"/>
              </a:ext>
            </a:extLst>
          </p:cNvPr>
          <p:cNvPicPr>
            <a:picLocks noChangeAspect="1"/>
          </p:cNvPicPr>
          <p:nvPr/>
        </p:nvPicPr>
        <p:blipFill>
          <a:blip r:embed="rId3"/>
          <a:stretch>
            <a:fillRect/>
          </a:stretch>
        </p:blipFill>
        <p:spPr>
          <a:xfrm>
            <a:off x="945066" y="1317470"/>
            <a:ext cx="9677400" cy="3219450"/>
          </a:xfrm>
          <a:prstGeom prst="rect">
            <a:avLst/>
          </a:prstGeom>
        </p:spPr>
      </p:pic>
    </p:spTree>
    <p:extLst>
      <p:ext uri="{BB962C8B-B14F-4D97-AF65-F5344CB8AC3E}">
        <p14:creationId xmlns:p14="http://schemas.microsoft.com/office/powerpoint/2010/main" val="3575282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30FFEF0C-94F3-34D9-BD7B-A9E2D7D7DFC5}"/>
              </a:ext>
            </a:extLst>
          </p:cNvPr>
          <p:cNvPicPr>
            <a:picLocks noChangeAspect="1"/>
          </p:cNvPicPr>
          <p:nvPr/>
        </p:nvPicPr>
        <p:blipFill>
          <a:blip r:embed="rId3"/>
          <a:stretch>
            <a:fillRect/>
          </a:stretch>
        </p:blipFill>
        <p:spPr>
          <a:xfrm>
            <a:off x="568131" y="532703"/>
            <a:ext cx="9115425" cy="1733550"/>
          </a:xfrm>
          <a:prstGeom prst="rect">
            <a:avLst/>
          </a:prstGeom>
        </p:spPr>
      </p:pic>
    </p:spTree>
    <p:extLst>
      <p:ext uri="{BB962C8B-B14F-4D97-AF65-F5344CB8AC3E}">
        <p14:creationId xmlns:p14="http://schemas.microsoft.com/office/powerpoint/2010/main" val="3428343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5FA84901-21BB-870C-A44E-1E7B2BE00AB9}"/>
              </a:ext>
            </a:extLst>
          </p:cNvPr>
          <p:cNvPicPr>
            <a:picLocks noChangeAspect="1"/>
          </p:cNvPicPr>
          <p:nvPr/>
        </p:nvPicPr>
        <p:blipFill>
          <a:blip r:embed="rId3"/>
          <a:stretch>
            <a:fillRect/>
          </a:stretch>
        </p:blipFill>
        <p:spPr>
          <a:xfrm>
            <a:off x="663575" y="555625"/>
            <a:ext cx="9239250" cy="1276350"/>
          </a:xfrm>
          <a:prstGeom prst="rect">
            <a:avLst/>
          </a:prstGeom>
        </p:spPr>
      </p:pic>
    </p:spTree>
    <p:extLst>
      <p:ext uri="{BB962C8B-B14F-4D97-AF65-F5344CB8AC3E}">
        <p14:creationId xmlns:p14="http://schemas.microsoft.com/office/powerpoint/2010/main" val="3436826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78E1DCC1-CECF-49BB-97F0-2233B406D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0">
            <a:extLst>
              <a:ext uri="{FF2B5EF4-FFF2-40B4-BE49-F238E27FC236}">
                <a16:creationId xmlns:a16="http://schemas.microsoft.com/office/drawing/2014/main" id="{3C7ABF58-EC6B-4932-8671-4BAEBDDF50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811"/>
            <a:ext cx="11292842" cy="510821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7A4F41-F633-47E1-4787-1E459C18EEDA}"/>
              </a:ext>
            </a:extLst>
          </p:cNvPr>
          <p:cNvSpPr>
            <a:spLocks noGrp="1"/>
          </p:cNvSpPr>
          <p:nvPr>
            <p:ph type="ctrTitle"/>
          </p:nvPr>
        </p:nvSpPr>
        <p:spPr>
          <a:xfrm>
            <a:off x="1261872" y="368300"/>
            <a:ext cx="8263128" cy="4470399"/>
          </a:xfrm>
          <a:noFill/>
        </p:spPr>
        <p:txBody>
          <a:bodyPr anchor="ctr">
            <a:normAutofit/>
          </a:bodyPr>
          <a:lstStyle/>
          <a:p>
            <a:r>
              <a:rPr lang="en-US" sz="4800" dirty="0">
                <a:solidFill>
                  <a:srgbClr val="FFFFFF"/>
                </a:solidFill>
                <a:latin typeface="Baskerville Old Face" panose="02020602080505020303" pitchFamily="18" charset="0"/>
              </a:rPr>
              <a:t>Transformation of Functions</a:t>
            </a:r>
          </a:p>
        </p:txBody>
      </p:sp>
      <p:sp>
        <p:nvSpPr>
          <p:cNvPr id="13" name="Rectangle 12">
            <a:extLst>
              <a:ext uri="{FF2B5EF4-FFF2-40B4-BE49-F238E27FC236}">
                <a16:creationId xmlns:a16="http://schemas.microsoft.com/office/drawing/2014/main" id="{EB868EAF-CD67-49A7-8A32-BBC0EA412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105400"/>
            <a:ext cx="11292840" cy="17526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Subtitle 2">
            <a:extLst>
              <a:ext uri="{FF2B5EF4-FFF2-40B4-BE49-F238E27FC236}">
                <a16:creationId xmlns:a16="http://schemas.microsoft.com/office/drawing/2014/main" id="{2BB684C7-8E7C-C707-C5BE-4AA6C0955BA1}"/>
              </a:ext>
            </a:extLst>
          </p:cNvPr>
          <p:cNvSpPr>
            <a:spLocks noGrp="1"/>
          </p:cNvSpPr>
          <p:nvPr>
            <p:ph type="subTitle" idx="1"/>
          </p:nvPr>
        </p:nvSpPr>
        <p:spPr>
          <a:xfrm>
            <a:off x="1261872" y="5533371"/>
            <a:ext cx="9418320" cy="896658"/>
          </a:xfrm>
        </p:spPr>
        <p:txBody>
          <a:bodyPr anchor="ctr">
            <a:normAutofit/>
          </a:bodyPr>
          <a:lstStyle/>
          <a:p>
            <a:r>
              <a:rPr lang="en-US" sz="2800" dirty="0">
                <a:solidFill>
                  <a:schemeClr val="tx1"/>
                </a:solidFill>
              </a:rPr>
              <a:t>Section 3.5</a:t>
            </a:r>
          </a:p>
        </p:txBody>
      </p:sp>
      <p:sp>
        <p:nvSpPr>
          <p:cNvPr id="4" name="Footer Placeholder 3">
            <a:extLst>
              <a:ext uri="{FF2B5EF4-FFF2-40B4-BE49-F238E27FC236}">
                <a16:creationId xmlns:a16="http://schemas.microsoft.com/office/drawing/2014/main" id="{2EC05E09-B1D7-509E-BB93-EF54709A0CDF}"/>
              </a:ext>
            </a:extLst>
          </p:cNvPr>
          <p:cNvSpPr>
            <a:spLocks noGrp="1"/>
          </p:cNvSpPr>
          <p:nvPr>
            <p:ph type="ftr" sz="quarter" idx="11"/>
          </p:nvPr>
        </p:nvSpPr>
        <p:spPr>
          <a:xfrm rot="16200000">
            <a:off x="9959341" y="4046537"/>
            <a:ext cx="35814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solidFill>
                  <a:schemeClr val="tx1">
                    <a:alpha val="70000"/>
                  </a:schemeClr>
                </a:solidFill>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1715376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AC2A2AC3-1F67-D6E2-9BF6-5A791B7BBF93}"/>
              </a:ext>
            </a:extLst>
          </p:cNvPr>
          <p:cNvPicPr>
            <a:picLocks noChangeAspect="1"/>
          </p:cNvPicPr>
          <p:nvPr/>
        </p:nvPicPr>
        <p:blipFill>
          <a:blip r:embed="rId3"/>
          <a:stretch>
            <a:fillRect/>
          </a:stretch>
        </p:blipFill>
        <p:spPr>
          <a:xfrm>
            <a:off x="259396" y="342900"/>
            <a:ext cx="9286875" cy="6172200"/>
          </a:xfrm>
          <a:prstGeom prst="rect">
            <a:avLst/>
          </a:prstGeom>
        </p:spPr>
      </p:pic>
    </p:spTree>
    <p:extLst>
      <p:ext uri="{BB962C8B-B14F-4D97-AF65-F5344CB8AC3E}">
        <p14:creationId xmlns:p14="http://schemas.microsoft.com/office/powerpoint/2010/main" val="843776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A05A38E8-CBA1-B3B1-347E-028BA21688DE}"/>
              </a:ext>
            </a:extLst>
          </p:cNvPr>
          <p:cNvPicPr>
            <a:picLocks noChangeAspect="1"/>
          </p:cNvPicPr>
          <p:nvPr/>
        </p:nvPicPr>
        <p:blipFill>
          <a:blip r:embed="rId3"/>
          <a:stretch>
            <a:fillRect/>
          </a:stretch>
        </p:blipFill>
        <p:spPr>
          <a:xfrm>
            <a:off x="501340" y="479967"/>
            <a:ext cx="9182100" cy="1638300"/>
          </a:xfrm>
          <a:prstGeom prst="rect">
            <a:avLst/>
          </a:prstGeom>
        </p:spPr>
      </p:pic>
    </p:spTree>
    <p:extLst>
      <p:ext uri="{BB962C8B-B14F-4D97-AF65-F5344CB8AC3E}">
        <p14:creationId xmlns:p14="http://schemas.microsoft.com/office/powerpoint/2010/main" val="3625243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3" name="TextBox 2">
            <a:extLst>
              <a:ext uri="{FF2B5EF4-FFF2-40B4-BE49-F238E27FC236}">
                <a16:creationId xmlns:a16="http://schemas.microsoft.com/office/drawing/2014/main" id="{A6C2ADA3-0A84-16E0-C87D-7B857ABB2AF5}"/>
              </a:ext>
            </a:extLst>
          </p:cNvPr>
          <p:cNvSpPr txBox="1"/>
          <p:nvPr/>
        </p:nvSpPr>
        <p:spPr>
          <a:xfrm>
            <a:off x="741432" y="496104"/>
            <a:ext cx="9957048" cy="1631216"/>
          </a:xfrm>
          <a:prstGeom prst="rect">
            <a:avLst/>
          </a:prstGeom>
          <a:noFill/>
        </p:spPr>
        <p:txBody>
          <a:bodyPr wrap="square" rtlCol="0">
            <a:spAutoFit/>
          </a:bodyPr>
          <a:lstStyle/>
          <a:p>
            <a:pPr algn="l"/>
            <a:r>
              <a:rPr lang="en-US" sz="2800" b="1" i="0" dirty="0">
                <a:solidFill>
                  <a:srgbClr val="333333"/>
                </a:solidFill>
                <a:effectLst/>
                <a:latin typeface="Neue Helvetica W01"/>
              </a:rPr>
              <a:t>Graphing Functions Using Reflections about the Axes</a:t>
            </a:r>
          </a:p>
          <a:p>
            <a:pPr algn="l"/>
            <a:endParaRPr lang="en-US" b="1" i="0" dirty="0">
              <a:solidFill>
                <a:srgbClr val="333333"/>
              </a:solidFill>
              <a:effectLst/>
              <a:latin typeface="Neue Helvetica W01"/>
            </a:endParaRPr>
          </a:p>
          <a:p>
            <a:pPr algn="l"/>
            <a:r>
              <a:rPr lang="en-US" b="0" i="0" dirty="0">
                <a:solidFill>
                  <a:srgbClr val="424242"/>
                </a:solidFill>
                <a:effectLst/>
                <a:latin typeface="Neue Helvetica W01"/>
              </a:rPr>
              <a:t>Another transformation that can be applied to a function is a reflection over the </a:t>
            </a:r>
            <a:r>
              <a:rPr lang="en-US" b="0" i="1" dirty="0">
                <a:solidFill>
                  <a:srgbClr val="424242"/>
                </a:solidFill>
                <a:effectLst/>
                <a:latin typeface="Neue Helvetica W01"/>
              </a:rPr>
              <a:t>x</a:t>
            </a:r>
            <a:r>
              <a:rPr lang="en-US" b="0" i="0" dirty="0">
                <a:solidFill>
                  <a:srgbClr val="424242"/>
                </a:solidFill>
                <a:effectLst/>
                <a:latin typeface="Neue Helvetica W01"/>
              </a:rPr>
              <a:t>- or </a:t>
            </a:r>
            <a:r>
              <a:rPr lang="en-US" b="0" i="1" dirty="0">
                <a:solidFill>
                  <a:srgbClr val="424242"/>
                </a:solidFill>
                <a:effectLst/>
                <a:latin typeface="Neue Helvetica W01"/>
              </a:rPr>
              <a:t>y</a:t>
            </a:r>
            <a:r>
              <a:rPr lang="en-US" b="0" i="0" dirty="0">
                <a:solidFill>
                  <a:srgbClr val="424242"/>
                </a:solidFill>
                <a:effectLst/>
                <a:latin typeface="Neue Helvetica W01"/>
              </a:rPr>
              <a:t>-axis. A </a:t>
            </a:r>
            <a:r>
              <a:rPr lang="en-US" b="1" i="0" dirty="0">
                <a:solidFill>
                  <a:srgbClr val="424242"/>
                </a:solidFill>
                <a:effectLst/>
                <a:latin typeface="Neue Helvetica W01"/>
              </a:rPr>
              <a:t>vertical reflection</a:t>
            </a:r>
            <a:r>
              <a:rPr lang="en-US" b="0" i="0" dirty="0">
                <a:solidFill>
                  <a:srgbClr val="424242"/>
                </a:solidFill>
                <a:effectLst/>
                <a:latin typeface="Neue Helvetica W01"/>
              </a:rPr>
              <a:t> reflects a graph vertically across the </a:t>
            </a:r>
            <a:r>
              <a:rPr lang="en-US" b="0" i="1" dirty="0">
                <a:solidFill>
                  <a:srgbClr val="424242"/>
                </a:solidFill>
                <a:effectLst/>
                <a:latin typeface="Neue Helvetica W01"/>
              </a:rPr>
              <a:t>x</a:t>
            </a:r>
            <a:r>
              <a:rPr lang="en-US" b="0" i="0" dirty="0">
                <a:solidFill>
                  <a:srgbClr val="424242"/>
                </a:solidFill>
                <a:effectLst/>
                <a:latin typeface="Neue Helvetica W01"/>
              </a:rPr>
              <a:t>-axis, while a </a:t>
            </a:r>
            <a:r>
              <a:rPr lang="en-US" b="1" i="0" dirty="0">
                <a:solidFill>
                  <a:srgbClr val="424242"/>
                </a:solidFill>
                <a:effectLst/>
                <a:latin typeface="Neue Helvetica W01"/>
              </a:rPr>
              <a:t>horizontal reflection</a:t>
            </a:r>
            <a:r>
              <a:rPr lang="en-US" b="0" i="0" dirty="0">
                <a:solidFill>
                  <a:srgbClr val="424242"/>
                </a:solidFill>
                <a:effectLst/>
                <a:latin typeface="Neue Helvetica W01"/>
              </a:rPr>
              <a:t> reflects a graph horizontally across the </a:t>
            </a:r>
            <a:r>
              <a:rPr lang="en-US" b="0" i="1" dirty="0">
                <a:solidFill>
                  <a:srgbClr val="424242"/>
                </a:solidFill>
                <a:effectLst/>
                <a:latin typeface="Neue Helvetica W01"/>
              </a:rPr>
              <a:t>y</a:t>
            </a:r>
            <a:r>
              <a:rPr lang="en-US" b="0" i="0" dirty="0">
                <a:solidFill>
                  <a:srgbClr val="424242"/>
                </a:solidFill>
                <a:effectLst/>
                <a:latin typeface="Neue Helvetica W01"/>
              </a:rPr>
              <a:t>-axis.</a:t>
            </a:r>
          </a:p>
        </p:txBody>
      </p:sp>
      <p:pic>
        <p:nvPicPr>
          <p:cNvPr id="5" name="Picture 4">
            <a:extLst>
              <a:ext uri="{FF2B5EF4-FFF2-40B4-BE49-F238E27FC236}">
                <a16:creationId xmlns:a16="http://schemas.microsoft.com/office/drawing/2014/main" id="{414FDA70-9A07-7834-D885-5121AAFD0BC5}"/>
              </a:ext>
            </a:extLst>
          </p:cNvPr>
          <p:cNvPicPr>
            <a:picLocks noChangeAspect="1"/>
          </p:cNvPicPr>
          <p:nvPr/>
        </p:nvPicPr>
        <p:blipFill>
          <a:blip r:embed="rId3"/>
          <a:stretch>
            <a:fillRect/>
          </a:stretch>
        </p:blipFill>
        <p:spPr>
          <a:xfrm>
            <a:off x="3303780" y="2496478"/>
            <a:ext cx="4089477" cy="3747548"/>
          </a:xfrm>
          <a:prstGeom prst="rect">
            <a:avLst/>
          </a:prstGeom>
        </p:spPr>
      </p:pic>
    </p:spTree>
    <p:extLst>
      <p:ext uri="{BB962C8B-B14F-4D97-AF65-F5344CB8AC3E}">
        <p14:creationId xmlns:p14="http://schemas.microsoft.com/office/powerpoint/2010/main" val="2296000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896A7306-22D4-8C5A-F8D8-663AA055BB8F}"/>
              </a:ext>
            </a:extLst>
          </p:cNvPr>
          <p:cNvPicPr>
            <a:picLocks noChangeAspect="1"/>
          </p:cNvPicPr>
          <p:nvPr/>
        </p:nvPicPr>
        <p:blipFill>
          <a:blip r:embed="rId3"/>
          <a:stretch>
            <a:fillRect/>
          </a:stretch>
        </p:blipFill>
        <p:spPr>
          <a:xfrm>
            <a:off x="991180" y="1632840"/>
            <a:ext cx="9629775" cy="2276475"/>
          </a:xfrm>
          <a:prstGeom prst="rect">
            <a:avLst/>
          </a:prstGeom>
        </p:spPr>
      </p:pic>
    </p:spTree>
    <p:extLst>
      <p:ext uri="{BB962C8B-B14F-4D97-AF65-F5344CB8AC3E}">
        <p14:creationId xmlns:p14="http://schemas.microsoft.com/office/powerpoint/2010/main" val="14127492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D1A0E8A2-62D9-16C7-D1FF-FC112C4A25F1}"/>
              </a:ext>
            </a:extLst>
          </p:cNvPr>
          <p:cNvPicPr>
            <a:picLocks noChangeAspect="1"/>
          </p:cNvPicPr>
          <p:nvPr/>
        </p:nvPicPr>
        <p:blipFill>
          <a:blip r:embed="rId3"/>
          <a:stretch>
            <a:fillRect/>
          </a:stretch>
        </p:blipFill>
        <p:spPr>
          <a:xfrm>
            <a:off x="879785" y="1601128"/>
            <a:ext cx="9696450" cy="2667000"/>
          </a:xfrm>
          <a:prstGeom prst="rect">
            <a:avLst/>
          </a:prstGeom>
        </p:spPr>
      </p:pic>
    </p:spTree>
    <p:extLst>
      <p:ext uri="{BB962C8B-B14F-4D97-AF65-F5344CB8AC3E}">
        <p14:creationId xmlns:p14="http://schemas.microsoft.com/office/powerpoint/2010/main" val="19943582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AB61A8AC-A34F-494D-73BF-FD52C3E710B5}"/>
              </a:ext>
            </a:extLst>
          </p:cNvPr>
          <p:cNvPicPr>
            <a:picLocks noChangeAspect="1"/>
          </p:cNvPicPr>
          <p:nvPr/>
        </p:nvPicPr>
        <p:blipFill>
          <a:blip r:embed="rId3"/>
          <a:stretch>
            <a:fillRect/>
          </a:stretch>
        </p:blipFill>
        <p:spPr>
          <a:xfrm>
            <a:off x="436291" y="425953"/>
            <a:ext cx="9334500" cy="1724025"/>
          </a:xfrm>
          <a:prstGeom prst="rect">
            <a:avLst/>
          </a:prstGeom>
        </p:spPr>
      </p:pic>
    </p:spTree>
    <p:extLst>
      <p:ext uri="{BB962C8B-B14F-4D97-AF65-F5344CB8AC3E}">
        <p14:creationId xmlns:p14="http://schemas.microsoft.com/office/powerpoint/2010/main" val="849812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DC028546-CF0A-5C28-8CBB-57CF3B8289AB}"/>
              </a:ext>
            </a:extLst>
          </p:cNvPr>
          <p:cNvPicPr>
            <a:picLocks noChangeAspect="1"/>
          </p:cNvPicPr>
          <p:nvPr/>
        </p:nvPicPr>
        <p:blipFill>
          <a:blip r:embed="rId3"/>
          <a:stretch>
            <a:fillRect/>
          </a:stretch>
        </p:blipFill>
        <p:spPr>
          <a:xfrm>
            <a:off x="608089" y="544667"/>
            <a:ext cx="9191625" cy="1285875"/>
          </a:xfrm>
          <a:prstGeom prst="rect">
            <a:avLst/>
          </a:prstGeom>
        </p:spPr>
      </p:pic>
    </p:spTree>
    <p:extLst>
      <p:ext uri="{BB962C8B-B14F-4D97-AF65-F5344CB8AC3E}">
        <p14:creationId xmlns:p14="http://schemas.microsoft.com/office/powerpoint/2010/main" val="7934025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DAA82A1D-EF8C-81C0-D159-88018F5CBF30}"/>
              </a:ext>
            </a:extLst>
          </p:cNvPr>
          <p:cNvPicPr>
            <a:picLocks noChangeAspect="1"/>
          </p:cNvPicPr>
          <p:nvPr/>
        </p:nvPicPr>
        <p:blipFill>
          <a:blip r:embed="rId3"/>
          <a:stretch>
            <a:fillRect/>
          </a:stretch>
        </p:blipFill>
        <p:spPr>
          <a:xfrm>
            <a:off x="259396" y="361949"/>
            <a:ext cx="9277350" cy="3867150"/>
          </a:xfrm>
          <a:prstGeom prst="rect">
            <a:avLst/>
          </a:prstGeom>
        </p:spPr>
      </p:pic>
    </p:spTree>
    <p:extLst>
      <p:ext uri="{BB962C8B-B14F-4D97-AF65-F5344CB8AC3E}">
        <p14:creationId xmlns:p14="http://schemas.microsoft.com/office/powerpoint/2010/main" val="22571236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690DDCFD-E74E-B0B4-0053-E9F7772044F9}"/>
              </a:ext>
            </a:extLst>
          </p:cNvPr>
          <p:cNvPicPr>
            <a:picLocks noChangeAspect="1"/>
          </p:cNvPicPr>
          <p:nvPr/>
        </p:nvPicPr>
        <p:blipFill>
          <a:blip r:embed="rId3"/>
          <a:stretch>
            <a:fillRect/>
          </a:stretch>
        </p:blipFill>
        <p:spPr>
          <a:xfrm>
            <a:off x="590032" y="481801"/>
            <a:ext cx="9182100" cy="3362325"/>
          </a:xfrm>
          <a:prstGeom prst="rect">
            <a:avLst/>
          </a:prstGeom>
        </p:spPr>
      </p:pic>
    </p:spTree>
    <p:extLst>
      <p:ext uri="{BB962C8B-B14F-4D97-AF65-F5344CB8AC3E}">
        <p14:creationId xmlns:p14="http://schemas.microsoft.com/office/powerpoint/2010/main" val="38374608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0FE24A4D-C328-75CC-42EE-DFE90A2B7C28}"/>
              </a:ext>
            </a:extLst>
          </p:cNvPr>
          <p:cNvPicPr>
            <a:picLocks noChangeAspect="1"/>
          </p:cNvPicPr>
          <p:nvPr/>
        </p:nvPicPr>
        <p:blipFill>
          <a:blip r:embed="rId3"/>
          <a:stretch>
            <a:fillRect/>
          </a:stretch>
        </p:blipFill>
        <p:spPr>
          <a:xfrm>
            <a:off x="472766" y="379142"/>
            <a:ext cx="9239250" cy="2286000"/>
          </a:xfrm>
          <a:prstGeom prst="rect">
            <a:avLst/>
          </a:prstGeom>
        </p:spPr>
      </p:pic>
      <p:pic>
        <p:nvPicPr>
          <p:cNvPr id="6" name="Picture 5">
            <a:extLst>
              <a:ext uri="{FF2B5EF4-FFF2-40B4-BE49-F238E27FC236}">
                <a16:creationId xmlns:a16="http://schemas.microsoft.com/office/drawing/2014/main" id="{994BA70E-C4B9-9529-DF7D-7DACBEA775ED}"/>
              </a:ext>
            </a:extLst>
          </p:cNvPr>
          <p:cNvPicPr>
            <a:picLocks noChangeAspect="1"/>
          </p:cNvPicPr>
          <p:nvPr/>
        </p:nvPicPr>
        <p:blipFill>
          <a:blip r:embed="rId4"/>
          <a:stretch>
            <a:fillRect/>
          </a:stretch>
        </p:blipFill>
        <p:spPr>
          <a:xfrm>
            <a:off x="883501" y="2665142"/>
            <a:ext cx="3476805" cy="3799546"/>
          </a:xfrm>
          <a:prstGeom prst="rect">
            <a:avLst/>
          </a:prstGeom>
        </p:spPr>
      </p:pic>
    </p:spTree>
    <p:extLst>
      <p:ext uri="{BB962C8B-B14F-4D97-AF65-F5344CB8AC3E}">
        <p14:creationId xmlns:p14="http://schemas.microsoft.com/office/powerpoint/2010/main" val="3124634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3" name="TextBox 2">
            <a:extLst>
              <a:ext uri="{FF2B5EF4-FFF2-40B4-BE49-F238E27FC236}">
                <a16:creationId xmlns:a16="http://schemas.microsoft.com/office/drawing/2014/main" id="{C094FABC-C274-D3EF-24EF-DACDB2E2992B}"/>
              </a:ext>
            </a:extLst>
          </p:cNvPr>
          <p:cNvSpPr txBox="1"/>
          <p:nvPr/>
        </p:nvSpPr>
        <p:spPr>
          <a:xfrm>
            <a:off x="1246534" y="1551724"/>
            <a:ext cx="10320944"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What are the skills discussed in this section?</a:t>
            </a:r>
          </a:p>
          <a:p>
            <a:endParaRPr lang="en-US" sz="2400" dirty="0">
              <a:solidFill>
                <a:srgbClr val="424242"/>
              </a:solidFill>
              <a:effectLst/>
            </a:endParaRPr>
          </a:p>
          <a:p>
            <a:pPr algn="l">
              <a:buFont typeface="Arial" panose="020B0604020202020204" pitchFamily="34" charset="0"/>
              <a:buChar char="•"/>
            </a:pPr>
            <a:r>
              <a:rPr lang="en-US" sz="2400" b="0" i="0" dirty="0">
                <a:solidFill>
                  <a:srgbClr val="424242"/>
                </a:solidFill>
                <a:effectLst/>
                <a:latin typeface="Neue Helvetica W01"/>
              </a:rPr>
              <a:t>Graph functions using vertical and horizontal shifts.</a:t>
            </a:r>
          </a:p>
          <a:p>
            <a:pPr algn="l">
              <a:buFont typeface="Arial" panose="020B0604020202020204" pitchFamily="34" charset="0"/>
              <a:buChar char="•"/>
            </a:pPr>
            <a:r>
              <a:rPr lang="en-US" sz="2400" b="0" i="0" dirty="0">
                <a:solidFill>
                  <a:srgbClr val="424242"/>
                </a:solidFill>
                <a:effectLst/>
                <a:latin typeface="Neue Helvetica W01"/>
              </a:rPr>
              <a:t>Graph functions using reflections about the x-axis and the y-axis.</a:t>
            </a:r>
          </a:p>
          <a:p>
            <a:pPr algn="l">
              <a:buFont typeface="Arial" panose="020B0604020202020204" pitchFamily="34" charset="0"/>
              <a:buChar char="•"/>
            </a:pPr>
            <a:r>
              <a:rPr lang="en-US" sz="2400" b="0" i="0" dirty="0">
                <a:solidFill>
                  <a:srgbClr val="424242"/>
                </a:solidFill>
                <a:effectLst/>
                <a:latin typeface="Neue Helvetica W01"/>
              </a:rPr>
              <a:t>Determine whether a function is even, odd, or neither from its graph.</a:t>
            </a:r>
          </a:p>
          <a:p>
            <a:pPr algn="l">
              <a:buFont typeface="Arial" panose="020B0604020202020204" pitchFamily="34" charset="0"/>
              <a:buChar char="•"/>
            </a:pPr>
            <a:r>
              <a:rPr lang="en-US" sz="2400" b="0" i="0" dirty="0">
                <a:solidFill>
                  <a:srgbClr val="424242"/>
                </a:solidFill>
                <a:effectLst/>
                <a:latin typeface="Neue Helvetica W01"/>
              </a:rPr>
              <a:t>Graph functions using compressions and stretches.</a:t>
            </a:r>
          </a:p>
          <a:p>
            <a:pPr algn="l">
              <a:buFont typeface="Arial" panose="020B0604020202020204" pitchFamily="34" charset="0"/>
              <a:buChar char="•"/>
            </a:pPr>
            <a:r>
              <a:rPr lang="en-US" sz="2400" b="0" i="0" dirty="0">
                <a:solidFill>
                  <a:srgbClr val="424242"/>
                </a:solidFill>
                <a:effectLst/>
                <a:latin typeface="Neue Helvetica W01"/>
              </a:rPr>
              <a:t>Combine transformations.</a:t>
            </a:r>
          </a:p>
          <a:p>
            <a:endParaRPr lang="en-US" sz="2400" dirty="0">
              <a:solidFill>
                <a:srgbClr val="424242"/>
              </a:solidFill>
              <a:effectLst/>
            </a:endParaRPr>
          </a:p>
        </p:txBody>
      </p:sp>
    </p:spTree>
    <p:extLst>
      <p:ext uri="{BB962C8B-B14F-4D97-AF65-F5344CB8AC3E}">
        <p14:creationId xmlns:p14="http://schemas.microsoft.com/office/powerpoint/2010/main" val="29510529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F543E22A-1A95-EAF5-B15F-26274CE7B4EC}"/>
              </a:ext>
            </a:extLst>
          </p:cNvPr>
          <p:cNvPicPr>
            <a:picLocks noChangeAspect="1"/>
          </p:cNvPicPr>
          <p:nvPr/>
        </p:nvPicPr>
        <p:blipFill>
          <a:blip r:embed="rId3"/>
          <a:stretch>
            <a:fillRect/>
          </a:stretch>
        </p:blipFill>
        <p:spPr>
          <a:xfrm>
            <a:off x="480779" y="613550"/>
            <a:ext cx="9267825" cy="1504950"/>
          </a:xfrm>
          <a:prstGeom prst="rect">
            <a:avLst/>
          </a:prstGeom>
        </p:spPr>
      </p:pic>
    </p:spTree>
    <p:extLst>
      <p:ext uri="{BB962C8B-B14F-4D97-AF65-F5344CB8AC3E}">
        <p14:creationId xmlns:p14="http://schemas.microsoft.com/office/powerpoint/2010/main" val="12634889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3" name="TextBox 2">
            <a:extLst>
              <a:ext uri="{FF2B5EF4-FFF2-40B4-BE49-F238E27FC236}">
                <a16:creationId xmlns:a16="http://schemas.microsoft.com/office/drawing/2014/main" id="{5581A965-F0B6-C00F-6805-7A8BE99C11FB}"/>
              </a:ext>
            </a:extLst>
          </p:cNvPr>
          <p:cNvSpPr txBox="1"/>
          <p:nvPr/>
        </p:nvSpPr>
        <p:spPr>
          <a:xfrm>
            <a:off x="814039" y="501805"/>
            <a:ext cx="8028416" cy="2462213"/>
          </a:xfrm>
          <a:prstGeom prst="rect">
            <a:avLst/>
          </a:prstGeom>
          <a:noFill/>
        </p:spPr>
        <p:txBody>
          <a:bodyPr wrap="none" rtlCol="0">
            <a:spAutoFit/>
          </a:bodyPr>
          <a:lstStyle/>
          <a:p>
            <a:pPr algn="l"/>
            <a:r>
              <a:rPr lang="en-US" sz="2800" b="1" i="0" dirty="0">
                <a:solidFill>
                  <a:srgbClr val="333333"/>
                </a:solidFill>
                <a:effectLst/>
                <a:latin typeface="Neue Helvetica W01"/>
              </a:rPr>
              <a:t>Determining Even and Odd Functions</a:t>
            </a:r>
          </a:p>
          <a:p>
            <a:pPr algn="l"/>
            <a:endParaRPr lang="en-US" b="1" i="0" dirty="0">
              <a:solidFill>
                <a:srgbClr val="333333"/>
              </a:solidFill>
              <a:effectLst/>
              <a:latin typeface="Neue Helvetica W01"/>
            </a:endParaRPr>
          </a:p>
          <a:p>
            <a:pPr algn="l"/>
            <a:r>
              <a:rPr lang="en-US" b="0" i="0" dirty="0">
                <a:solidFill>
                  <a:srgbClr val="424242"/>
                </a:solidFill>
                <a:effectLst/>
                <a:latin typeface="Neue Helvetica W01"/>
              </a:rPr>
              <a:t>Some functions exhibit symmetry so that reflections result in the original graph.</a:t>
            </a:r>
          </a:p>
          <a:p>
            <a:pPr algn="l"/>
            <a:endParaRPr lang="en-US" dirty="0">
              <a:solidFill>
                <a:srgbClr val="424242"/>
              </a:solidFill>
              <a:latin typeface="Neue Helvetica W01"/>
            </a:endParaRPr>
          </a:p>
          <a:p>
            <a:pPr algn="l"/>
            <a:r>
              <a:rPr lang="en-US" b="0" i="0" dirty="0">
                <a:solidFill>
                  <a:srgbClr val="424242"/>
                </a:solidFill>
                <a:effectLst/>
                <a:latin typeface="Neue Helvetica W01"/>
              </a:rPr>
              <a:t>A function whose graph is symmetric about the </a:t>
            </a:r>
            <a:r>
              <a:rPr lang="en-US" b="0" i="1" dirty="0">
                <a:solidFill>
                  <a:srgbClr val="424242"/>
                </a:solidFill>
                <a:effectLst/>
                <a:latin typeface="Neue Helvetica W01"/>
              </a:rPr>
              <a:t>y</a:t>
            </a:r>
            <a:r>
              <a:rPr lang="en-US" b="0" i="0" dirty="0">
                <a:solidFill>
                  <a:srgbClr val="424242"/>
                </a:solidFill>
                <a:effectLst/>
                <a:latin typeface="Neue Helvetica W01"/>
              </a:rPr>
              <a:t>-axis is called an </a:t>
            </a:r>
            <a:r>
              <a:rPr lang="en-US" b="1" i="0" dirty="0">
                <a:solidFill>
                  <a:srgbClr val="424242"/>
                </a:solidFill>
                <a:effectLst/>
                <a:latin typeface="Neue Helvetica W01"/>
              </a:rPr>
              <a:t>even function.</a:t>
            </a:r>
          </a:p>
          <a:p>
            <a:pPr algn="l"/>
            <a:endParaRPr lang="en-US" b="1" dirty="0">
              <a:solidFill>
                <a:srgbClr val="424242"/>
              </a:solidFill>
              <a:latin typeface="Neue Helvetica W01"/>
            </a:endParaRPr>
          </a:p>
          <a:p>
            <a:pPr algn="l"/>
            <a:r>
              <a:rPr lang="en-US" b="0" i="0" dirty="0">
                <a:solidFill>
                  <a:srgbClr val="424242"/>
                </a:solidFill>
                <a:effectLst/>
                <a:latin typeface="Neue Helvetica W01"/>
              </a:rPr>
              <a:t>A function with a graph that is symmetric about the origin is called an </a:t>
            </a:r>
            <a:r>
              <a:rPr lang="en-US" b="1" i="0" dirty="0">
                <a:solidFill>
                  <a:srgbClr val="424242"/>
                </a:solidFill>
                <a:effectLst/>
                <a:latin typeface="Neue Helvetica W01"/>
              </a:rPr>
              <a:t>odd function</a:t>
            </a:r>
            <a:r>
              <a:rPr lang="en-US" b="0" i="0" dirty="0">
                <a:solidFill>
                  <a:srgbClr val="424242"/>
                </a:solidFill>
                <a:effectLst/>
                <a:latin typeface="Neue Helvetica W01"/>
              </a:rPr>
              <a:t>.</a:t>
            </a:r>
          </a:p>
          <a:p>
            <a:endParaRPr lang="en-US" dirty="0"/>
          </a:p>
        </p:txBody>
      </p:sp>
      <p:pic>
        <p:nvPicPr>
          <p:cNvPr id="9" name="Picture 8">
            <a:extLst>
              <a:ext uri="{FF2B5EF4-FFF2-40B4-BE49-F238E27FC236}">
                <a16:creationId xmlns:a16="http://schemas.microsoft.com/office/drawing/2014/main" id="{A2C97CB1-BE1E-D61A-677F-E94370B5F846}"/>
              </a:ext>
            </a:extLst>
          </p:cNvPr>
          <p:cNvPicPr>
            <a:picLocks noChangeAspect="1"/>
          </p:cNvPicPr>
          <p:nvPr/>
        </p:nvPicPr>
        <p:blipFill>
          <a:blip r:embed="rId3"/>
          <a:stretch>
            <a:fillRect/>
          </a:stretch>
        </p:blipFill>
        <p:spPr>
          <a:xfrm>
            <a:off x="5700181" y="3171824"/>
            <a:ext cx="2894197" cy="2980163"/>
          </a:xfrm>
          <a:prstGeom prst="rect">
            <a:avLst/>
          </a:prstGeom>
        </p:spPr>
      </p:pic>
      <p:pic>
        <p:nvPicPr>
          <p:cNvPr id="11" name="Picture 10">
            <a:extLst>
              <a:ext uri="{FF2B5EF4-FFF2-40B4-BE49-F238E27FC236}">
                <a16:creationId xmlns:a16="http://schemas.microsoft.com/office/drawing/2014/main" id="{CAF187AC-0F6B-506F-4E9E-E32906583DAC}"/>
              </a:ext>
            </a:extLst>
          </p:cNvPr>
          <p:cNvPicPr>
            <a:picLocks noChangeAspect="1"/>
          </p:cNvPicPr>
          <p:nvPr/>
        </p:nvPicPr>
        <p:blipFill>
          <a:blip r:embed="rId4"/>
          <a:stretch>
            <a:fillRect/>
          </a:stretch>
        </p:blipFill>
        <p:spPr>
          <a:xfrm>
            <a:off x="1678956" y="3171823"/>
            <a:ext cx="2928082" cy="2980163"/>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57699A8-6E90-2536-C358-80244E37E482}"/>
                  </a:ext>
                </a:extLst>
              </p:cNvPr>
              <p:cNvSpPr txBox="1"/>
              <p:nvPr/>
            </p:nvSpPr>
            <p:spPr>
              <a:xfrm>
                <a:off x="2679312" y="6259056"/>
                <a:ext cx="124970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oMath>
                  </m:oMathPara>
                </a14:m>
                <a:endParaRPr lang="en-US" dirty="0"/>
              </a:p>
            </p:txBody>
          </p:sp>
        </mc:Choice>
        <mc:Fallback xmlns="">
          <p:sp>
            <p:nvSpPr>
              <p:cNvPr id="12" name="TextBox 11">
                <a:extLst>
                  <a:ext uri="{FF2B5EF4-FFF2-40B4-BE49-F238E27FC236}">
                    <a16:creationId xmlns:a16="http://schemas.microsoft.com/office/drawing/2014/main" id="{057699A8-6E90-2536-C358-80244E37E482}"/>
                  </a:ext>
                </a:extLst>
              </p:cNvPr>
              <p:cNvSpPr txBox="1">
                <a:spLocks noRot="1" noChangeAspect="1" noMove="1" noResize="1" noEditPoints="1" noAdjustHandles="1" noChangeArrowheads="1" noChangeShapeType="1" noTextEdit="1"/>
              </p:cNvSpPr>
              <p:nvPr/>
            </p:nvSpPr>
            <p:spPr>
              <a:xfrm>
                <a:off x="2679312" y="6259056"/>
                <a:ext cx="1249701" cy="369332"/>
              </a:xfrm>
              <a:prstGeom prst="rect">
                <a:avLst/>
              </a:prstGeom>
              <a:blipFill>
                <a:blip r:embed="rId5"/>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936D304-4578-4008-58B8-FCF202FF888B}"/>
                  </a:ext>
                </a:extLst>
              </p:cNvPr>
              <p:cNvSpPr txBox="1"/>
              <p:nvPr/>
            </p:nvSpPr>
            <p:spPr>
              <a:xfrm>
                <a:off x="6683594" y="6234771"/>
                <a:ext cx="124970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3</m:t>
                          </m:r>
                        </m:sup>
                      </m:sSup>
                    </m:oMath>
                  </m:oMathPara>
                </a14:m>
                <a:endParaRPr lang="en-US" dirty="0"/>
              </a:p>
            </p:txBody>
          </p:sp>
        </mc:Choice>
        <mc:Fallback xmlns="">
          <p:sp>
            <p:nvSpPr>
              <p:cNvPr id="13" name="TextBox 12">
                <a:extLst>
                  <a:ext uri="{FF2B5EF4-FFF2-40B4-BE49-F238E27FC236}">
                    <a16:creationId xmlns:a16="http://schemas.microsoft.com/office/drawing/2014/main" id="{4936D304-4578-4008-58B8-FCF202FF888B}"/>
                  </a:ext>
                </a:extLst>
              </p:cNvPr>
              <p:cNvSpPr txBox="1">
                <a:spLocks noRot="1" noChangeAspect="1" noMove="1" noResize="1" noEditPoints="1" noAdjustHandles="1" noChangeArrowheads="1" noChangeShapeType="1" noTextEdit="1"/>
              </p:cNvSpPr>
              <p:nvPr/>
            </p:nvSpPr>
            <p:spPr>
              <a:xfrm>
                <a:off x="6683594" y="6234771"/>
                <a:ext cx="1249701" cy="369332"/>
              </a:xfrm>
              <a:prstGeom prst="rect">
                <a:avLst/>
              </a:prstGeom>
              <a:blipFill>
                <a:blip r:embed="rId6"/>
                <a:stretch>
                  <a:fillRect b="-16667"/>
                </a:stretch>
              </a:blipFill>
            </p:spPr>
            <p:txBody>
              <a:bodyPr/>
              <a:lstStyle/>
              <a:p>
                <a:r>
                  <a:rPr lang="en-US">
                    <a:noFill/>
                  </a:rPr>
                  <a:t> </a:t>
                </a:r>
              </a:p>
            </p:txBody>
          </p:sp>
        </mc:Fallback>
      </mc:AlternateContent>
    </p:spTree>
    <p:extLst>
      <p:ext uri="{BB962C8B-B14F-4D97-AF65-F5344CB8AC3E}">
        <p14:creationId xmlns:p14="http://schemas.microsoft.com/office/powerpoint/2010/main" val="20591223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71F0A9BE-107C-44C3-50E8-31C097F16827}"/>
              </a:ext>
            </a:extLst>
          </p:cNvPr>
          <p:cNvPicPr>
            <a:picLocks noChangeAspect="1"/>
          </p:cNvPicPr>
          <p:nvPr/>
        </p:nvPicPr>
        <p:blipFill>
          <a:blip r:embed="rId3"/>
          <a:stretch>
            <a:fillRect/>
          </a:stretch>
        </p:blipFill>
        <p:spPr>
          <a:xfrm>
            <a:off x="816292" y="1070292"/>
            <a:ext cx="9705975" cy="3762375"/>
          </a:xfrm>
          <a:prstGeom prst="rect">
            <a:avLst/>
          </a:prstGeom>
        </p:spPr>
      </p:pic>
    </p:spTree>
    <p:extLst>
      <p:ext uri="{BB962C8B-B14F-4D97-AF65-F5344CB8AC3E}">
        <p14:creationId xmlns:p14="http://schemas.microsoft.com/office/powerpoint/2010/main" val="23192041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30126D66-0D9E-54F7-B50F-F65B96273A44}"/>
              </a:ext>
            </a:extLst>
          </p:cNvPr>
          <p:cNvPicPr>
            <a:picLocks noChangeAspect="1"/>
          </p:cNvPicPr>
          <p:nvPr/>
        </p:nvPicPr>
        <p:blipFill>
          <a:blip r:embed="rId3"/>
          <a:stretch>
            <a:fillRect/>
          </a:stretch>
        </p:blipFill>
        <p:spPr>
          <a:xfrm>
            <a:off x="931545" y="1497965"/>
            <a:ext cx="9658350" cy="2419350"/>
          </a:xfrm>
          <a:prstGeom prst="rect">
            <a:avLst/>
          </a:prstGeom>
        </p:spPr>
      </p:pic>
    </p:spTree>
    <p:extLst>
      <p:ext uri="{BB962C8B-B14F-4D97-AF65-F5344CB8AC3E}">
        <p14:creationId xmlns:p14="http://schemas.microsoft.com/office/powerpoint/2010/main" val="11083469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2CD246A1-F752-694D-CE43-E1AE431ACE04}"/>
              </a:ext>
            </a:extLst>
          </p:cNvPr>
          <p:cNvPicPr>
            <a:picLocks noChangeAspect="1"/>
          </p:cNvPicPr>
          <p:nvPr/>
        </p:nvPicPr>
        <p:blipFill>
          <a:blip r:embed="rId3"/>
          <a:stretch>
            <a:fillRect/>
          </a:stretch>
        </p:blipFill>
        <p:spPr>
          <a:xfrm>
            <a:off x="659200" y="661639"/>
            <a:ext cx="9267825" cy="1676400"/>
          </a:xfrm>
          <a:prstGeom prst="rect">
            <a:avLst/>
          </a:prstGeom>
        </p:spPr>
      </p:pic>
    </p:spTree>
    <p:extLst>
      <p:ext uri="{BB962C8B-B14F-4D97-AF65-F5344CB8AC3E}">
        <p14:creationId xmlns:p14="http://schemas.microsoft.com/office/powerpoint/2010/main" val="33978641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73BADB48-6910-CF72-C5F0-264AD8F105B4}"/>
              </a:ext>
            </a:extLst>
          </p:cNvPr>
          <p:cNvPicPr>
            <a:picLocks noChangeAspect="1"/>
          </p:cNvPicPr>
          <p:nvPr/>
        </p:nvPicPr>
        <p:blipFill>
          <a:blip r:embed="rId3"/>
          <a:stretch>
            <a:fillRect/>
          </a:stretch>
        </p:blipFill>
        <p:spPr>
          <a:xfrm>
            <a:off x="484032" y="589271"/>
            <a:ext cx="9305925" cy="1285875"/>
          </a:xfrm>
          <a:prstGeom prst="rect">
            <a:avLst/>
          </a:prstGeom>
        </p:spPr>
      </p:pic>
    </p:spTree>
    <p:extLst>
      <p:ext uri="{BB962C8B-B14F-4D97-AF65-F5344CB8AC3E}">
        <p14:creationId xmlns:p14="http://schemas.microsoft.com/office/powerpoint/2010/main" val="16073772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9EB73DD2-9B2A-CC2F-A09C-CFBA5DA96AB9}"/>
              </a:ext>
            </a:extLst>
          </p:cNvPr>
          <p:cNvPicPr>
            <a:picLocks noChangeAspect="1"/>
          </p:cNvPicPr>
          <p:nvPr/>
        </p:nvPicPr>
        <p:blipFill>
          <a:blip r:embed="rId3"/>
          <a:stretch>
            <a:fillRect/>
          </a:stretch>
        </p:blipFill>
        <p:spPr>
          <a:xfrm>
            <a:off x="794919" y="398888"/>
            <a:ext cx="9629775" cy="2695575"/>
          </a:xfrm>
          <a:prstGeom prst="rect">
            <a:avLst/>
          </a:prstGeom>
        </p:spPr>
      </p:pic>
      <p:pic>
        <p:nvPicPr>
          <p:cNvPr id="6" name="Picture 5">
            <a:extLst>
              <a:ext uri="{FF2B5EF4-FFF2-40B4-BE49-F238E27FC236}">
                <a16:creationId xmlns:a16="http://schemas.microsoft.com/office/drawing/2014/main" id="{BD1DB3C0-6B65-F908-741D-67478EAF2D7E}"/>
              </a:ext>
            </a:extLst>
          </p:cNvPr>
          <p:cNvPicPr>
            <a:picLocks noChangeAspect="1"/>
          </p:cNvPicPr>
          <p:nvPr/>
        </p:nvPicPr>
        <p:blipFill>
          <a:blip r:embed="rId4"/>
          <a:stretch>
            <a:fillRect/>
          </a:stretch>
        </p:blipFill>
        <p:spPr>
          <a:xfrm>
            <a:off x="2979117" y="3325077"/>
            <a:ext cx="4648317" cy="3134035"/>
          </a:xfrm>
          <a:prstGeom prst="rect">
            <a:avLst/>
          </a:prstGeom>
        </p:spPr>
      </p:pic>
    </p:spTree>
    <p:extLst>
      <p:ext uri="{BB962C8B-B14F-4D97-AF65-F5344CB8AC3E}">
        <p14:creationId xmlns:p14="http://schemas.microsoft.com/office/powerpoint/2010/main" val="39157338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7176E2A9-F6A3-C636-986B-D26C82277D51}"/>
              </a:ext>
            </a:extLst>
          </p:cNvPr>
          <p:cNvPicPr>
            <a:picLocks noChangeAspect="1"/>
          </p:cNvPicPr>
          <p:nvPr/>
        </p:nvPicPr>
        <p:blipFill>
          <a:blip r:embed="rId3"/>
          <a:stretch>
            <a:fillRect/>
          </a:stretch>
        </p:blipFill>
        <p:spPr>
          <a:xfrm>
            <a:off x="873396" y="1411559"/>
            <a:ext cx="9686925" cy="3276600"/>
          </a:xfrm>
          <a:prstGeom prst="rect">
            <a:avLst/>
          </a:prstGeom>
        </p:spPr>
      </p:pic>
    </p:spTree>
    <p:extLst>
      <p:ext uri="{BB962C8B-B14F-4D97-AF65-F5344CB8AC3E}">
        <p14:creationId xmlns:p14="http://schemas.microsoft.com/office/powerpoint/2010/main" val="39349647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36D93110-73F0-5F86-D83D-6050B74D3E78}"/>
              </a:ext>
            </a:extLst>
          </p:cNvPr>
          <p:cNvPicPr>
            <a:picLocks noChangeAspect="1"/>
          </p:cNvPicPr>
          <p:nvPr/>
        </p:nvPicPr>
        <p:blipFill>
          <a:blip r:embed="rId3"/>
          <a:stretch>
            <a:fillRect/>
          </a:stretch>
        </p:blipFill>
        <p:spPr>
          <a:xfrm>
            <a:off x="334072" y="330703"/>
            <a:ext cx="9182100" cy="1914525"/>
          </a:xfrm>
          <a:prstGeom prst="rect">
            <a:avLst/>
          </a:prstGeom>
        </p:spPr>
      </p:pic>
      <p:pic>
        <p:nvPicPr>
          <p:cNvPr id="6" name="Picture 5">
            <a:extLst>
              <a:ext uri="{FF2B5EF4-FFF2-40B4-BE49-F238E27FC236}">
                <a16:creationId xmlns:a16="http://schemas.microsoft.com/office/drawing/2014/main" id="{72AFEC6F-CC3A-807A-B857-9527A77D23D8}"/>
              </a:ext>
            </a:extLst>
          </p:cNvPr>
          <p:cNvPicPr>
            <a:picLocks noChangeAspect="1"/>
          </p:cNvPicPr>
          <p:nvPr/>
        </p:nvPicPr>
        <p:blipFill>
          <a:blip r:embed="rId4"/>
          <a:stretch>
            <a:fillRect/>
          </a:stretch>
        </p:blipFill>
        <p:spPr>
          <a:xfrm>
            <a:off x="541415" y="2007568"/>
            <a:ext cx="8410575" cy="657225"/>
          </a:xfrm>
          <a:prstGeom prst="rect">
            <a:avLst/>
          </a:prstGeom>
        </p:spPr>
      </p:pic>
      <p:pic>
        <p:nvPicPr>
          <p:cNvPr id="8" name="Picture 7">
            <a:extLst>
              <a:ext uri="{FF2B5EF4-FFF2-40B4-BE49-F238E27FC236}">
                <a16:creationId xmlns:a16="http://schemas.microsoft.com/office/drawing/2014/main" id="{657D3C6A-F250-3F8F-842B-3DB8DE7EF16B}"/>
              </a:ext>
            </a:extLst>
          </p:cNvPr>
          <p:cNvPicPr>
            <a:picLocks noChangeAspect="1"/>
          </p:cNvPicPr>
          <p:nvPr/>
        </p:nvPicPr>
        <p:blipFill>
          <a:blip r:embed="rId5"/>
          <a:stretch>
            <a:fillRect/>
          </a:stretch>
        </p:blipFill>
        <p:spPr>
          <a:xfrm>
            <a:off x="1485319" y="2773867"/>
            <a:ext cx="4719225" cy="3753430"/>
          </a:xfrm>
          <a:prstGeom prst="rect">
            <a:avLst/>
          </a:prstGeom>
        </p:spPr>
      </p:pic>
    </p:spTree>
    <p:extLst>
      <p:ext uri="{BB962C8B-B14F-4D97-AF65-F5344CB8AC3E}">
        <p14:creationId xmlns:p14="http://schemas.microsoft.com/office/powerpoint/2010/main" val="22339468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50424855-4ED0-FF3F-BF30-1E5BC9DD47DA}"/>
              </a:ext>
            </a:extLst>
          </p:cNvPr>
          <p:cNvPicPr>
            <a:picLocks noChangeAspect="1"/>
          </p:cNvPicPr>
          <p:nvPr/>
        </p:nvPicPr>
        <p:blipFill>
          <a:blip r:embed="rId3"/>
          <a:stretch>
            <a:fillRect/>
          </a:stretch>
        </p:blipFill>
        <p:spPr>
          <a:xfrm>
            <a:off x="749223" y="1432467"/>
            <a:ext cx="9734550" cy="2476500"/>
          </a:xfrm>
          <a:prstGeom prst="rect">
            <a:avLst/>
          </a:prstGeom>
        </p:spPr>
      </p:pic>
    </p:spTree>
    <p:extLst>
      <p:ext uri="{BB962C8B-B14F-4D97-AF65-F5344CB8AC3E}">
        <p14:creationId xmlns:p14="http://schemas.microsoft.com/office/powerpoint/2010/main" val="894577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A7703D-9E1D-A33F-C12D-11115F2318C6}"/>
              </a:ext>
            </a:extLst>
          </p:cNvPr>
          <p:cNvPicPr>
            <a:picLocks noChangeAspect="1"/>
          </p:cNvPicPr>
          <p:nvPr/>
        </p:nvPicPr>
        <p:blipFill rotWithShape="1">
          <a:blip r:embed="rId3"/>
          <a:srcRect t="7645" b="14056"/>
          <a:stretch/>
        </p:blipFill>
        <p:spPr>
          <a:xfrm>
            <a:off x="20" y="-208606"/>
            <a:ext cx="12578556" cy="7066606"/>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rot="16200000">
            <a:off x="9959341" y="4046537"/>
            <a:ext cx="35814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solidFill>
                  <a:srgbClr val="FFFFFF"/>
                </a:solidFill>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14394264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DB3FB036-3023-600A-6BCE-930E89F36F0A}"/>
              </a:ext>
            </a:extLst>
          </p:cNvPr>
          <p:cNvPicPr>
            <a:picLocks noChangeAspect="1"/>
          </p:cNvPicPr>
          <p:nvPr/>
        </p:nvPicPr>
        <p:blipFill>
          <a:blip r:embed="rId3"/>
          <a:stretch>
            <a:fillRect/>
          </a:stretch>
        </p:blipFill>
        <p:spPr>
          <a:xfrm>
            <a:off x="463123" y="328264"/>
            <a:ext cx="9191625" cy="3257550"/>
          </a:xfrm>
          <a:prstGeom prst="rect">
            <a:avLst/>
          </a:prstGeom>
        </p:spPr>
      </p:pic>
    </p:spTree>
    <p:extLst>
      <p:ext uri="{BB962C8B-B14F-4D97-AF65-F5344CB8AC3E}">
        <p14:creationId xmlns:p14="http://schemas.microsoft.com/office/powerpoint/2010/main" val="39795787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7377BB69-BEDF-EBC0-20B0-ED4E3A05600C}"/>
              </a:ext>
            </a:extLst>
          </p:cNvPr>
          <p:cNvPicPr>
            <a:picLocks noChangeAspect="1"/>
          </p:cNvPicPr>
          <p:nvPr/>
        </p:nvPicPr>
        <p:blipFill>
          <a:blip r:embed="rId3"/>
          <a:stretch>
            <a:fillRect/>
          </a:stretch>
        </p:blipFill>
        <p:spPr>
          <a:xfrm>
            <a:off x="623020" y="508758"/>
            <a:ext cx="9267825" cy="2762250"/>
          </a:xfrm>
          <a:prstGeom prst="rect">
            <a:avLst/>
          </a:prstGeom>
        </p:spPr>
      </p:pic>
    </p:spTree>
    <p:extLst>
      <p:ext uri="{BB962C8B-B14F-4D97-AF65-F5344CB8AC3E}">
        <p14:creationId xmlns:p14="http://schemas.microsoft.com/office/powerpoint/2010/main" val="32486166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20EBB1B7-F279-EEA7-8059-AFC0FA320395}"/>
              </a:ext>
            </a:extLst>
          </p:cNvPr>
          <p:cNvPicPr>
            <a:picLocks noChangeAspect="1"/>
          </p:cNvPicPr>
          <p:nvPr/>
        </p:nvPicPr>
        <p:blipFill>
          <a:blip r:embed="rId3"/>
          <a:stretch>
            <a:fillRect/>
          </a:stretch>
        </p:blipFill>
        <p:spPr>
          <a:xfrm>
            <a:off x="259396" y="295274"/>
            <a:ext cx="9286875" cy="2143125"/>
          </a:xfrm>
          <a:prstGeom prst="rect">
            <a:avLst/>
          </a:prstGeom>
        </p:spPr>
      </p:pic>
      <p:pic>
        <p:nvPicPr>
          <p:cNvPr id="6" name="Picture 5">
            <a:extLst>
              <a:ext uri="{FF2B5EF4-FFF2-40B4-BE49-F238E27FC236}">
                <a16:creationId xmlns:a16="http://schemas.microsoft.com/office/drawing/2014/main" id="{B1C259AB-0051-8F64-E6AB-23795B9DB0C8}"/>
              </a:ext>
            </a:extLst>
          </p:cNvPr>
          <p:cNvPicPr>
            <a:picLocks noChangeAspect="1"/>
          </p:cNvPicPr>
          <p:nvPr/>
        </p:nvPicPr>
        <p:blipFill>
          <a:blip r:embed="rId4"/>
          <a:stretch>
            <a:fillRect/>
          </a:stretch>
        </p:blipFill>
        <p:spPr>
          <a:xfrm>
            <a:off x="875370" y="2550843"/>
            <a:ext cx="4032584" cy="3737517"/>
          </a:xfrm>
          <a:prstGeom prst="rect">
            <a:avLst/>
          </a:prstGeom>
        </p:spPr>
      </p:pic>
    </p:spTree>
    <p:extLst>
      <p:ext uri="{BB962C8B-B14F-4D97-AF65-F5344CB8AC3E}">
        <p14:creationId xmlns:p14="http://schemas.microsoft.com/office/powerpoint/2010/main" val="25397739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C7DE6D8D-EB22-24DC-3A79-FFC4E4DF7A25}"/>
              </a:ext>
            </a:extLst>
          </p:cNvPr>
          <p:cNvPicPr>
            <a:picLocks noChangeAspect="1"/>
          </p:cNvPicPr>
          <p:nvPr/>
        </p:nvPicPr>
        <p:blipFill>
          <a:blip r:embed="rId3"/>
          <a:stretch>
            <a:fillRect/>
          </a:stretch>
        </p:blipFill>
        <p:spPr>
          <a:xfrm>
            <a:off x="587413" y="569060"/>
            <a:ext cx="9210675" cy="1571625"/>
          </a:xfrm>
          <a:prstGeom prst="rect">
            <a:avLst/>
          </a:prstGeom>
        </p:spPr>
      </p:pic>
    </p:spTree>
    <p:extLst>
      <p:ext uri="{BB962C8B-B14F-4D97-AF65-F5344CB8AC3E}">
        <p14:creationId xmlns:p14="http://schemas.microsoft.com/office/powerpoint/2010/main" val="15239318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DA599849-17EE-35BA-201E-61007436E68D}"/>
              </a:ext>
            </a:extLst>
          </p:cNvPr>
          <p:cNvPicPr>
            <a:picLocks noChangeAspect="1"/>
          </p:cNvPicPr>
          <p:nvPr/>
        </p:nvPicPr>
        <p:blipFill>
          <a:blip r:embed="rId3"/>
          <a:stretch>
            <a:fillRect/>
          </a:stretch>
        </p:blipFill>
        <p:spPr>
          <a:xfrm>
            <a:off x="3599753" y="3512636"/>
            <a:ext cx="2828022" cy="3141159"/>
          </a:xfrm>
          <a:prstGeom prst="rect">
            <a:avLst/>
          </a:prstGeom>
        </p:spPr>
      </p:pic>
      <p:pic>
        <p:nvPicPr>
          <p:cNvPr id="6" name="Picture 5">
            <a:extLst>
              <a:ext uri="{FF2B5EF4-FFF2-40B4-BE49-F238E27FC236}">
                <a16:creationId xmlns:a16="http://schemas.microsoft.com/office/drawing/2014/main" id="{A2D58F6A-848C-93EA-74F0-6F13B199A2F5}"/>
              </a:ext>
            </a:extLst>
          </p:cNvPr>
          <p:cNvPicPr>
            <a:picLocks noChangeAspect="1"/>
          </p:cNvPicPr>
          <p:nvPr/>
        </p:nvPicPr>
        <p:blipFill>
          <a:blip r:embed="rId4"/>
          <a:stretch>
            <a:fillRect/>
          </a:stretch>
        </p:blipFill>
        <p:spPr>
          <a:xfrm>
            <a:off x="706012" y="354515"/>
            <a:ext cx="9620250" cy="2990850"/>
          </a:xfrm>
          <a:prstGeom prst="rect">
            <a:avLst/>
          </a:prstGeom>
        </p:spPr>
      </p:pic>
    </p:spTree>
    <p:extLst>
      <p:ext uri="{BB962C8B-B14F-4D97-AF65-F5344CB8AC3E}">
        <p14:creationId xmlns:p14="http://schemas.microsoft.com/office/powerpoint/2010/main" val="27987945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AA5CEC3C-9815-AF37-362D-857D9097C21A}"/>
              </a:ext>
            </a:extLst>
          </p:cNvPr>
          <p:cNvPicPr>
            <a:picLocks noChangeAspect="1"/>
          </p:cNvPicPr>
          <p:nvPr/>
        </p:nvPicPr>
        <p:blipFill>
          <a:blip r:embed="rId3"/>
          <a:stretch>
            <a:fillRect/>
          </a:stretch>
        </p:blipFill>
        <p:spPr>
          <a:xfrm>
            <a:off x="862245" y="1728207"/>
            <a:ext cx="9686925" cy="2152650"/>
          </a:xfrm>
          <a:prstGeom prst="rect">
            <a:avLst/>
          </a:prstGeom>
        </p:spPr>
      </p:pic>
    </p:spTree>
    <p:extLst>
      <p:ext uri="{BB962C8B-B14F-4D97-AF65-F5344CB8AC3E}">
        <p14:creationId xmlns:p14="http://schemas.microsoft.com/office/powerpoint/2010/main" val="4334292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779A8FE9-BCDD-FCE1-07EC-6E4D90776443}"/>
              </a:ext>
            </a:extLst>
          </p:cNvPr>
          <p:cNvPicPr>
            <a:picLocks noChangeAspect="1"/>
          </p:cNvPicPr>
          <p:nvPr/>
        </p:nvPicPr>
        <p:blipFill>
          <a:blip r:embed="rId3"/>
          <a:stretch>
            <a:fillRect/>
          </a:stretch>
        </p:blipFill>
        <p:spPr>
          <a:xfrm>
            <a:off x="442680" y="427231"/>
            <a:ext cx="9344025" cy="2457450"/>
          </a:xfrm>
          <a:prstGeom prst="rect">
            <a:avLst/>
          </a:prstGeom>
        </p:spPr>
      </p:pic>
    </p:spTree>
    <p:extLst>
      <p:ext uri="{BB962C8B-B14F-4D97-AF65-F5344CB8AC3E}">
        <p14:creationId xmlns:p14="http://schemas.microsoft.com/office/powerpoint/2010/main" val="17377489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E495401C-8159-B39C-C128-8EE240E94EE0}"/>
              </a:ext>
            </a:extLst>
          </p:cNvPr>
          <p:cNvPicPr>
            <a:picLocks noChangeAspect="1"/>
          </p:cNvPicPr>
          <p:nvPr/>
        </p:nvPicPr>
        <p:blipFill>
          <a:blip r:embed="rId3"/>
          <a:stretch>
            <a:fillRect/>
          </a:stretch>
        </p:blipFill>
        <p:spPr>
          <a:xfrm>
            <a:off x="509354" y="393545"/>
            <a:ext cx="9210675" cy="3238500"/>
          </a:xfrm>
          <a:prstGeom prst="rect">
            <a:avLst/>
          </a:prstGeom>
        </p:spPr>
      </p:pic>
    </p:spTree>
    <p:extLst>
      <p:ext uri="{BB962C8B-B14F-4D97-AF65-F5344CB8AC3E}">
        <p14:creationId xmlns:p14="http://schemas.microsoft.com/office/powerpoint/2010/main" val="38396547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F491D352-8439-11E3-6440-4FCBDA50E909}"/>
              </a:ext>
            </a:extLst>
          </p:cNvPr>
          <p:cNvPicPr>
            <a:picLocks noChangeAspect="1"/>
          </p:cNvPicPr>
          <p:nvPr/>
        </p:nvPicPr>
        <p:blipFill>
          <a:blip r:embed="rId3"/>
          <a:stretch>
            <a:fillRect/>
          </a:stretch>
        </p:blipFill>
        <p:spPr>
          <a:xfrm>
            <a:off x="432923" y="364853"/>
            <a:ext cx="9229725" cy="5972175"/>
          </a:xfrm>
          <a:prstGeom prst="rect">
            <a:avLst/>
          </a:prstGeom>
        </p:spPr>
      </p:pic>
    </p:spTree>
    <p:extLst>
      <p:ext uri="{BB962C8B-B14F-4D97-AF65-F5344CB8AC3E}">
        <p14:creationId xmlns:p14="http://schemas.microsoft.com/office/powerpoint/2010/main" val="7834926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BF8DBE81-105A-6878-951F-83D82316A142}"/>
              </a:ext>
            </a:extLst>
          </p:cNvPr>
          <p:cNvPicPr>
            <a:picLocks noChangeAspect="1"/>
          </p:cNvPicPr>
          <p:nvPr/>
        </p:nvPicPr>
        <p:blipFill>
          <a:blip r:embed="rId3"/>
          <a:stretch>
            <a:fillRect/>
          </a:stretch>
        </p:blipFill>
        <p:spPr>
          <a:xfrm>
            <a:off x="507682" y="490537"/>
            <a:ext cx="9286875" cy="1304925"/>
          </a:xfrm>
          <a:prstGeom prst="rect">
            <a:avLst/>
          </a:prstGeom>
        </p:spPr>
      </p:pic>
    </p:spTree>
    <p:extLst>
      <p:ext uri="{BB962C8B-B14F-4D97-AF65-F5344CB8AC3E}">
        <p14:creationId xmlns:p14="http://schemas.microsoft.com/office/powerpoint/2010/main" val="109939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B7283E64-0A50-D8E7-B081-D2D12FAC4D8A}"/>
              </a:ext>
            </a:extLst>
          </p:cNvPr>
          <p:cNvPicPr>
            <a:picLocks noChangeAspect="1"/>
          </p:cNvPicPr>
          <p:nvPr/>
        </p:nvPicPr>
        <p:blipFill>
          <a:blip r:embed="rId3"/>
          <a:stretch>
            <a:fillRect/>
          </a:stretch>
        </p:blipFill>
        <p:spPr>
          <a:xfrm>
            <a:off x="882232" y="1938222"/>
            <a:ext cx="9658350" cy="1914525"/>
          </a:xfrm>
          <a:prstGeom prst="rect">
            <a:avLst/>
          </a:prstGeom>
        </p:spPr>
      </p:pic>
    </p:spTree>
    <p:extLst>
      <p:ext uri="{BB962C8B-B14F-4D97-AF65-F5344CB8AC3E}">
        <p14:creationId xmlns:p14="http://schemas.microsoft.com/office/powerpoint/2010/main" val="24044726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DB0687C5-E855-62AA-FA55-D24011381FD1}"/>
              </a:ext>
            </a:extLst>
          </p:cNvPr>
          <p:cNvPicPr>
            <a:picLocks noChangeAspect="1"/>
          </p:cNvPicPr>
          <p:nvPr/>
        </p:nvPicPr>
        <p:blipFill>
          <a:blip r:embed="rId3"/>
          <a:stretch>
            <a:fillRect/>
          </a:stretch>
        </p:blipFill>
        <p:spPr>
          <a:xfrm>
            <a:off x="851201" y="1202009"/>
            <a:ext cx="9667875" cy="3695700"/>
          </a:xfrm>
          <a:prstGeom prst="rect">
            <a:avLst/>
          </a:prstGeom>
        </p:spPr>
      </p:pic>
    </p:spTree>
    <p:extLst>
      <p:ext uri="{BB962C8B-B14F-4D97-AF65-F5344CB8AC3E}">
        <p14:creationId xmlns:p14="http://schemas.microsoft.com/office/powerpoint/2010/main" val="12034631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A9FDFD26-0BE3-3B5B-B146-D404CE840F22}"/>
              </a:ext>
            </a:extLst>
          </p:cNvPr>
          <p:cNvPicPr>
            <a:picLocks noChangeAspect="1"/>
          </p:cNvPicPr>
          <p:nvPr/>
        </p:nvPicPr>
        <p:blipFill>
          <a:blip r:embed="rId3"/>
          <a:stretch>
            <a:fillRect/>
          </a:stretch>
        </p:blipFill>
        <p:spPr>
          <a:xfrm>
            <a:off x="501340" y="581605"/>
            <a:ext cx="9182100" cy="3286125"/>
          </a:xfrm>
          <a:prstGeom prst="rect">
            <a:avLst/>
          </a:prstGeom>
        </p:spPr>
      </p:pic>
    </p:spTree>
    <p:extLst>
      <p:ext uri="{BB962C8B-B14F-4D97-AF65-F5344CB8AC3E}">
        <p14:creationId xmlns:p14="http://schemas.microsoft.com/office/powerpoint/2010/main" val="181155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D6D07DBC-38AA-8E89-EB58-C1AD7377ED99}"/>
              </a:ext>
            </a:extLst>
          </p:cNvPr>
          <p:cNvPicPr>
            <a:picLocks noChangeAspect="1"/>
          </p:cNvPicPr>
          <p:nvPr/>
        </p:nvPicPr>
        <p:blipFill>
          <a:blip r:embed="rId3"/>
          <a:stretch>
            <a:fillRect/>
          </a:stretch>
        </p:blipFill>
        <p:spPr>
          <a:xfrm>
            <a:off x="399470" y="339300"/>
            <a:ext cx="8785286" cy="6518700"/>
          </a:xfrm>
          <a:prstGeom prst="rect">
            <a:avLst/>
          </a:prstGeom>
        </p:spPr>
      </p:pic>
    </p:spTree>
    <p:extLst>
      <p:ext uri="{BB962C8B-B14F-4D97-AF65-F5344CB8AC3E}">
        <p14:creationId xmlns:p14="http://schemas.microsoft.com/office/powerpoint/2010/main" val="27006290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3" name="TextBox 2">
            <a:extLst>
              <a:ext uri="{FF2B5EF4-FFF2-40B4-BE49-F238E27FC236}">
                <a16:creationId xmlns:a16="http://schemas.microsoft.com/office/drawing/2014/main" id="{1B5233B4-B6B7-5F70-7EA0-B1E262ADEA8A}"/>
              </a:ext>
            </a:extLst>
          </p:cNvPr>
          <p:cNvSpPr txBox="1"/>
          <p:nvPr/>
        </p:nvSpPr>
        <p:spPr>
          <a:xfrm>
            <a:off x="1224598" y="1597729"/>
            <a:ext cx="10342880" cy="36625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What did you learn in this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srgbClr val="000000"/>
              </a:solidFill>
              <a:latin typeface="Arial"/>
            </a:endParaRPr>
          </a:p>
          <a:p>
            <a:pPr algn="l">
              <a:buFont typeface="Arial" panose="020B0604020202020204" pitchFamily="34" charset="0"/>
              <a:buChar char="•"/>
            </a:pPr>
            <a:r>
              <a:rPr lang="en-US" sz="2400" b="0" i="0" dirty="0">
                <a:solidFill>
                  <a:srgbClr val="424242"/>
                </a:solidFill>
                <a:effectLst/>
                <a:latin typeface="Neue Helvetica W01"/>
              </a:rPr>
              <a:t>Graph functions using vertical and horizontal shifts.</a:t>
            </a:r>
          </a:p>
          <a:p>
            <a:pPr algn="l">
              <a:buFont typeface="Arial" panose="020B0604020202020204" pitchFamily="34" charset="0"/>
              <a:buChar char="•"/>
            </a:pPr>
            <a:r>
              <a:rPr lang="en-US" sz="2400" b="0" i="0" dirty="0">
                <a:solidFill>
                  <a:srgbClr val="424242"/>
                </a:solidFill>
                <a:effectLst/>
                <a:latin typeface="Neue Helvetica W01"/>
              </a:rPr>
              <a:t>Graph functions using reflections about the x-axis and the y-axis.</a:t>
            </a:r>
          </a:p>
          <a:p>
            <a:pPr algn="l">
              <a:buFont typeface="Arial" panose="020B0604020202020204" pitchFamily="34" charset="0"/>
              <a:buChar char="•"/>
            </a:pPr>
            <a:r>
              <a:rPr lang="en-US" sz="2400" b="0" i="0" dirty="0">
                <a:solidFill>
                  <a:srgbClr val="424242"/>
                </a:solidFill>
                <a:effectLst/>
                <a:latin typeface="Neue Helvetica W01"/>
              </a:rPr>
              <a:t>Determine whether a function is even, odd, or neither from its graph.</a:t>
            </a:r>
          </a:p>
          <a:p>
            <a:pPr algn="l">
              <a:buFont typeface="Arial" panose="020B0604020202020204" pitchFamily="34" charset="0"/>
              <a:buChar char="•"/>
            </a:pPr>
            <a:r>
              <a:rPr lang="en-US" sz="2400" b="0" i="0" dirty="0">
                <a:solidFill>
                  <a:srgbClr val="424242"/>
                </a:solidFill>
                <a:effectLst/>
                <a:latin typeface="Neue Helvetica W01"/>
              </a:rPr>
              <a:t>Graph functions using compressions and stretches.</a:t>
            </a:r>
          </a:p>
          <a:p>
            <a:pPr algn="l">
              <a:buFont typeface="Arial" panose="020B0604020202020204" pitchFamily="34" charset="0"/>
              <a:buChar char="•"/>
            </a:pPr>
            <a:r>
              <a:rPr lang="en-US" sz="2400" b="0" i="0" dirty="0">
                <a:solidFill>
                  <a:srgbClr val="424242"/>
                </a:solidFill>
                <a:effectLst/>
                <a:latin typeface="Neue Helvetica W01"/>
              </a:rPr>
              <a:t>Combine transformations.</a:t>
            </a:r>
          </a:p>
          <a:p>
            <a:pPr algn="l"/>
            <a:endParaRPr lang="en-US" sz="2800" b="0" i="0" dirty="0">
              <a:solidFill>
                <a:srgbClr val="424242"/>
              </a:solidFill>
              <a:effectLst/>
              <a:latin typeface="Neue Helvetica W01"/>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054231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8E756EE-FD19-51CA-039D-58E2DA631F85}"/>
              </a:ext>
            </a:extLst>
          </p:cNvPr>
          <p:cNvSpPr>
            <a:spLocks noGrp="1"/>
          </p:cNvSpPr>
          <p:nvPr>
            <p:ph type="ftr" sz="quarter" idx="11"/>
          </p:nvPr>
        </p:nvSpPr>
        <p:spPr/>
        <p:txBody>
          <a:bodyPr/>
          <a:lstStyle/>
          <a:p>
            <a:r>
              <a:rPr lang="en-US" sz="1200"/>
              <a:t>https://openstax.org/details/books/algebra-and-trigonometry-2e</a:t>
            </a:r>
          </a:p>
        </p:txBody>
      </p:sp>
      <p:sp>
        <p:nvSpPr>
          <p:cNvPr id="3" name="TextBox 2">
            <a:extLst>
              <a:ext uri="{FF2B5EF4-FFF2-40B4-BE49-F238E27FC236}">
                <a16:creationId xmlns:a16="http://schemas.microsoft.com/office/drawing/2014/main" id="{25A47092-0CAF-6ECD-73EB-47AC66032CA5}"/>
              </a:ext>
            </a:extLst>
          </p:cNvPr>
          <p:cNvSpPr txBox="1"/>
          <p:nvPr/>
        </p:nvSpPr>
        <p:spPr>
          <a:xfrm>
            <a:off x="2631440" y="1747520"/>
            <a:ext cx="5923280" cy="2031325"/>
          </a:xfrm>
          <a:prstGeom prst="rect">
            <a:avLst/>
          </a:prstGeom>
          <a:noFill/>
        </p:spPr>
        <p:txBody>
          <a:bodyPr wrap="square" rtlCol="0">
            <a:spAutoFit/>
          </a:bodyPr>
          <a:lstStyle/>
          <a:p>
            <a:pPr algn="ctr"/>
            <a:r>
              <a:rPr lang="en-US" dirty="0">
                <a:solidFill>
                  <a:prstClr val="black"/>
                </a:solidFill>
                <a:latin typeface="Calibri" panose="020F0502020204030204"/>
              </a:rPr>
              <a:t>This resource is an adaptation of the OpenStax </a:t>
            </a:r>
            <a:r>
              <a:rPr lang="en-US" i="1" dirty="0">
                <a:solidFill>
                  <a:prstClr val="black"/>
                </a:solidFill>
                <a:latin typeface="Calibri" panose="020F0502020204030204"/>
              </a:rPr>
              <a:t>Algebra and Trigonometry 2e</a:t>
            </a:r>
            <a:r>
              <a:rPr lang="en-US" dirty="0">
                <a:solidFill>
                  <a:prstClr val="black"/>
                </a:solidFill>
                <a:latin typeface="Calibri" panose="020F0502020204030204"/>
              </a:rPr>
              <a:t> open textbook and is © Susan Aydelotte under a CC BY-NC-SA 4.0 International license; it may be reproduced or modified for noncommercial purposes only but must be attributed to OpenStax, Rice University and any changes must be noted. Any adaptation must be shared under the same type of license.</a:t>
            </a:r>
          </a:p>
        </p:txBody>
      </p:sp>
    </p:spTree>
    <p:extLst>
      <p:ext uri="{BB962C8B-B14F-4D97-AF65-F5344CB8AC3E}">
        <p14:creationId xmlns:p14="http://schemas.microsoft.com/office/powerpoint/2010/main" val="2351770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CBD5C703-C818-B9AE-9F8B-B5AC9C2E2B28}"/>
              </a:ext>
            </a:extLst>
          </p:cNvPr>
          <p:cNvPicPr>
            <a:picLocks noChangeAspect="1"/>
          </p:cNvPicPr>
          <p:nvPr/>
        </p:nvPicPr>
        <p:blipFill>
          <a:blip r:embed="rId3"/>
          <a:stretch>
            <a:fillRect/>
          </a:stretch>
        </p:blipFill>
        <p:spPr>
          <a:xfrm>
            <a:off x="506219" y="435710"/>
            <a:ext cx="9239250" cy="2752725"/>
          </a:xfrm>
          <a:prstGeom prst="rect">
            <a:avLst/>
          </a:prstGeom>
        </p:spPr>
      </p:pic>
      <p:pic>
        <p:nvPicPr>
          <p:cNvPr id="6" name="Picture 5">
            <a:extLst>
              <a:ext uri="{FF2B5EF4-FFF2-40B4-BE49-F238E27FC236}">
                <a16:creationId xmlns:a16="http://schemas.microsoft.com/office/drawing/2014/main" id="{218A78DA-0E6E-E779-06F0-092A2C1E7A9C}"/>
              </a:ext>
            </a:extLst>
          </p:cNvPr>
          <p:cNvPicPr>
            <a:picLocks noChangeAspect="1"/>
          </p:cNvPicPr>
          <p:nvPr/>
        </p:nvPicPr>
        <p:blipFill>
          <a:blip r:embed="rId4"/>
          <a:stretch>
            <a:fillRect/>
          </a:stretch>
        </p:blipFill>
        <p:spPr>
          <a:xfrm>
            <a:off x="1524696" y="3188435"/>
            <a:ext cx="4026167" cy="2964249"/>
          </a:xfrm>
          <a:prstGeom prst="rect">
            <a:avLst/>
          </a:prstGeom>
        </p:spPr>
      </p:pic>
    </p:spTree>
    <p:extLst>
      <p:ext uri="{BB962C8B-B14F-4D97-AF65-F5344CB8AC3E}">
        <p14:creationId xmlns:p14="http://schemas.microsoft.com/office/powerpoint/2010/main" val="1499543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9392897D-FA9C-24AD-FDBE-791C377EA382}"/>
              </a:ext>
            </a:extLst>
          </p:cNvPr>
          <p:cNvPicPr>
            <a:picLocks noChangeAspect="1"/>
          </p:cNvPicPr>
          <p:nvPr/>
        </p:nvPicPr>
        <p:blipFill>
          <a:blip r:embed="rId3"/>
          <a:stretch>
            <a:fillRect/>
          </a:stretch>
        </p:blipFill>
        <p:spPr>
          <a:xfrm>
            <a:off x="844705" y="1749812"/>
            <a:ext cx="9677400" cy="2667000"/>
          </a:xfrm>
          <a:prstGeom prst="rect">
            <a:avLst/>
          </a:prstGeom>
        </p:spPr>
      </p:pic>
    </p:spTree>
    <p:extLst>
      <p:ext uri="{BB962C8B-B14F-4D97-AF65-F5344CB8AC3E}">
        <p14:creationId xmlns:p14="http://schemas.microsoft.com/office/powerpoint/2010/main" val="1418971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4259ABE3-361B-468E-0076-89EF0D713D1E}"/>
              </a:ext>
            </a:extLst>
          </p:cNvPr>
          <p:cNvPicPr>
            <a:picLocks noChangeAspect="1"/>
          </p:cNvPicPr>
          <p:nvPr/>
        </p:nvPicPr>
        <p:blipFill>
          <a:blip r:embed="rId3"/>
          <a:stretch>
            <a:fillRect/>
          </a:stretch>
        </p:blipFill>
        <p:spPr>
          <a:xfrm>
            <a:off x="434665" y="312350"/>
            <a:ext cx="9315450" cy="3267075"/>
          </a:xfrm>
          <a:prstGeom prst="rect">
            <a:avLst/>
          </a:prstGeom>
        </p:spPr>
      </p:pic>
    </p:spTree>
    <p:extLst>
      <p:ext uri="{BB962C8B-B14F-4D97-AF65-F5344CB8AC3E}">
        <p14:creationId xmlns:p14="http://schemas.microsoft.com/office/powerpoint/2010/main" val="1126603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CC9CD353-A3C4-B0FC-C20A-151C652562BC}"/>
              </a:ext>
            </a:extLst>
          </p:cNvPr>
          <p:cNvPicPr>
            <a:picLocks noChangeAspect="1"/>
          </p:cNvPicPr>
          <p:nvPr/>
        </p:nvPicPr>
        <p:blipFill>
          <a:blip r:embed="rId3"/>
          <a:stretch>
            <a:fillRect/>
          </a:stretch>
        </p:blipFill>
        <p:spPr>
          <a:xfrm>
            <a:off x="487052" y="535172"/>
            <a:ext cx="9894733" cy="1903227"/>
          </a:xfrm>
          <a:prstGeom prst="rect">
            <a:avLst/>
          </a:prstGeom>
        </p:spPr>
      </p:pic>
    </p:spTree>
    <p:extLst>
      <p:ext uri="{BB962C8B-B14F-4D97-AF65-F5344CB8AC3E}">
        <p14:creationId xmlns:p14="http://schemas.microsoft.com/office/powerpoint/2010/main" val="514304169"/>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TM03457515[[fn=View]]</Template>
  <TotalTime>5602</TotalTime>
  <Words>1115</Words>
  <Application>Microsoft Office PowerPoint</Application>
  <PresentationFormat>Widescreen</PresentationFormat>
  <Paragraphs>148</Paragraphs>
  <Slides>54</Slides>
  <Notes>53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Arial</vt:lpstr>
      <vt:lpstr>Baskerville Old Face</vt:lpstr>
      <vt:lpstr>Calibri</vt:lpstr>
      <vt:lpstr>Cambria Math</vt:lpstr>
      <vt:lpstr>Century Schoolbook</vt:lpstr>
      <vt:lpstr>Neue Helvetica W01</vt:lpstr>
      <vt:lpstr>Wingdings 2</vt:lpstr>
      <vt:lpstr>View</vt:lpstr>
      <vt:lpstr>Functions</vt:lpstr>
      <vt:lpstr>Transformation of Functions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Equations and Inequalities</dc:title>
  <dc:creator>Susan Aydelotte</dc:creator>
  <cp:lastModifiedBy>Susan Aydelotte</cp:lastModifiedBy>
  <cp:revision>11</cp:revision>
  <dcterms:created xsi:type="dcterms:W3CDTF">2023-11-20T21:32:17Z</dcterms:created>
  <dcterms:modified xsi:type="dcterms:W3CDTF">2023-12-08T20:59:43Z</dcterms:modified>
</cp:coreProperties>
</file>