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7" r:id="rId2"/>
    <p:sldId id="280" r:id="rId3"/>
    <p:sldId id="292" r:id="rId4"/>
    <p:sldId id="302" r:id="rId5"/>
    <p:sldId id="301" r:id="rId6"/>
    <p:sldId id="304" r:id="rId7"/>
    <p:sldId id="308" r:id="rId8"/>
    <p:sldId id="307" r:id="rId9"/>
    <p:sldId id="306" r:id="rId10"/>
    <p:sldId id="305" r:id="rId11"/>
    <p:sldId id="300" r:id="rId12"/>
    <p:sldId id="309" r:id="rId13"/>
    <p:sldId id="313" r:id="rId14"/>
    <p:sldId id="312" r:id="rId15"/>
    <p:sldId id="311" r:id="rId16"/>
    <p:sldId id="310" r:id="rId17"/>
    <p:sldId id="317" r:id="rId18"/>
    <p:sldId id="316" r:id="rId19"/>
    <p:sldId id="315" r:id="rId20"/>
    <p:sldId id="314" r:id="rId21"/>
    <p:sldId id="294" r:id="rId22"/>
    <p:sldId id="321" r:id="rId23"/>
    <p:sldId id="320" r:id="rId24"/>
    <p:sldId id="322" r:id="rId25"/>
    <p:sldId id="325" r:id="rId26"/>
    <p:sldId id="324" r:id="rId27"/>
    <p:sldId id="323" r:id="rId28"/>
    <p:sldId id="326" r:id="rId29"/>
    <p:sldId id="281" r:id="rId30"/>
    <p:sldId id="32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85627" autoAdjust="0"/>
  </p:normalViewPr>
  <p:slideViewPr>
    <p:cSldViewPr snapToGrid="0">
      <p:cViewPr varScale="1">
        <p:scale>
          <a:sx n="94" d="100"/>
          <a:sy n="94" d="100"/>
        </p:scale>
        <p:origin x="5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424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8091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861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379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4137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6435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3327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314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2017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630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6014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a graphing calculator to graph.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3304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712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7409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60075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6214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172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7364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3188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In this section, we will practice determining domains and ranges for specific functions. We can write the domain and range in </a:t>
            </a:r>
            <a:r>
              <a:rPr lang="en-US" b="1" i="0" dirty="0">
                <a:solidFill>
                  <a:srgbClr val="424242"/>
                </a:solidFill>
                <a:effectLst/>
                <a:latin typeface="Neue Helvetica W01"/>
              </a:rPr>
              <a:t>interval notation</a:t>
            </a:r>
            <a:r>
              <a:rPr lang="en-US" b="0" i="0" dirty="0">
                <a:solidFill>
                  <a:srgbClr val="424242"/>
                </a:solidFill>
                <a:effectLst/>
                <a:latin typeface="Neue Helvetica W01"/>
              </a:rPr>
              <a:t>, which uses values within brackets to describe a set of numbers.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5232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188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7567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7033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1536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5955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85BB75DA-20A7-4043-9498-8042D7FFDC4A}" type="datetime1">
              <a:rPr lang="en-US" smtClean="0"/>
              <a:t>12/8/2023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94125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6635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46232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746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08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3690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148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861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725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5801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4274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A25B89A0-E26E-4328-838E-AB32FC45EAF9}" type="datetime1">
              <a:rPr lang="en-US" smtClean="0"/>
              <a:t>12/8/2023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9314437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8515" y="448165"/>
            <a:ext cx="10191942" cy="3173034"/>
          </a:xfrm>
        </p:spPr>
        <p:txBody>
          <a:bodyPr>
            <a:normAutofit/>
          </a:bodyPr>
          <a:lstStyle/>
          <a:p>
            <a:r>
              <a:rPr lang="en-US" sz="6600" dirty="0">
                <a:solidFill>
                  <a:srgbClr val="FFFFFF"/>
                </a:solidFill>
              </a:rPr>
              <a:t>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522486" y="3779987"/>
            <a:ext cx="9144000" cy="2123102"/>
          </a:xfrm>
        </p:spPr>
        <p:txBody>
          <a:bodyPr>
            <a:noAutofit/>
          </a:bodyPr>
          <a:lstStyle/>
          <a:p>
            <a:pPr>
              <a:lnSpc>
                <a:spcPct val="100000"/>
              </a:lnSpc>
            </a:pPr>
            <a:r>
              <a:rPr lang="en-US" sz="2000" dirty="0">
                <a:solidFill>
                  <a:srgbClr val="FFFFFF"/>
                </a:solidFill>
              </a:rPr>
              <a:t>Chapter 3</a:t>
            </a:r>
          </a:p>
          <a:p>
            <a:pPr>
              <a:lnSpc>
                <a:spcPct val="100000"/>
              </a:lnSpc>
            </a:pPr>
            <a:r>
              <a:rPr lang="en-US" sz="2000" dirty="0">
                <a:solidFill>
                  <a:srgbClr val="FFFFFF"/>
                </a:solidFill>
              </a:rPr>
              <a:t>Algebra and Trigonometry 2e</a:t>
            </a:r>
          </a:p>
          <a:p>
            <a:pPr>
              <a:lnSpc>
                <a:spcPct val="100000"/>
              </a:lnSpc>
            </a:pPr>
            <a:r>
              <a:rPr lang="en-US" sz="2000" dirty="0">
                <a:solidFill>
                  <a:srgbClr val="FFFFFF"/>
                </a:solidFill>
              </a:rPr>
              <a:t>OpenStax</a:t>
            </a:r>
          </a:p>
          <a:p>
            <a:pPr>
              <a:lnSpc>
                <a:spcPct val="100000"/>
              </a:lnSpc>
            </a:pPr>
            <a:r>
              <a:rPr lang="en-US" sz="2000" dirty="0">
                <a:solidFill>
                  <a:srgbClr val="FFFFFF"/>
                </a:solidFill>
              </a:rPr>
              <a:t>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p:txBody>
          <a:bodyPr>
            <a:normAutofit lnSpcReduction="10000"/>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081982C-C282-0FF3-E99E-841B8232EAF2}"/>
              </a:ext>
            </a:extLst>
          </p:cNvPr>
          <p:cNvPicPr>
            <a:picLocks noChangeAspect="1"/>
          </p:cNvPicPr>
          <p:nvPr/>
        </p:nvPicPr>
        <p:blipFill>
          <a:blip r:embed="rId3"/>
          <a:stretch>
            <a:fillRect/>
          </a:stretch>
        </p:blipFill>
        <p:spPr>
          <a:xfrm>
            <a:off x="603250" y="466724"/>
            <a:ext cx="9258300" cy="1971675"/>
          </a:xfrm>
          <a:prstGeom prst="rect">
            <a:avLst/>
          </a:prstGeom>
        </p:spPr>
      </p:pic>
    </p:spTree>
    <p:extLst>
      <p:ext uri="{BB962C8B-B14F-4D97-AF65-F5344CB8AC3E}">
        <p14:creationId xmlns:p14="http://schemas.microsoft.com/office/powerpoint/2010/main" val="223067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1F6091B-C049-7CCA-B899-28244625CE5B}"/>
              </a:ext>
            </a:extLst>
          </p:cNvPr>
          <p:cNvPicPr>
            <a:picLocks noChangeAspect="1"/>
          </p:cNvPicPr>
          <p:nvPr/>
        </p:nvPicPr>
        <p:blipFill>
          <a:blip r:embed="rId3"/>
          <a:stretch>
            <a:fillRect/>
          </a:stretch>
        </p:blipFill>
        <p:spPr>
          <a:xfrm>
            <a:off x="487680" y="419099"/>
            <a:ext cx="9144000" cy="2019300"/>
          </a:xfrm>
          <a:prstGeom prst="rect">
            <a:avLst/>
          </a:prstGeom>
        </p:spPr>
      </p:pic>
    </p:spTree>
    <p:extLst>
      <p:ext uri="{BB962C8B-B14F-4D97-AF65-F5344CB8AC3E}">
        <p14:creationId xmlns:p14="http://schemas.microsoft.com/office/powerpoint/2010/main" val="176165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4D266722-93FF-9C1C-25CC-4C515CF825D2}"/>
              </a:ext>
            </a:extLst>
          </p:cNvPr>
          <p:cNvSpPr txBox="1"/>
          <p:nvPr/>
        </p:nvSpPr>
        <p:spPr>
          <a:xfrm>
            <a:off x="690880" y="1005840"/>
            <a:ext cx="8067040" cy="3416320"/>
          </a:xfrm>
          <a:prstGeom prst="rect">
            <a:avLst/>
          </a:prstGeom>
          <a:noFill/>
        </p:spPr>
        <p:txBody>
          <a:bodyPr wrap="square" rtlCol="0">
            <a:spAutoFit/>
          </a:bodyPr>
          <a:lstStyle/>
          <a:p>
            <a:pPr algn="l"/>
            <a:r>
              <a:rPr lang="en-US" b="1" i="0" dirty="0">
                <a:solidFill>
                  <a:srgbClr val="333333"/>
                </a:solidFill>
                <a:effectLst/>
                <a:latin typeface="Neue Helvetica W01"/>
              </a:rPr>
              <a:t>Evaluating Composite Functions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Once we compose a new function from two existing functions, we need to be able to evaluate it for any input in its domain. </a:t>
            </a:r>
          </a:p>
          <a:p>
            <a:pPr algn="l"/>
            <a:endParaRPr lang="en-US" b="0" i="0" dirty="0">
              <a:solidFill>
                <a:srgbClr val="424242"/>
              </a:solidFill>
              <a:effectLst/>
              <a:latin typeface="Neue Helvetica W01"/>
            </a:endParaRPr>
          </a:p>
          <a:p>
            <a:pPr algn="l"/>
            <a:r>
              <a:rPr lang="en-US" b="0" i="0" dirty="0">
                <a:solidFill>
                  <a:srgbClr val="424242"/>
                </a:solidFill>
                <a:effectLst/>
                <a:latin typeface="Neue Helvetica W01"/>
              </a:rPr>
              <a:t>We will evaluate composite functions with three approaches, using:</a:t>
            </a:r>
          </a:p>
          <a:p>
            <a:pPr marL="742950" lvl="1" indent="-285750">
              <a:buFont typeface="Arial" panose="020B0604020202020204" pitchFamily="34" charset="0"/>
              <a:buChar char="•"/>
            </a:pPr>
            <a:r>
              <a:rPr lang="en-US" b="0" i="0" dirty="0">
                <a:solidFill>
                  <a:srgbClr val="424242"/>
                </a:solidFill>
                <a:effectLst/>
                <a:latin typeface="Neue Helvetica W01"/>
              </a:rPr>
              <a:t>tables </a:t>
            </a:r>
          </a:p>
          <a:p>
            <a:pPr marL="742950" lvl="1" indent="-285750">
              <a:buFont typeface="Arial" panose="020B0604020202020204" pitchFamily="34" charset="0"/>
              <a:buChar char="•"/>
            </a:pPr>
            <a:r>
              <a:rPr lang="en-US" b="0" i="0" dirty="0">
                <a:solidFill>
                  <a:srgbClr val="424242"/>
                </a:solidFill>
                <a:effectLst/>
                <a:latin typeface="Neue Helvetica W01"/>
              </a:rPr>
              <a:t>graphs</a:t>
            </a:r>
          </a:p>
          <a:p>
            <a:pPr marL="742950" lvl="1" indent="-285750">
              <a:buFont typeface="Arial" panose="020B0604020202020204" pitchFamily="34" charset="0"/>
              <a:buChar char="•"/>
            </a:pPr>
            <a:r>
              <a:rPr lang="en-US" b="0" i="0" dirty="0">
                <a:solidFill>
                  <a:srgbClr val="424242"/>
                </a:solidFill>
                <a:effectLst/>
                <a:latin typeface="Neue Helvetica W01"/>
              </a:rPr>
              <a:t>formulas </a:t>
            </a:r>
          </a:p>
          <a:p>
            <a:pPr algn="l"/>
            <a:endParaRPr lang="en-US" b="0" i="0" dirty="0">
              <a:solidFill>
                <a:srgbClr val="424242"/>
              </a:solidFill>
              <a:effectLst/>
              <a:latin typeface="Neue Helvetica W01"/>
            </a:endParaRPr>
          </a:p>
          <a:p>
            <a:pPr algn="l"/>
            <a:r>
              <a:rPr lang="en-US" b="0" i="0" dirty="0">
                <a:solidFill>
                  <a:srgbClr val="424242"/>
                </a:solidFill>
                <a:effectLst/>
                <a:latin typeface="Neue Helvetica W01"/>
              </a:rPr>
              <a:t>In each case, we evaluate the inner function using the starting input and then use the inner function’s output as the input for the outer function.</a:t>
            </a:r>
          </a:p>
        </p:txBody>
      </p:sp>
    </p:spTree>
    <p:extLst>
      <p:ext uri="{BB962C8B-B14F-4D97-AF65-F5344CB8AC3E}">
        <p14:creationId xmlns:p14="http://schemas.microsoft.com/office/powerpoint/2010/main" val="2013694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EB760D5-A1F8-D88B-B680-6BD869E9EA6A}"/>
              </a:ext>
            </a:extLst>
          </p:cNvPr>
          <p:cNvPicPr>
            <a:picLocks noChangeAspect="1"/>
          </p:cNvPicPr>
          <p:nvPr/>
        </p:nvPicPr>
        <p:blipFill>
          <a:blip r:embed="rId3"/>
          <a:stretch>
            <a:fillRect/>
          </a:stretch>
        </p:blipFill>
        <p:spPr>
          <a:xfrm>
            <a:off x="489585" y="344170"/>
            <a:ext cx="9201150" cy="4686300"/>
          </a:xfrm>
          <a:prstGeom prst="rect">
            <a:avLst/>
          </a:prstGeom>
        </p:spPr>
      </p:pic>
    </p:spTree>
    <p:extLst>
      <p:ext uri="{BB962C8B-B14F-4D97-AF65-F5344CB8AC3E}">
        <p14:creationId xmlns:p14="http://schemas.microsoft.com/office/powerpoint/2010/main" val="271848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FE63EA8-716B-7EDB-3216-A8CD490065D1}"/>
              </a:ext>
            </a:extLst>
          </p:cNvPr>
          <p:cNvPicPr>
            <a:picLocks noChangeAspect="1"/>
          </p:cNvPicPr>
          <p:nvPr/>
        </p:nvPicPr>
        <p:blipFill>
          <a:blip r:embed="rId3"/>
          <a:stretch>
            <a:fillRect/>
          </a:stretch>
        </p:blipFill>
        <p:spPr>
          <a:xfrm>
            <a:off x="555307" y="382270"/>
            <a:ext cx="9191625" cy="1257300"/>
          </a:xfrm>
          <a:prstGeom prst="rect">
            <a:avLst/>
          </a:prstGeom>
        </p:spPr>
      </p:pic>
      <p:pic>
        <p:nvPicPr>
          <p:cNvPr id="7" name="Picture 6">
            <a:extLst>
              <a:ext uri="{FF2B5EF4-FFF2-40B4-BE49-F238E27FC236}">
                <a16:creationId xmlns:a16="http://schemas.microsoft.com/office/drawing/2014/main" id="{F9B457B2-F201-53C9-2F45-6EB1C2ADBF25}"/>
              </a:ext>
            </a:extLst>
          </p:cNvPr>
          <p:cNvPicPr>
            <a:picLocks noChangeAspect="1"/>
          </p:cNvPicPr>
          <p:nvPr/>
        </p:nvPicPr>
        <p:blipFill>
          <a:blip r:embed="rId4"/>
          <a:stretch>
            <a:fillRect/>
          </a:stretch>
        </p:blipFill>
        <p:spPr>
          <a:xfrm>
            <a:off x="555307" y="1639570"/>
            <a:ext cx="8582025" cy="2876550"/>
          </a:xfrm>
          <a:prstGeom prst="rect">
            <a:avLst/>
          </a:prstGeom>
        </p:spPr>
      </p:pic>
    </p:spTree>
    <p:extLst>
      <p:ext uri="{BB962C8B-B14F-4D97-AF65-F5344CB8AC3E}">
        <p14:creationId xmlns:p14="http://schemas.microsoft.com/office/powerpoint/2010/main" val="54801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A33C6B6A-6012-95B9-5AC3-1C686D9D1501}"/>
              </a:ext>
            </a:extLst>
          </p:cNvPr>
          <p:cNvPicPr>
            <a:picLocks noChangeAspect="1"/>
          </p:cNvPicPr>
          <p:nvPr/>
        </p:nvPicPr>
        <p:blipFill>
          <a:blip r:embed="rId3"/>
          <a:stretch>
            <a:fillRect/>
          </a:stretch>
        </p:blipFill>
        <p:spPr>
          <a:xfrm>
            <a:off x="826452" y="1275397"/>
            <a:ext cx="9705975" cy="3209925"/>
          </a:xfrm>
          <a:prstGeom prst="rect">
            <a:avLst/>
          </a:prstGeom>
        </p:spPr>
      </p:pic>
    </p:spTree>
    <p:extLst>
      <p:ext uri="{BB962C8B-B14F-4D97-AF65-F5344CB8AC3E}">
        <p14:creationId xmlns:p14="http://schemas.microsoft.com/office/powerpoint/2010/main" val="2711586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84793D8-D34A-F9B1-CF77-11AC6BA9A1D3}"/>
              </a:ext>
            </a:extLst>
          </p:cNvPr>
          <p:cNvPicPr>
            <a:picLocks noChangeAspect="1"/>
          </p:cNvPicPr>
          <p:nvPr/>
        </p:nvPicPr>
        <p:blipFill>
          <a:blip r:embed="rId3"/>
          <a:stretch>
            <a:fillRect/>
          </a:stretch>
        </p:blipFill>
        <p:spPr>
          <a:xfrm>
            <a:off x="529346" y="386080"/>
            <a:ext cx="8029456" cy="6289040"/>
          </a:xfrm>
          <a:prstGeom prst="rect">
            <a:avLst/>
          </a:prstGeom>
        </p:spPr>
      </p:pic>
    </p:spTree>
    <p:extLst>
      <p:ext uri="{BB962C8B-B14F-4D97-AF65-F5344CB8AC3E}">
        <p14:creationId xmlns:p14="http://schemas.microsoft.com/office/powerpoint/2010/main" val="3595738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DA85C30F-4F83-F663-2860-A1A0BB9402C6}"/>
              </a:ext>
            </a:extLst>
          </p:cNvPr>
          <p:cNvPicPr>
            <a:picLocks noChangeAspect="1"/>
          </p:cNvPicPr>
          <p:nvPr/>
        </p:nvPicPr>
        <p:blipFill>
          <a:blip r:embed="rId3"/>
          <a:stretch>
            <a:fillRect/>
          </a:stretch>
        </p:blipFill>
        <p:spPr>
          <a:xfrm>
            <a:off x="431165" y="417512"/>
            <a:ext cx="9277350" cy="1247775"/>
          </a:xfrm>
          <a:prstGeom prst="rect">
            <a:avLst/>
          </a:prstGeom>
        </p:spPr>
      </p:pic>
      <p:pic>
        <p:nvPicPr>
          <p:cNvPr id="7" name="Picture 6">
            <a:extLst>
              <a:ext uri="{FF2B5EF4-FFF2-40B4-BE49-F238E27FC236}">
                <a16:creationId xmlns:a16="http://schemas.microsoft.com/office/drawing/2014/main" id="{374C037C-E4CD-FA8C-04A6-9246C960750B}"/>
              </a:ext>
            </a:extLst>
          </p:cNvPr>
          <p:cNvPicPr>
            <a:picLocks noChangeAspect="1"/>
          </p:cNvPicPr>
          <p:nvPr/>
        </p:nvPicPr>
        <p:blipFill>
          <a:blip r:embed="rId4"/>
          <a:stretch>
            <a:fillRect/>
          </a:stretch>
        </p:blipFill>
        <p:spPr>
          <a:xfrm>
            <a:off x="431165" y="1665287"/>
            <a:ext cx="7267957" cy="4383088"/>
          </a:xfrm>
          <a:prstGeom prst="rect">
            <a:avLst/>
          </a:prstGeom>
        </p:spPr>
      </p:pic>
    </p:spTree>
    <p:extLst>
      <p:ext uri="{BB962C8B-B14F-4D97-AF65-F5344CB8AC3E}">
        <p14:creationId xmlns:p14="http://schemas.microsoft.com/office/powerpoint/2010/main" val="3575282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CA4C4917-E653-AE5A-0F8D-B5DE994FBBF9}"/>
              </a:ext>
            </a:extLst>
          </p:cNvPr>
          <p:cNvPicPr>
            <a:picLocks noChangeAspect="1"/>
          </p:cNvPicPr>
          <p:nvPr/>
        </p:nvPicPr>
        <p:blipFill>
          <a:blip r:embed="rId3"/>
          <a:stretch>
            <a:fillRect/>
          </a:stretch>
        </p:blipFill>
        <p:spPr>
          <a:xfrm>
            <a:off x="982345" y="1910397"/>
            <a:ext cx="9658350" cy="2143125"/>
          </a:xfrm>
          <a:prstGeom prst="rect">
            <a:avLst/>
          </a:prstGeom>
        </p:spPr>
      </p:pic>
    </p:spTree>
    <p:extLst>
      <p:ext uri="{BB962C8B-B14F-4D97-AF65-F5344CB8AC3E}">
        <p14:creationId xmlns:p14="http://schemas.microsoft.com/office/powerpoint/2010/main" val="342834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032A22E8-4042-91C3-F25E-BD0178AD5200}"/>
              </a:ext>
            </a:extLst>
          </p:cNvPr>
          <p:cNvPicPr>
            <a:picLocks noChangeAspect="1"/>
          </p:cNvPicPr>
          <p:nvPr/>
        </p:nvPicPr>
        <p:blipFill>
          <a:blip r:embed="rId3"/>
          <a:stretch>
            <a:fillRect/>
          </a:stretch>
        </p:blipFill>
        <p:spPr>
          <a:xfrm>
            <a:off x="429260" y="384810"/>
            <a:ext cx="9220200" cy="1943100"/>
          </a:xfrm>
          <a:prstGeom prst="rect">
            <a:avLst/>
          </a:prstGeom>
        </p:spPr>
      </p:pic>
    </p:spTree>
    <p:extLst>
      <p:ext uri="{BB962C8B-B14F-4D97-AF65-F5344CB8AC3E}">
        <p14:creationId xmlns:p14="http://schemas.microsoft.com/office/powerpoint/2010/main" val="343682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id="{78E1DCC1-CECF-49BB-97F0-2233B406D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a:extLst>
              <a:ext uri="{FF2B5EF4-FFF2-40B4-BE49-F238E27FC236}">
                <a16:creationId xmlns:a16="http://schemas.microsoft.com/office/drawing/2014/main" id="{3C7ABF58-EC6B-4932-8671-4BAEBDDF5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811"/>
            <a:ext cx="11292842" cy="510821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1261872" y="368300"/>
            <a:ext cx="8263128" cy="4470399"/>
          </a:xfrm>
          <a:noFill/>
        </p:spPr>
        <p:txBody>
          <a:bodyPr anchor="ctr">
            <a:normAutofit/>
          </a:bodyPr>
          <a:lstStyle/>
          <a:p>
            <a:r>
              <a:rPr lang="en-US" sz="4800" dirty="0">
                <a:solidFill>
                  <a:srgbClr val="FFFFFF"/>
                </a:solidFill>
                <a:latin typeface="Baskerville Old Face" panose="02020602080505020303" pitchFamily="18" charset="0"/>
              </a:rPr>
              <a:t>Composition of Functions</a:t>
            </a:r>
          </a:p>
        </p:txBody>
      </p:sp>
      <p:sp>
        <p:nvSpPr>
          <p:cNvPr id="13" name="Rectangle 12">
            <a:extLst>
              <a:ext uri="{FF2B5EF4-FFF2-40B4-BE49-F238E27FC236}">
                <a16:creationId xmlns:a16="http://schemas.microsoft.com/office/drawing/2014/main" id="{EB868EAF-CD67-49A7-8A32-BBC0EA412C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105400"/>
            <a:ext cx="11292840" cy="17526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261872" y="5533371"/>
            <a:ext cx="9418320" cy="896658"/>
          </a:xfrm>
        </p:spPr>
        <p:txBody>
          <a:bodyPr anchor="ctr">
            <a:normAutofit/>
          </a:bodyPr>
          <a:lstStyle/>
          <a:p>
            <a:r>
              <a:rPr lang="en-US" sz="2800" dirty="0">
                <a:solidFill>
                  <a:schemeClr val="tx1"/>
                </a:solidFill>
              </a:rPr>
              <a:t>Section 3.4</a:t>
            </a:r>
          </a:p>
        </p:txBody>
      </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rot="16200000">
            <a:off x="9959341" y="4046537"/>
            <a:ext cx="35814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chemeClr val="tx1">
                    <a:alpha val="70000"/>
                  </a:schemeClr>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41E90EA0-C81A-C7F3-87DE-EBC3D9AC6F62}"/>
              </a:ext>
            </a:extLst>
          </p:cNvPr>
          <p:cNvPicPr>
            <a:picLocks noChangeAspect="1"/>
          </p:cNvPicPr>
          <p:nvPr/>
        </p:nvPicPr>
        <p:blipFill>
          <a:blip r:embed="rId3"/>
          <a:stretch>
            <a:fillRect/>
          </a:stretch>
        </p:blipFill>
        <p:spPr>
          <a:xfrm>
            <a:off x="505777" y="466724"/>
            <a:ext cx="9229725" cy="1971675"/>
          </a:xfrm>
          <a:prstGeom prst="rect">
            <a:avLst/>
          </a:prstGeom>
        </p:spPr>
      </p:pic>
    </p:spTree>
    <p:extLst>
      <p:ext uri="{BB962C8B-B14F-4D97-AF65-F5344CB8AC3E}">
        <p14:creationId xmlns:p14="http://schemas.microsoft.com/office/powerpoint/2010/main" val="843776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BCAEAEFC-1025-CFF9-05C0-6199C318E008}"/>
              </a:ext>
            </a:extLst>
          </p:cNvPr>
          <p:cNvPicPr>
            <a:picLocks noChangeAspect="1"/>
          </p:cNvPicPr>
          <p:nvPr/>
        </p:nvPicPr>
        <p:blipFill>
          <a:blip r:embed="rId3"/>
          <a:stretch>
            <a:fillRect/>
          </a:stretch>
        </p:blipFill>
        <p:spPr>
          <a:xfrm>
            <a:off x="806132" y="1926907"/>
            <a:ext cx="9705975" cy="1724025"/>
          </a:xfrm>
          <a:prstGeom prst="rect">
            <a:avLst/>
          </a:prstGeom>
        </p:spPr>
      </p:pic>
    </p:spTree>
    <p:extLst>
      <p:ext uri="{BB962C8B-B14F-4D97-AF65-F5344CB8AC3E}">
        <p14:creationId xmlns:p14="http://schemas.microsoft.com/office/powerpoint/2010/main" val="3625243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C80D98CD-C20C-41CF-6226-A0A672DF9532}"/>
              </a:ext>
            </a:extLst>
          </p:cNvPr>
          <p:cNvPicPr>
            <a:picLocks noChangeAspect="1"/>
          </p:cNvPicPr>
          <p:nvPr/>
        </p:nvPicPr>
        <p:blipFill>
          <a:blip r:embed="rId3"/>
          <a:stretch>
            <a:fillRect/>
          </a:stretch>
        </p:blipFill>
        <p:spPr>
          <a:xfrm>
            <a:off x="938212" y="1304924"/>
            <a:ext cx="9705975" cy="2924175"/>
          </a:xfrm>
          <a:prstGeom prst="rect">
            <a:avLst/>
          </a:prstGeom>
        </p:spPr>
      </p:pic>
    </p:spTree>
    <p:extLst>
      <p:ext uri="{BB962C8B-B14F-4D97-AF65-F5344CB8AC3E}">
        <p14:creationId xmlns:p14="http://schemas.microsoft.com/office/powerpoint/2010/main" val="2296000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555EC2C8-D776-0EBF-E22B-59BF5F9264F3}"/>
              </a:ext>
            </a:extLst>
          </p:cNvPr>
          <p:cNvPicPr>
            <a:picLocks noChangeAspect="1"/>
          </p:cNvPicPr>
          <p:nvPr/>
        </p:nvPicPr>
        <p:blipFill>
          <a:blip r:embed="rId3"/>
          <a:stretch>
            <a:fillRect/>
          </a:stretch>
        </p:blipFill>
        <p:spPr>
          <a:xfrm>
            <a:off x="489585" y="334962"/>
            <a:ext cx="9201150" cy="2428875"/>
          </a:xfrm>
          <a:prstGeom prst="rect">
            <a:avLst/>
          </a:prstGeom>
        </p:spPr>
      </p:pic>
    </p:spTree>
    <p:extLst>
      <p:ext uri="{BB962C8B-B14F-4D97-AF65-F5344CB8AC3E}">
        <p14:creationId xmlns:p14="http://schemas.microsoft.com/office/powerpoint/2010/main" val="1412749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AAD29AE-9CCC-7A9E-F3F7-2C3E3A8C5E9A}"/>
              </a:ext>
            </a:extLst>
          </p:cNvPr>
          <p:cNvPicPr>
            <a:picLocks noChangeAspect="1"/>
          </p:cNvPicPr>
          <p:nvPr/>
        </p:nvPicPr>
        <p:blipFill>
          <a:blip r:embed="rId3"/>
          <a:stretch>
            <a:fillRect/>
          </a:stretch>
        </p:blipFill>
        <p:spPr>
          <a:xfrm>
            <a:off x="608647" y="537210"/>
            <a:ext cx="9267825" cy="2247900"/>
          </a:xfrm>
          <a:prstGeom prst="rect">
            <a:avLst/>
          </a:prstGeom>
        </p:spPr>
      </p:pic>
    </p:spTree>
    <p:extLst>
      <p:ext uri="{BB962C8B-B14F-4D97-AF65-F5344CB8AC3E}">
        <p14:creationId xmlns:p14="http://schemas.microsoft.com/office/powerpoint/2010/main" val="1994358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802E6495-6B08-1D92-27E7-B219295E177D}"/>
              </a:ext>
            </a:extLst>
          </p:cNvPr>
          <p:cNvPicPr>
            <a:picLocks noChangeAspect="1"/>
          </p:cNvPicPr>
          <p:nvPr/>
        </p:nvPicPr>
        <p:blipFill>
          <a:blip r:embed="rId3"/>
          <a:stretch>
            <a:fillRect/>
          </a:stretch>
        </p:blipFill>
        <p:spPr>
          <a:xfrm>
            <a:off x="517842" y="429577"/>
            <a:ext cx="9286875" cy="1914525"/>
          </a:xfrm>
          <a:prstGeom prst="rect">
            <a:avLst/>
          </a:prstGeom>
        </p:spPr>
      </p:pic>
    </p:spTree>
    <p:extLst>
      <p:ext uri="{BB962C8B-B14F-4D97-AF65-F5344CB8AC3E}">
        <p14:creationId xmlns:p14="http://schemas.microsoft.com/office/powerpoint/2010/main" val="849812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E74D3CDA-F18D-5823-FACB-3C8A51800C9E}"/>
              </a:ext>
            </a:extLst>
          </p:cNvPr>
          <p:cNvSpPr txBox="1"/>
          <p:nvPr/>
        </p:nvSpPr>
        <p:spPr>
          <a:xfrm>
            <a:off x="1301114" y="1089898"/>
            <a:ext cx="7619366" cy="2616101"/>
          </a:xfrm>
          <a:prstGeom prst="rect">
            <a:avLst/>
          </a:prstGeom>
          <a:noFill/>
        </p:spPr>
        <p:txBody>
          <a:bodyPr wrap="square" rtlCol="0">
            <a:spAutoFit/>
          </a:bodyPr>
          <a:lstStyle/>
          <a:p>
            <a:pPr algn="l"/>
            <a:r>
              <a:rPr lang="en-US" sz="2800" b="1" i="0" dirty="0">
                <a:solidFill>
                  <a:srgbClr val="333333"/>
                </a:solidFill>
                <a:effectLst/>
                <a:latin typeface="Neue Helvetica W01"/>
              </a:rPr>
              <a:t>Decomposing a Composite Function into its Component Functions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In some cases, it is necessary to decompose a complicated function. In other words, we can write it as a composition of two simpler functions. </a:t>
            </a:r>
          </a:p>
          <a:p>
            <a:pPr algn="l"/>
            <a:endParaRPr lang="en-US" dirty="0">
              <a:solidFill>
                <a:srgbClr val="424242"/>
              </a:solidFill>
              <a:latin typeface="Neue Helvetica W01"/>
            </a:endParaRPr>
          </a:p>
          <a:p>
            <a:pPr algn="l"/>
            <a:r>
              <a:rPr lang="en-US" b="0" i="0" dirty="0">
                <a:solidFill>
                  <a:srgbClr val="424242"/>
                </a:solidFill>
                <a:effectLst/>
                <a:latin typeface="Neue Helvetica W01"/>
              </a:rPr>
              <a:t>There may be more than one way to decompose a composite function, so we may choose the decomposition that appears to be most expedient.</a:t>
            </a:r>
          </a:p>
        </p:txBody>
      </p:sp>
    </p:spTree>
    <p:extLst>
      <p:ext uri="{BB962C8B-B14F-4D97-AF65-F5344CB8AC3E}">
        <p14:creationId xmlns:p14="http://schemas.microsoft.com/office/powerpoint/2010/main" val="793402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26793B8-50FC-45A4-145D-C331197C931E}"/>
              </a:ext>
            </a:extLst>
          </p:cNvPr>
          <p:cNvPicPr>
            <a:picLocks noChangeAspect="1"/>
          </p:cNvPicPr>
          <p:nvPr/>
        </p:nvPicPr>
        <p:blipFill>
          <a:blip r:embed="rId3"/>
          <a:stretch>
            <a:fillRect/>
          </a:stretch>
        </p:blipFill>
        <p:spPr>
          <a:xfrm>
            <a:off x="739457" y="666749"/>
            <a:ext cx="9229725" cy="1771650"/>
          </a:xfrm>
          <a:prstGeom prst="rect">
            <a:avLst/>
          </a:prstGeom>
        </p:spPr>
      </p:pic>
    </p:spTree>
    <p:extLst>
      <p:ext uri="{BB962C8B-B14F-4D97-AF65-F5344CB8AC3E}">
        <p14:creationId xmlns:p14="http://schemas.microsoft.com/office/powerpoint/2010/main" val="2257123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3C0B168-BB14-0EC4-6BFF-4CC02452BA4E}"/>
              </a:ext>
            </a:extLst>
          </p:cNvPr>
          <p:cNvPicPr>
            <a:picLocks noChangeAspect="1"/>
          </p:cNvPicPr>
          <p:nvPr/>
        </p:nvPicPr>
        <p:blipFill>
          <a:blip r:embed="rId3"/>
          <a:stretch>
            <a:fillRect/>
          </a:stretch>
        </p:blipFill>
        <p:spPr>
          <a:xfrm>
            <a:off x="206761" y="396565"/>
            <a:ext cx="11030432" cy="1566049"/>
          </a:xfrm>
          <a:prstGeom prst="rect">
            <a:avLst/>
          </a:prstGeom>
        </p:spPr>
      </p:pic>
    </p:spTree>
    <p:extLst>
      <p:ext uri="{BB962C8B-B14F-4D97-AF65-F5344CB8AC3E}">
        <p14:creationId xmlns:p14="http://schemas.microsoft.com/office/powerpoint/2010/main" val="19499635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225227" y="1424968"/>
            <a:ext cx="9717094"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800" b="0" i="0" dirty="0">
                <a:solidFill>
                  <a:srgbClr val="424242"/>
                </a:solidFill>
                <a:effectLst/>
                <a:latin typeface="Neue Helvetica W01"/>
              </a:rPr>
              <a:t>Combine functions using algebraic operations.</a:t>
            </a:r>
          </a:p>
          <a:p>
            <a:pPr algn="l">
              <a:buFont typeface="Arial" panose="020B0604020202020204" pitchFamily="34" charset="0"/>
              <a:buChar char="•"/>
            </a:pPr>
            <a:r>
              <a:rPr lang="en-US" sz="2800" b="0" i="0" dirty="0">
                <a:solidFill>
                  <a:srgbClr val="424242"/>
                </a:solidFill>
                <a:effectLst/>
                <a:latin typeface="Neue Helvetica W01"/>
              </a:rPr>
              <a:t>Create a new function by composition of functions.</a:t>
            </a:r>
          </a:p>
          <a:p>
            <a:pPr algn="l">
              <a:buFont typeface="Arial" panose="020B0604020202020204" pitchFamily="34" charset="0"/>
              <a:buChar char="•"/>
            </a:pPr>
            <a:r>
              <a:rPr lang="en-US" sz="2800" b="0" i="0" dirty="0">
                <a:solidFill>
                  <a:srgbClr val="424242"/>
                </a:solidFill>
                <a:effectLst/>
                <a:latin typeface="Neue Helvetica W01"/>
              </a:rPr>
              <a:t>Evaluate composite functions.</a:t>
            </a:r>
          </a:p>
          <a:p>
            <a:pPr algn="l">
              <a:buFont typeface="Arial" panose="020B0604020202020204" pitchFamily="34" charset="0"/>
              <a:buChar char="•"/>
            </a:pPr>
            <a:r>
              <a:rPr lang="en-US" sz="2800" b="0" i="0" dirty="0">
                <a:solidFill>
                  <a:srgbClr val="424242"/>
                </a:solidFill>
                <a:effectLst/>
                <a:latin typeface="Neue Helvetica W01"/>
              </a:rPr>
              <a:t>Find the domain of a composite function.</a:t>
            </a:r>
          </a:p>
          <a:p>
            <a:pPr algn="l">
              <a:buFont typeface="Arial" panose="020B0604020202020204" pitchFamily="34" charset="0"/>
              <a:buChar char="•"/>
            </a:pPr>
            <a:r>
              <a:rPr lang="en-US" sz="2800" b="0" i="0" dirty="0">
                <a:solidFill>
                  <a:srgbClr val="424242"/>
                </a:solidFill>
                <a:effectLst/>
                <a:latin typeface="Neue Helvetica W01"/>
              </a:rPr>
              <a:t>Decompose a composite function into its component functions.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1246534" y="1551724"/>
            <a:ext cx="10320944"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lgn="l">
              <a:buFont typeface="Arial" panose="020B0604020202020204" pitchFamily="34" charset="0"/>
              <a:buChar char="•"/>
            </a:pPr>
            <a:r>
              <a:rPr lang="en-US" sz="2400" b="0" i="0" dirty="0">
                <a:solidFill>
                  <a:srgbClr val="424242"/>
                </a:solidFill>
                <a:effectLst/>
                <a:latin typeface="Neue Helvetica W01"/>
              </a:rPr>
              <a:t>Combine functions using algebraic operations.</a:t>
            </a:r>
          </a:p>
          <a:p>
            <a:pPr algn="l">
              <a:buFont typeface="Arial" panose="020B0604020202020204" pitchFamily="34" charset="0"/>
              <a:buChar char="•"/>
            </a:pPr>
            <a:r>
              <a:rPr lang="en-US" sz="2400" b="0" i="0" dirty="0">
                <a:solidFill>
                  <a:srgbClr val="424242"/>
                </a:solidFill>
                <a:effectLst/>
                <a:latin typeface="Neue Helvetica W01"/>
              </a:rPr>
              <a:t>Create a new function by composition of functions.</a:t>
            </a:r>
          </a:p>
          <a:p>
            <a:pPr algn="l">
              <a:buFont typeface="Arial" panose="020B0604020202020204" pitchFamily="34" charset="0"/>
              <a:buChar char="•"/>
            </a:pPr>
            <a:r>
              <a:rPr lang="en-US" sz="2400" b="0" i="0" dirty="0">
                <a:solidFill>
                  <a:srgbClr val="424242"/>
                </a:solidFill>
                <a:effectLst/>
                <a:latin typeface="Neue Helvetica W01"/>
              </a:rPr>
              <a:t>Evaluate composite functions.</a:t>
            </a:r>
          </a:p>
          <a:p>
            <a:pPr algn="l">
              <a:buFont typeface="Arial" panose="020B0604020202020204" pitchFamily="34" charset="0"/>
              <a:buChar char="•"/>
            </a:pPr>
            <a:r>
              <a:rPr lang="en-US" sz="2400" b="0" i="0" dirty="0">
                <a:solidFill>
                  <a:srgbClr val="424242"/>
                </a:solidFill>
                <a:effectLst/>
                <a:latin typeface="Neue Helvetica W01"/>
              </a:rPr>
              <a:t>Find the domain of a composite function.</a:t>
            </a:r>
          </a:p>
          <a:p>
            <a:pPr algn="l">
              <a:buFont typeface="Arial" panose="020B0604020202020204" pitchFamily="34" charset="0"/>
              <a:buChar char="•"/>
            </a:pPr>
            <a:r>
              <a:rPr lang="en-US" sz="2400" b="0" i="0" dirty="0">
                <a:solidFill>
                  <a:srgbClr val="424242"/>
                </a:solidFill>
                <a:effectLst/>
                <a:latin typeface="Neue Helvetica W01"/>
              </a:rPr>
              <a:t>Decompose a composite function into its component functions.</a:t>
            </a:r>
          </a:p>
          <a:p>
            <a:endParaRPr lang="en-US" sz="2400" dirty="0">
              <a:solidFill>
                <a:srgbClr val="424242"/>
              </a:solidFill>
              <a:effectLst/>
            </a:endParaRPr>
          </a:p>
        </p:txBody>
      </p:sp>
    </p:spTree>
    <p:extLst>
      <p:ext uri="{BB962C8B-B14F-4D97-AF65-F5344CB8AC3E}">
        <p14:creationId xmlns:p14="http://schemas.microsoft.com/office/powerpoint/2010/main" val="2951052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DC4EC967-90AC-B46B-6EA1-3DF8234DCE37}"/>
              </a:ext>
            </a:extLst>
          </p:cNvPr>
          <p:cNvSpPr txBox="1"/>
          <p:nvPr/>
        </p:nvSpPr>
        <p:spPr>
          <a:xfrm>
            <a:off x="873760" y="701040"/>
            <a:ext cx="7412094" cy="800219"/>
          </a:xfrm>
          <a:prstGeom prst="rect">
            <a:avLst/>
          </a:prstGeom>
          <a:noFill/>
        </p:spPr>
        <p:txBody>
          <a:bodyPr wrap="none" rtlCol="0">
            <a:spAutoFit/>
          </a:bodyPr>
          <a:lstStyle/>
          <a:p>
            <a:r>
              <a:rPr lang="en-US" sz="2800" b="1" i="0" dirty="0">
                <a:solidFill>
                  <a:srgbClr val="333333"/>
                </a:solidFill>
                <a:effectLst/>
                <a:latin typeface="Neue Helvetica W01"/>
              </a:rPr>
              <a:t>Combining Functions Using Algebraic Operations</a:t>
            </a:r>
          </a:p>
          <a:p>
            <a:endParaRPr lang="en-US" dirty="0"/>
          </a:p>
        </p:txBody>
      </p:sp>
      <p:pic>
        <p:nvPicPr>
          <p:cNvPr id="5" name="Picture 4">
            <a:extLst>
              <a:ext uri="{FF2B5EF4-FFF2-40B4-BE49-F238E27FC236}">
                <a16:creationId xmlns:a16="http://schemas.microsoft.com/office/drawing/2014/main" id="{EA56698E-AB17-62FE-C50C-9EFF684CF7FB}"/>
              </a:ext>
            </a:extLst>
          </p:cNvPr>
          <p:cNvPicPr>
            <a:picLocks noChangeAspect="1"/>
          </p:cNvPicPr>
          <p:nvPr/>
        </p:nvPicPr>
        <p:blipFill>
          <a:blip r:embed="rId3"/>
          <a:stretch>
            <a:fillRect/>
          </a:stretch>
        </p:blipFill>
        <p:spPr>
          <a:xfrm>
            <a:off x="873760" y="1822449"/>
            <a:ext cx="9467850" cy="2381250"/>
          </a:xfrm>
          <a:prstGeom prst="rect">
            <a:avLst/>
          </a:prstGeom>
        </p:spPr>
      </p:pic>
    </p:spTree>
    <p:extLst>
      <p:ext uri="{BB962C8B-B14F-4D97-AF65-F5344CB8AC3E}">
        <p14:creationId xmlns:p14="http://schemas.microsoft.com/office/powerpoint/2010/main" val="143942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1832D24-DA92-9E38-6FB5-6D9C50281B19}"/>
              </a:ext>
            </a:extLst>
          </p:cNvPr>
          <p:cNvPicPr>
            <a:picLocks noChangeAspect="1"/>
          </p:cNvPicPr>
          <p:nvPr/>
        </p:nvPicPr>
        <p:blipFill>
          <a:blip r:embed="rId3"/>
          <a:stretch>
            <a:fillRect/>
          </a:stretch>
        </p:blipFill>
        <p:spPr>
          <a:xfrm>
            <a:off x="452205" y="468119"/>
            <a:ext cx="9324975" cy="2152650"/>
          </a:xfrm>
          <a:prstGeom prst="rect">
            <a:avLst/>
          </a:prstGeom>
        </p:spPr>
      </p:pic>
    </p:spTree>
    <p:extLst>
      <p:ext uri="{BB962C8B-B14F-4D97-AF65-F5344CB8AC3E}">
        <p14:creationId xmlns:p14="http://schemas.microsoft.com/office/powerpoint/2010/main" val="240447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ED9D628-9D36-0D50-D6B4-3DBF5FE633EB}"/>
              </a:ext>
            </a:extLst>
          </p:cNvPr>
          <p:cNvPicPr>
            <a:picLocks noChangeAspect="1"/>
          </p:cNvPicPr>
          <p:nvPr/>
        </p:nvPicPr>
        <p:blipFill>
          <a:blip r:embed="rId3"/>
          <a:stretch>
            <a:fillRect/>
          </a:stretch>
        </p:blipFill>
        <p:spPr>
          <a:xfrm>
            <a:off x="504593" y="488911"/>
            <a:ext cx="9220200" cy="2200275"/>
          </a:xfrm>
          <a:prstGeom prst="rect">
            <a:avLst/>
          </a:prstGeom>
        </p:spPr>
      </p:pic>
    </p:spTree>
    <p:extLst>
      <p:ext uri="{BB962C8B-B14F-4D97-AF65-F5344CB8AC3E}">
        <p14:creationId xmlns:p14="http://schemas.microsoft.com/office/powerpoint/2010/main" val="149954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77943307-121D-D512-C1D5-9E404C125DBE}"/>
              </a:ext>
            </a:extLst>
          </p:cNvPr>
          <p:cNvSpPr txBox="1"/>
          <p:nvPr/>
        </p:nvSpPr>
        <p:spPr>
          <a:xfrm>
            <a:off x="646771" y="1226634"/>
            <a:ext cx="9127149" cy="1631216"/>
          </a:xfrm>
          <a:prstGeom prst="rect">
            <a:avLst/>
          </a:prstGeom>
          <a:noFill/>
        </p:spPr>
        <p:txBody>
          <a:bodyPr wrap="square" rtlCol="0">
            <a:spAutoFit/>
          </a:bodyPr>
          <a:lstStyle/>
          <a:p>
            <a:r>
              <a:rPr lang="en-US" sz="2800" b="1" i="0" dirty="0">
                <a:solidFill>
                  <a:srgbClr val="333333"/>
                </a:solidFill>
                <a:effectLst/>
                <a:latin typeface="Neue Helvetica W01"/>
              </a:rPr>
              <a:t>Composition of Functions</a:t>
            </a:r>
          </a:p>
          <a:p>
            <a:endParaRPr lang="en-US" dirty="0">
              <a:solidFill>
                <a:srgbClr val="424242"/>
              </a:solidFill>
              <a:latin typeface="Neue Helvetica W01"/>
            </a:endParaRPr>
          </a:p>
          <a:p>
            <a:r>
              <a:rPr lang="en-US" b="0" i="0" dirty="0">
                <a:solidFill>
                  <a:srgbClr val="424242"/>
                </a:solidFill>
                <a:effectLst/>
                <a:latin typeface="Neue Helvetica W01"/>
              </a:rPr>
              <a:t>The process of combining functions so that the output of one function becomes the input of another is known as a composition of functions</a:t>
            </a:r>
            <a:r>
              <a:rPr lang="en-US" b="1" i="0" dirty="0">
                <a:solidFill>
                  <a:srgbClr val="424242"/>
                </a:solidFill>
                <a:effectLst/>
                <a:latin typeface="Neue Helvetica W01"/>
              </a:rPr>
              <a:t>.</a:t>
            </a:r>
            <a:r>
              <a:rPr lang="en-US" b="0" i="0" dirty="0">
                <a:solidFill>
                  <a:srgbClr val="424242"/>
                </a:solidFill>
                <a:effectLst/>
                <a:latin typeface="Neue Helvetica W01"/>
              </a:rPr>
              <a:t> The resulting function is known as a </a:t>
            </a:r>
            <a:r>
              <a:rPr lang="en-US" b="1" i="0" dirty="0">
                <a:solidFill>
                  <a:srgbClr val="424242"/>
                </a:solidFill>
                <a:effectLst/>
                <a:latin typeface="Neue Helvetica W01"/>
              </a:rPr>
              <a:t>composite function</a:t>
            </a:r>
            <a:r>
              <a:rPr lang="en-US" b="0" i="0" dirty="0">
                <a:solidFill>
                  <a:srgbClr val="424242"/>
                </a:solidFill>
                <a:effectLst/>
                <a:latin typeface="Neue Helvetica W01"/>
              </a:rPr>
              <a:t>. We represent this combination by the following notation:</a:t>
            </a:r>
            <a:endParaRPr lang="en-US" dirty="0"/>
          </a:p>
        </p:txBody>
      </p:sp>
      <p:pic>
        <p:nvPicPr>
          <p:cNvPr id="6" name="Picture 5">
            <a:extLst>
              <a:ext uri="{FF2B5EF4-FFF2-40B4-BE49-F238E27FC236}">
                <a16:creationId xmlns:a16="http://schemas.microsoft.com/office/drawing/2014/main" id="{7935D545-1DB2-6C0C-4A34-482C4796972A}"/>
              </a:ext>
            </a:extLst>
          </p:cNvPr>
          <p:cNvPicPr>
            <a:picLocks noChangeAspect="1"/>
          </p:cNvPicPr>
          <p:nvPr/>
        </p:nvPicPr>
        <p:blipFill>
          <a:blip r:embed="rId3"/>
          <a:stretch>
            <a:fillRect/>
          </a:stretch>
        </p:blipFill>
        <p:spPr>
          <a:xfrm>
            <a:off x="3948282" y="3067685"/>
            <a:ext cx="2524125" cy="523875"/>
          </a:xfrm>
          <a:prstGeom prst="rect">
            <a:avLst/>
          </a:prstGeom>
        </p:spPr>
      </p:pic>
    </p:spTree>
    <p:extLst>
      <p:ext uri="{BB962C8B-B14F-4D97-AF65-F5344CB8AC3E}">
        <p14:creationId xmlns:p14="http://schemas.microsoft.com/office/powerpoint/2010/main" val="1418971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171BF79-47E8-D854-1E7B-CF46B323ED1C}"/>
              </a:ext>
            </a:extLst>
          </p:cNvPr>
          <p:cNvPicPr>
            <a:picLocks noChangeAspect="1"/>
          </p:cNvPicPr>
          <p:nvPr/>
        </p:nvPicPr>
        <p:blipFill>
          <a:blip r:embed="rId3"/>
          <a:stretch>
            <a:fillRect/>
          </a:stretch>
        </p:blipFill>
        <p:spPr>
          <a:xfrm>
            <a:off x="814387" y="1094422"/>
            <a:ext cx="9648825" cy="3876675"/>
          </a:xfrm>
          <a:prstGeom prst="rect">
            <a:avLst/>
          </a:prstGeom>
        </p:spPr>
      </p:pic>
    </p:spTree>
    <p:extLst>
      <p:ext uri="{BB962C8B-B14F-4D97-AF65-F5344CB8AC3E}">
        <p14:creationId xmlns:p14="http://schemas.microsoft.com/office/powerpoint/2010/main" val="112660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9336CD6-A95B-9E95-6FE2-F458ED9F4DC2}"/>
              </a:ext>
            </a:extLst>
          </p:cNvPr>
          <p:cNvPicPr>
            <a:picLocks noChangeAspect="1"/>
          </p:cNvPicPr>
          <p:nvPr/>
        </p:nvPicPr>
        <p:blipFill>
          <a:blip r:embed="rId3"/>
          <a:stretch>
            <a:fillRect/>
          </a:stretch>
        </p:blipFill>
        <p:spPr>
          <a:xfrm>
            <a:off x="406082" y="342900"/>
            <a:ext cx="9286875" cy="2514600"/>
          </a:xfrm>
          <a:prstGeom prst="rect">
            <a:avLst/>
          </a:prstGeom>
        </p:spPr>
      </p:pic>
    </p:spTree>
    <p:extLst>
      <p:ext uri="{BB962C8B-B14F-4D97-AF65-F5344CB8AC3E}">
        <p14:creationId xmlns:p14="http://schemas.microsoft.com/office/powerpoint/2010/main" val="51430416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251</TotalTime>
  <Words>781</Words>
  <Application>Microsoft Office PowerPoint</Application>
  <PresentationFormat>Widescreen</PresentationFormat>
  <Paragraphs>106</Paragraphs>
  <Slides>30</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Baskerville Old Face</vt:lpstr>
      <vt:lpstr>Calibri</vt:lpstr>
      <vt:lpstr>Century Schoolbook</vt:lpstr>
      <vt:lpstr>Neue Helvetica W01</vt:lpstr>
      <vt:lpstr>Wingdings 2</vt:lpstr>
      <vt:lpstr>View</vt:lpstr>
      <vt:lpstr>Functions</vt:lpstr>
      <vt:lpstr>Composition of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7</cp:revision>
  <dcterms:created xsi:type="dcterms:W3CDTF">2023-11-20T21:32:17Z</dcterms:created>
  <dcterms:modified xsi:type="dcterms:W3CDTF">2023-12-08T20:59:52Z</dcterms:modified>
</cp:coreProperties>
</file>