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7" r:id="rId2"/>
    <p:sldId id="280" r:id="rId3"/>
    <p:sldId id="292" r:id="rId4"/>
    <p:sldId id="302" r:id="rId5"/>
    <p:sldId id="301" r:id="rId6"/>
    <p:sldId id="304" r:id="rId7"/>
    <p:sldId id="308" r:id="rId8"/>
    <p:sldId id="307" r:id="rId9"/>
    <p:sldId id="306" r:id="rId10"/>
    <p:sldId id="305" r:id="rId11"/>
    <p:sldId id="300" r:id="rId12"/>
    <p:sldId id="309" r:id="rId13"/>
    <p:sldId id="313" r:id="rId14"/>
    <p:sldId id="312" r:id="rId15"/>
    <p:sldId id="311" r:id="rId16"/>
    <p:sldId id="310" r:id="rId17"/>
    <p:sldId id="317" r:id="rId18"/>
    <p:sldId id="316" r:id="rId19"/>
    <p:sldId id="315" r:id="rId20"/>
    <p:sldId id="314" r:id="rId21"/>
    <p:sldId id="294" r:id="rId22"/>
    <p:sldId id="321" r:id="rId23"/>
    <p:sldId id="320" r:id="rId24"/>
    <p:sldId id="319" r:id="rId25"/>
    <p:sldId id="330" r:id="rId26"/>
    <p:sldId id="331" r:id="rId27"/>
    <p:sldId id="322" r:id="rId28"/>
    <p:sldId id="325" r:id="rId29"/>
    <p:sldId id="324" r:id="rId30"/>
    <p:sldId id="281" r:id="rId31"/>
    <p:sldId id="32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627" autoAdjust="0"/>
  </p:normalViewPr>
  <p:slideViewPr>
    <p:cSldViewPr snapToGrid="0">
      <p:cViewPr varScale="1">
        <p:scale>
          <a:sx n="94" d="100"/>
          <a:sy n="94"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1E18B-DAD7-417F-9F65-836F759EC81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18910-D961-4504-9C24-5FEE25DE1ED7}" type="slidenum">
              <a:rPr lang="en-US" smtClean="0"/>
              <a:t>‹#›</a:t>
            </a:fld>
            <a:endParaRPr lang="en-US"/>
          </a:p>
        </p:txBody>
      </p:sp>
    </p:spTree>
    <p:extLst>
      <p:ext uri="{BB962C8B-B14F-4D97-AF65-F5344CB8AC3E}">
        <p14:creationId xmlns:p14="http://schemas.microsoft.com/office/powerpoint/2010/main" val="9753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2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9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13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43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32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1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0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14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graphing calculator to graph.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0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1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0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35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7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50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07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1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will practice determining domains and ranges for specific functions. We can write the domain and range in </a:t>
            </a:r>
            <a:r>
              <a:rPr lang="en-US" b="1" i="0" dirty="0">
                <a:solidFill>
                  <a:srgbClr val="424242"/>
                </a:solidFill>
                <a:effectLst/>
                <a:latin typeface="Neue Helvetica W01"/>
              </a:rPr>
              <a:t>interval notation</a:t>
            </a:r>
            <a:r>
              <a:rPr lang="en-US" b="0" i="0" dirty="0">
                <a:solidFill>
                  <a:srgbClr val="424242"/>
                </a:solidFill>
                <a:effectLst/>
                <a:latin typeface="Neue Helvetica W01"/>
              </a:rPr>
              <a:t>, which uses values within brackets to describe a set of numbers.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3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8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56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3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53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5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5BB75DA-20A7-4043-9498-8042D7FFDC4A}" type="datetime1">
              <a:rPr lang="en-US" smtClean="0"/>
              <a:t>12/8/2023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94125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635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62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74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08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69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14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86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72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80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274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5B89A0-E26E-4328-838E-AB32FC45EAF9}" type="datetime1">
              <a:rPr lang="en-US" smtClean="0"/>
              <a:t>12/8/2023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314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8515" y="448165"/>
            <a:ext cx="10191942" cy="3173034"/>
          </a:xfrm>
        </p:spPr>
        <p:txBody>
          <a:bodyPr>
            <a:normAutofit/>
          </a:bodyPr>
          <a:lstStyle/>
          <a:p>
            <a:r>
              <a:rPr lang="en-US" sz="6600" dirty="0">
                <a:solidFill>
                  <a:srgbClr val="FFFFFF"/>
                </a:solidFill>
              </a:rPr>
              <a:t>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522486" y="3779987"/>
            <a:ext cx="9144000" cy="2123102"/>
          </a:xfrm>
        </p:spPr>
        <p:txBody>
          <a:bodyPr>
            <a:noAutofit/>
          </a:bodyPr>
          <a:lstStyle/>
          <a:p>
            <a:pPr>
              <a:lnSpc>
                <a:spcPct val="100000"/>
              </a:lnSpc>
            </a:pPr>
            <a:r>
              <a:rPr lang="en-US" sz="2000" dirty="0">
                <a:solidFill>
                  <a:srgbClr val="FFFFFF"/>
                </a:solidFill>
              </a:rPr>
              <a:t>Chapter 3</a:t>
            </a:r>
          </a:p>
          <a:p>
            <a:pPr>
              <a:lnSpc>
                <a:spcPct val="100000"/>
              </a:lnSpc>
            </a:pPr>
            <a:r>
              <a:rPr lang="en-US" sz="2000" dirty="0">
                <a:solidFill>
                  <a:srgbClr val="FFFFFF"/>
                </a:solidFill>
              </a:rPr>
              <a:t>Algebra and Trigonometry 2e</a:t>
            </a:r>
          </a:p>
          <a:p>
            <a:pPr>
              <a:lnSpc>
                <a:spcPct val="100000"/>
              </a:lnSpc>
            </a:pPr>
            <a:r>
              <a:rPr lang="en-US" sz="2000" dirty="0">
                <a:solidFill>
                  <a:srgbClr val="FFFFFF"/>
                </a:solidFill>
              </a:rPr>
              <a:t>OpenStax</a:t>
            </a:r>
          </a:p>
          <a:p>
            <a:pPr>
              <a:lnSpc>
                <a:spcPct val="100000"/>
              </a:lnSpc>
            </a:pPr>
            <a:r>
              <a:rPr lang="en-US" sz="2000" dirty="0">
                <a:solidFill>
                  <a:srgbClr val="FFFFFF"/>
                </a:solidFill>
              </a:rPr>
              <a:t>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p:txBody>
          <a:bodyPr>
            <a:normAutofit lnSpcReduction="10000"/>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6B2656E0-3E0F-DCF1-740D-998CC16E356E}"/>
              </a:ext>
            </a:extLst>
          </p:cNvPr>
          <p:cNvPicPr>
            <a:picLocks noChangeAspect="1"/>
          </p:cNvPicPr>
          <p:nvPr/>
        </p:nvPicPr>
        <p:blipFill>
          <a:blip r:embed="rId3"/>
          <a:stretch>
            <a:fillRect/>
          </a:stretch>
        </p:blipFill>
        <p:spPr>
          <a:xfrm>
            <a:off x="589886" y="448157"/>
            <a:ext cx="9229725" cy="1771650"/>
          </a:xfrm>
          <a:prstGeom prst="rect">
            <a:avLst/>
          </a:prstGeom>
        </p:spPr>
      </p:pic>
    </p:spTree>
    <p:extLst>
      <p:ext uri="{BB962C8B-B14F-4D97-AF65-F5344CB8AC3E}">
        <p14:creationId xmlns:p14="http://schemas.microsoft.com/office/powerpoint/2010/main" val="223067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CEF95030-15C9-C71F-A8C4-CF96F21DE1A5}"/>
              </a:ext>
            </a:extLst>
          </p:cNvPr>
          <p:cNvPicPr>
            <a:picLocks noChangeAspect="1"/>
          </p:cNvPicPr>
          <p:nvPr/>
        </p:nvPicPr>
        <p:blipFill>
          <a:blip r:embed="rId3"/>
          <a:stretch>
            <a:fillRect/>
          </a:stretch>
        </p:blipFill>
        <p:spPr>
          <a:xfrm>
            <a:off x="471428" y="408490"/>
            <a:ext cx="9258300" cy="1295400"/>
          </a:xfrm>
          <a:prstGeom prst="rect">
            <a:avLst/>
          </a:prstGeom>
        </p:spPr>
      </p:pic>
    </p:spTree>
    <p:extLst>
      <p:ext uri="{BB962C8B-B14F-4D97-AF65-F5344CB8AC3E}">
        <p14:creationId xmlns:p14="http://schemas.microsoft.com/office/powerpoint/2010/main" val="176165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8FF79530-7A31-4B26-E492-A58E2D6027EE}"/>
              </a:ext>
            </a:extLst>
          </p:cNvPr>
          <p:cNvPicPr>
            <a:picLocks noChangeAspect="1"/>
          </p:cNvPicPr>
          <p:nvPr/>
        </p:nvPicPr>
        <p:blipFill>
          <a:blip r:embed="rId3"/>
          <a:stretch>
            <a:fillRect/>
          </a:stretch>
        </p:blipFill>
        <p:spPr>
          <a:xfrm>
            <a:off x="473476" y="510310"/>
            <a:ext cx="9793267" cy="2423180"/>
          </a:xfrm>
          <a:prstGeom prst="rect">
            <a:avLst/>
          </a:prstGeom>
        </p:spPr>
      </p:pic>
    </p:spTree>
    <p:extLst>
      <p:ext uri="{BB962C8B-B14F-4D97-AF65-F5344CB8AC3E}">
        <p14:creationId xmlns:p14="http://schemas.microsoft.com/office/powerpoint/2010/main" val="201369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F2CB43D6-B0BA-D7C7-920E-8854B257DD14}"/>
              </a:ext>
            </a:extLst>
          </p:cNvPr>
          <p:cNvPicPr>
            <a:picLocks noChangeAspect="1"/>
          </p:cNvPicPr>
          <p:nvPr/>
        </p:nvPicPr>
        <p:blipFill>
          <a:blip r:embed="rId3"/>
          <a:stretch>
            <a:fillRect/>
          </a:stretch>
        </p:blipFill>
        <p:spPr>
          <a:xfrm>
            <a:off x="340911" y="462447"/>
            <a:ext cx="10631890" cy="2260255"/>
          </a:xfrm>
          <a:prstGeom prst="rect">
            <a:avLst/>
          </a:prstGeom>
        </p:spPr>
      </p:pic>
    </p:spTree>
    <p:extLst>
      <p:ext uri="{BB962C8B-B14F-4D97-AF65-F5344CB8AC3E}">
        <p14:creationId xmlns:p14="http://schemas.microsoft.com/office/powerpoint/2010/main" val="271848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4F0D5E73-9217-8270-8372-D8665F8174AD}"/>
              </a:ext>
            </a:extLst>
          </p:cNvPr>
          <p:cNvPicPr>
            <a:picLocks noChangeAspect="1"/>
          </p:cNvPicPr>
          <p:nvPr/>
        </p:nvPicPr>
        <p:blipFill>
          <a:blip r:embed="rId3"/>
          <a:stretch>
            <a:fillRect/>
          </a:stretch>
        </p:blipFill>
        <p:spPr>
          <a:xfrm>
            <a:off x="337052" y="353510"/>
            <a:ext cx="10429875" cy="1752600"/>
          </a:xfrm>
          <a:prstGeom prst="rect">
            <a:avLst/>
          </a:prstGeom>
        </p:spPr>
      </p:pic>
    </p:spTree>
    <p:extLst>
      <p:ext uri="{BB962C8B-B14F-4D97-AF65-F5344CB8AC3E}">
        <p14:creationId xmlns:p14="http://schemas.microsoft.com/office/powerpoint/2010/main" val="54801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B6127332-9141-D9BF-A5D8-5F57436D2D97}"/>
              </a:ext>
            </a:extLst>
          </p:cNvPr>
          <p:cNvSpPr txBox="1"/>
          <p:nvPr/>
        </p:nvSpPr>
        <p:spPr>
          <a:xfrm>
            <a:off x="787079" y="810228"/>
            <a:ext cx="10098635" cy="3970318"/>
          </a:xfrm>
          <a:prstGeom prst="rect">
            <a:avLst/>
          </a:prstGeom>
          <a:noFill/>
        </p:spPr>
        <p:txBody>
          <a:bodyPr wrap="square" rtlCol="0">
            <a:spAutoFit/>
          </a:bodyPr>
          <a:lstStyle/>
          <a:p>
            <a:pPr algn="l"/>
            <a:r>
              <a:rPr lang="en-US" b="1" i="0" dirty="0">
                <a:solidFill>
                  <a:srgbClr val="333333"/>
                </a:solidFill>
                <a:effectLst/>
                <a:latin typeface="Neue Helvetica W01"/>
              </a:rPr>
              <a:t>Using a Graph to Determine Where a Function is Increasing, Decreasing, or Constant</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As part of exploring how functions change, we can identify intervals over which the function is changing in specific ways. </a:t>
            </a:r>
          </a:p>
          <a:p>
            <a:pPr algn="l"/>
            <a:endParaRPr lang="en-US" dirty="0">
              <a:solidFill>
                <a:srgbClr val="424242"/>
              </a:solidFill>
              <a:latin typeface="Neue Helvetica W01"/>
            </a:endParaRPr>
          </a:p>
          <a:p>
            <a:pPr algn="l"/>
            <a:r>
              <a:rPr lang="en-US" b="0" i="0" dirty="0">
                <a:solidFill>
                  <a:srgbClr val="424242"/>
                </a:solidFill>
                <a:effectLst/>
                <a:latin typeface="Neue Helvetica W01"/>
              </a:rPr>
              <a:t>We say that a function is </a:t>
            </a:r>
            <a:r>
              <a:rPr lang="en-US" b="1" i="0" dirty="0">
                <a:solidFill>
                  <a:srgbClr val="424242"/>
                </a:solidFill>
                <a:effectLst/>
                <a:latin typeface="Neue Helvetica W01"/>
              </a:rPr>
              <a:t>increasing</a:t>
            </a:r>
            <a:r>
              <a:rPr lang="en-US" b="0" i="0" dirty="0">
                <a:solidFill>
                  <a:srgbClr val="424242"/>
                </a:solidFill>
                <a:effectLst/>
                <a:latin typeface="Neue Helvetica W01"/>
              </a:rPr>
              <a:t> on an interval if the function values increase as the input values increase within that interval. </a:t>
            </a:r>
          </a:p>
          <a:p>
            <a:pPr algn="l"/>
            <a:endParaRPr lang="en-US" dirty="0">
              <a:solidFill>
                <a:srgbClr val="424242"/>
              </a:solidFill>
              <a:latin typeface="Neue Helvetica W01"/>
            </a:endParaRPr>
          </a:p>
          <a:p>
            <a:pPr algn="l"/>
            <a:r>
              <a:rPr lang="en-US" b="0" i="0" dirty="0">
                <a:solidFill>
                  <a:srgbClr val="424242"/>
                </a:solidFill>
                <a:effectLst/>
                <a:latin typeface="Neue Helvetica W01"/>
              </a:rPr>
              <a:t>Similarly, a function is </a:t>
            </a:r>
            <a:r>
              <a:rPr lang="en-US" b="1" i="0" dirty="0">
                <a:solidFill>
                  <a:srgbClr val="424242"/>
                </a:solidFill>
                <a:effectLst/>
                <a:latin typeface="Neue Helvetica W01"/>
              </a:rPr>
              <a:t>decreasing</a:t>
            </a:r>
            <a:r>
              <a:rPr lang="en-US" b="0" i="0" dirty="0">
                <a:solidFill>
                  <a:srgbClr val="424242"/>
                </a:solidFill>
                <a:effectLst/>
                <a:latin typeface="Neue Helvetica W01"/>
              </a:rPr>
              <a:t> on an interval if the function values decrease as the input values increase over that interval. </a:t>
            </a:r>
          </a:p>
          <a:p>
            <a:pPr algn="l"/>
            <a:endParaRPr lang="en-US" dirty="0">
              <a:solidFill>
                <a:srgbClr val="424242"/>
              </a:solidFill>
              <a:latin typeface="Neue Helvetica W01"/>
            </a:endParaRPr>
          </a:p>
          <a:p>
            <a:pPr algn="l"/>
            <a:r>
              <a:rPr lang="en-US" b="0" i="0" dirty="0">
                <a:solidFill>
                  <a:srgbClr val="424242"/>
                </a:solidFill>
                <a:effectLst/>
                <a:latin typeface="Neue Helvetica W01"/>
              </a:rPr>
              <a:t>The average rate of change of an increasing function is positive, and the average rate of change of a decreasing function is negative.</a:t>
            </a:r>
          </a:p>
          <a:p>
            <a:endParaRPr lang="en-US" dirty="0"/>
          </a:p>
        </p:txBody>
      </p:sp>
    </p:spTree>
    <p:extLst>
      <p:ext uri="{BB962C8B-B14F-4D97-AF65-F5344CB8AC3E}">
        <p14:creationId xmlns:p14="http://schemas.microsoft.com/office/powerpoint/2010/main" val="271158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61F13468-81C2-F27F-5303-C449AEB04C4A}"/>
              </a:ext>
            </a:extLst>
          </p:cNvPr>
          <p:cNvPicPr>
            <a:picLocks noChangeAspect="1"/>
          </p:cNvPicPr>
          <p:nvPr/>
        </p:nvPicPr>
        <p:blipFill>
          <a:blip r:embed="rId3"/>
          <a:stretch>
            <a:fillRect/>
          </a:stretch>
        </p:blipFill>
        <p:spPr>
          <a:xfrm>
            <a:off x="1823435" y="478963"/>
            <a:ext cx="7680125" cy="5900074"/>
          </a:xfrm>
          <a:prstGeom prst="rect">
            <a:avLst/>
          </a:prstGeom>
        </p:spPr>
      </p:pic>
    </p:spTree>
    <p:extLst>
      <p:ext uri="{BB962C8B-B14F-4D97-AF65-F5344CB8AC3E}">
        <p14:creationId xmlns:p14="http://schemas.microsoft.com/office/powerpoint/2010/main" val="359573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7877D868-3124-7B89-C134-1C9850FC03E2}"/>
              </a:ext>
            </a:extLst>
          </p:cNvPr>
          <p:cNvSpPr txBox="1"/>
          <p:nvPr/>
        </p:nvSpPr>
        <p:spPr>
          <a:xfrm>
            <a:off x="787079" y="1203766"/>
            <a:ext cx="8681013" cy="3416320"/>
          </a:xfrm>
          <a:prstGeom prst="rect">
            <a:avLst/>
          </a:prstGeom>
          <a:noFill/>
        </p:spPr>
        <p:txBody>
          <a:bodyPr wrap="square" rtlCol="0">
            <a:spAutoFit/>
          </a:bodyPr>
          <a:lstStyle/>
          <a:p>
            <a:r>
              <a:rPr lang="en-US" b="0" i="0" dirty="0">
                <a:solidFill>
                  <a:srgbClr val="424242"/>
                </a:solidFill>
                <a:effectLst/>
                <a:latin typeface="Neue Helvetica W01"/>
              </a:rPr>
              <a:t>A value of the input where a function changes from increasing to decreasing (as we go from left to right, that is, as the input variable increases) is the location of a </a:t>
            </a:r>
            <a:r>
              <a:rPr lang="en-US" b="1" i="0" dirty="0">
                <a:solidFill>
                  <a:srgbClr val="424242"/>
                </a:solidFill>
                <a:effectLst/>
                <a:latin typeface="Neue Helvetica W01"/>
              </a:rPr>
              <a:t>local maximum</a:t>
            </a:r>
            <a:r>
              <a:rPr lang="en-US" b="0" i="0" dirty="0">
                <a:solidFill>
                  <a:srgbClr val="424242"/>
                </a:solidFill>
                <a:effectLst/>
                <a:latin typeface="Neue Helvetica W01"/>
              </a:rPr>
              <a:t>. The function value at that point is the local maximum. If a function has more than one, we say it has local maxima. </a:t>
            </a:r>
          </a:p>
          <a:p>
            <a:endParaRPr lang="en-US" dirty="0">
              <a:solidFill>
                <a:srgbClr val="424242"/>
              </a:solidFill>
              <a:latin typeface="Neue Helvetica W01"/>
            </a:endParaRPr>
          </a:p>
          <a:p>
            <a:r>
              <a:rPr lang="en-US" b="0" i="0" dirty="0">
                <a:solidFill>
                  <a:srgbClr val="424242"/>
                </a:solidFill>
                <a:effectLst/>
                <a:latin typeface="Neue Helvetica W01"/>
              </a:rPr>
              <a:t>Similarly, a value of the input where a function changes from decreasing to increasing as the input variable increases is the location of a </a:t>
            </a:r>
            <a:r>
              <a:rPr lang="en-US" b="1" i="0" dirty="0">
                <a:solidFill>
                  <a:srgbClr val="424242"/>
                </a:solidFill>
                <a:effectLst/>
                <a:latin typeface="Neue Helvetica W01"/>
              </a:rPr>
              <a:t>local minimum</a:t>
            </a:r>
            <a:r>
              <a:rPr lang="en-US" b="0" i="0" dirty="0">
                <a:solidFill>
                  <a:srgbClr val="424242"/>
                </a:solidFill>
                <a:effectLst/>
                <a:latin typeface="Neue Helvetica W01"/>
              </a:rPr>
              <a:t>. The function value at that point is the local minimum. The plural form is “local minima.” </a:t>
            </a:r>
          </a:p>
          <a:p>
            <a:endParaRPr lang="en-US" dirty="0">
              <a:solidFill>
                <a:srgbClr val="424242"/>
              </a:solidFill>
              <a:latin typeface="Neue Helvetica W01"/>
            </a:endParaRPr>
          </a:p>
          <a:p>
            <a:r>
              <a:rPr lang="en-US" b="0" i="0" dirty="0">
                <a:solidFill>
                  <a:srgbClr val="424242"/>
                </a:solidFill>
                <a:effectLst/>
                <a:latin typeface="Neue Helvetica W01"/>
              </a:rPr>
              <a:t>Together, local maxima and minima are called </a:t>
            </a:r>
            <a:r>
              <a:rPr lang="en-US" b="1" i="0" dirty="0">
                <a:solidFill>
                  <a:srgbClr val="424242"/>
                </a:solidFill>
                <a:effectLst/>
                <a:latin typeface="Neue Helvetica W01"/>
              </a:rPr>
              <a:t>local extrema</a:t>
            </a:r>
            <a:r>
              <a:rPr lang="en-US" b="0" i="0" dirty="0">
                <a:solidFill>
                  <a:srgbClr val="424242"/>
                </a:solidFill>
                <a:effectLst/>
                <a:latin typeface="Neue Helvetica W01"/>
              </a:rPr>
              <a:t>, or local extreme values, of the function. (The singular form is “extremum.”) Often, the term </a:t>
            </a:r>
            <a:r>
              <a:rPr lang="en-US" b="0" i="1" dirty="0">
                <a:solidFill>
                  <a:srgbClr val="424242"/>
                </a:solidFill>
                <a:effectLst/>
                <a:latin typeface="Neue Helvetica W01"/>
              </a:rPr>
              <a:t>local</a:t>
            </a:r>
            <a:r>
              <a:rPr lang="en-US" b="0" i="0" dirty="0">
                <a:solidFill>
                  <a:srgbClr val="424242"/>
                </a:solidFill>
                <a:effectLst/>
                <a:latin typeface="Neue Helvetica W01"/>
              </a:rPr>
              <a:t> is replaced by the term </a:t>
            </a:r>
            <a:r>
              <a:rPr lang="en-US" b="0" i="1" dirty="0">
                <a:solidFill>
                  <a:srgbClr val="424242"/>
                </a:solidFill>
                <a:effectLst/>
                <a:latin typeface="Neue Helvetica W01"/>
              </a:rPr>
              <a:t>relative</a:t>
            </a:r>
            <a:r>
              <a:rPr lang="en-US" b="0" i="0" dirty="0">
                <a:solidFill>
                  <a:srgbClr val="424242"/>
                </a:solidFill>
                <a:effectLst/>
                <a:latin typeface="Neue Helvetica W01"/>
              </a:rPr>
              <a:t>.</a:t>
            </a:r>
            <a:endParaRPr lang="en-US" dirty="0"/>
          </a:p>
        </p:txBody>
      </p:sp>
    </p:spTree>
    <p:extLst>
      <p:ext uri="{BB962C8B-B14F-4D97-AF65-F5344CB8AC3E}">
        <p14:creationId xmlns:p14="http://schemas.microsoft.com/office/powerpoint/2010/main" val="35752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B5D2C28-9FA4-961F-19E0-7171CFCE6469}"/>
              </a:ext>
            </a:extLst>
          </p:cNvPr>
          <p:cNvPicPr>
            <a:picLocks noChangeAspect="1"/>
          </p:cNvPicPr>
          <p:nvPr/>
        </p:nvPicPr>
        <p:blipFill>
          <a:blip r:embed="rId3"/>
          <a:stretch>
            <a:fillRect/>
          </a:stretch>
        </p:blipFill>
        <p:spPr>
          <a:xfrm>
            <a:off x="601436" y="839560"/>
            <a:ext cx="10188514" cy="5178879"/>
          </a:xfrm>
          <a:prstGeom prst="rect">
            <a:avLst/>
          </a:prstGeom>
        </p:spPr>
      </p:pic>
    </p:spTree>
    <p:extLst>
      <p:ext uri="{BB962C8B-B14F-4D97-AF65-F5344CB8AC3E}">
        <p14:creationId xmlns:p14="http://schemas.microsoft.com/office/powerpoint/2010/main" val="342834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2209C57-9E40-203B-6838-221B6E4BC85E}"/>
              </a:ext>
            </a:extLst>
          </p:cNvPr>
          <p:cNvPicPr>
            <a:picLocks noChangeAspect="1"/>
          </p:cNvPicPr>
          <p:nvPr/>
        </p:nvPicPr>
        <p:blipFill>
          <a:blip r:embed="rId3"/>
          <a:stretch>
            <a:fillRect/>
          </a:stretch>
        </p:blipFill>
        <p:spPr>
          <a:xfrm>
            <a:off x="635454" y="1426029"/>
            <a:ext cx="10171402" cy="3322183"/>
          </a:xfrm>
          <a:prstGeom prst="rect">
            <a:avLst/>
          </a:prstGeom>
        </p:spPr>
      </p:pic>
    </p:spTree>
    <p:extLst>
      <p:ext uri="{BB962C8B-B14F-4D97-AF65-F5344CB8AC3E}">
        <p14:creationId xmlns:p14="http://schemas.microsoft.com/office/powerpoint/2010/main" val="343682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261872" y="368300"/>
            <a:ext cx="8263128" cy="4470399"/>
          </a:xfrm>
          <a:noFill/>
        </p:spPr>
        <p:txBody>
          <a:bodyPr anchor="ctr">
            <a:normAutofit/>
          </a:bodyPr>
          <a:lstStyle/>
          <a:p>
            <a:r>
              <a:rPr lang="en-US" sz="4800" dirty="0">
                <a:solidFill>
                  <a:srgbClr val="FFFFFF"/>
                </a:solidFill>
                <a:latin typeface="Baskerville Old Face" panose="02020602080505020303" pitchFamily="18" charset="0"/>
              </a:rPr>
              <a:t>Rates of Change and </a:t>
            </a:r>
            <a:br>
              <a:rPr lang="en-US" sz="4800" dirty="0">
                <a:solidFill>
                  <a:srgbClr val="FFFFFF"/>
                </a:solidFill>
                <a:latin typeface="Baskerville Old Face" panose="02020602080505020303" pitchFamily="18" charset="0"/>
              </a:rPr>
            </a:br>
            <a:r>
              <a:rPr lang="en-US" sz="4800" dirty="0">
                <a:solidFill>
                  <a:srgbClr val="FFFFFF"/>
                </a:solidFill>
                <a:latin typeface="Baskerville Old Face" panose="02020602080505020303" pitchFamily="18" charset="0"/>
              </a:rPr>
              <a:t>Behavior of Graphs</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261872" y="5533371"/>
            <a:ext cx="9418320" cy="896658"/>
          </a:xfrm>
        </p:spPr>
        <p:txBody>
          <a:bodyPr anchor="ctr">
            <a:normAutofit/>
          </a:bodyPr>
          <a:lstStyle/>
          <a:p>
            <a:r>
              <a:rPr lang="en-US" sz="2800" dirty="0">
                <a:solidFill>
                  <a:schemeClr val="tx1"/>
                </a:solidFill>
              </a:rPr>
              <a:t>Section 3.3</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rot="16200000">
            <a:off x="9959341" y="4046537"/>
            <a:ext cx="35814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alpha val="70000"/>
                  </a:schemeClr>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A088BFC-B342-AA81-DE76-8BDEDE78A739}"/>
              </a:ext>
            </a:extLst>
          </p:cNvPr>
          <p:cNvPicPr>
            <a:picLocks noChangeAspect="1"/>
          </p:cNvPicPr>
          <p:nvPr/>
        </p:nvPicPr>
        <p:blipFill>
          <a:blip r:embed="rId3"/>
          <a:stretch>
            <a:fillRect/>
          </a:stretch>
        </p:blipFill>
        <p:spPr>
          <a:xfrm>
            <a:off x="475243" y="322027"/>
            <a:ext cx="9278357" cy="6213946"/>
          </a:xfrm>
          <a:prstGeom prst="rect">
            <a:avLst/>
          </a:prstGeom>
        </p:spPr>
      </p:pic>
    </p:spTree>
    <p:extLst>
      <p:ext uri="{BB962C8B-B14F-4D97-AF65-F5344CB8AC3E}">
        <p14:creationId xmlns:p14="http://schemas.microsoft.com/office/powerpoint/2010/main" val="84377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F3E55C1-AFFB-D554-8B65-C411AE0ABB4A}"/>
              </a:ext>
            </a:extLst>
          </p:cNvPr>
          <p:cNvPicPr>
            <a:picLocks noChangeAspect="1"/>
          </p:cNvPicPr>
          <p:nvPr/>
        </p:nvPicPr>
        <p:blipFill>
          <a:blip r:embed="rId3"/>
          <a:stretch>
            <a:fillRect/>
          </a:stretch>
        </p:blipFill>
        <p:spPr>
          <a:xfrm>
            <a:off x="259396" y="359228"/>
            <a:ext cx="10439400" cy="2286000"/>
          </a:xfrm>
          <a:prstGeom prst="rect">
            <a:avLst/>
          </a:prstGeom>
        </p:spPr>
      </p:pic>
    </p:spTree>
    <p:extLst>
      <p:ext uri="{BB962C8B-B14F-4D97-AF65-F5344CB8AC3E}">
        <p14:creationId xmlns:p14="http://schemas.microsoft.com/office/powerpoint/2010/main" val="362524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01B3A1-CFF8-4ED0-2368-9E83B45BCF29}"/>
              </a:ext>
            </a:extLst>
          </p:cNvPr>
          <p:cNvPicPr>
            <a:picLocks noChangeAspect="1"/>
          </p:cNvPicPr>
          <p:nvPr/>
        </p:nvPicPr>
        <p:blipFill>
          <a:blip r:embed="rId3"/>
          <a:stretch>
            <a:fillRect/>
          </a:stretch>
        </p:blipFill>
        <p:spPr>
          <a:xfrm>
            <a:off x="338818" y="325891"/>
            <a:ext cx="10382250" cy="1743075"/>
          </a:xfrm>
          <a:prstGeom prst="rect">
            <a:avLst/>
          </a:prstGeom>
        </p:spPr>
      </p:pic>
    </p:spTree>
    <p:extLst>
      <p:ext uri="{BB962C8B-B14F-4D97-AF65-F5344CB8AC3E}">
        <p14:creationId xmlns:p14="http://schemas.microsoft.com/office/powerpoint/2010/main" val="22960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6A45FD3-7E64-968B-459D-16FCFD679763}"/>
              </a:ext>
            </a:extLst>
          </p:cNvPr>
          <p:cNvPicPr>
            <a:picLocks noChangeAspect="1"/>
          </p:cNvPicPr>
          <p:nvPr/>
        </p:nvPicPr>
        <p:blipFill>
          <a:blip r:embed="rId3"/>
          <a:stretch>
            <a:fillRect/>
          </a:stretch>
        </p:blipFill>
        <p:spPr>
          <a:xfrm>
            <a:off x="412296" y="320062"/>
            <a:ext cx="8296275" cy="6217876"/>
          </a:xfrm>
          <a:prstGeom prst="rect">
            <a:avLst/>
          </a:prstGeom>
        </p:spPr>
      </p:pic>
    </p:spTree>
    <p:extLst>
      <p:ext uri="{BB962C8B-B14F-4D97-AF65-F5344CB8AC3E}">
        <p14:creationId xmlns:p14="http://schemas.microsoft.com/office/powerpoint/2010/main" val="1412749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80369AC-F93C-74E7-5C39-5BC87E60D91E}"/>
              </a:ext>
            </a:extLst>
          </p:cNvPr>
          <p:cNvSpPr txBox="1"/>
          <p:nvPr/>
        </p:nvSpPr>
        <p:spPr>
          <a:xfrm>
            <a:off x="359229" y="381000"/>
            <a:ext cx="10472057" cy="523220"/>
          </a:xfrm>
          <a:prstGeom prst="rect">
            <a:avLst/>
          </a:prstGeom>
          <a:noFill/>
        </p:spPr>
        <p:txBody>
          <a:bodyPr wrap="square" rtlCol="0">
            <a:spAutoFit/>
          </a:bodyPr>
          <a:lstStyle/>
          <a:p>
            <a:pPr algn="l"/>
            <a:r>
              <a:rPr lang="en-US" sz="2800" b="1" i="0" dirty="0">
                <a:solidFill>
                  <a:srgbClr val="333333"/>
                </a:solidFill>
                <a:effectLst/>
                <a:latin typeface="Neue Helvetica W01"/>
              </a:rPr>
              <a:t>Analyzing the Toolkit Functions for Increasing or Decreasing Intervals</a:t>
            </a:r>
          </a:p>
        </p:txBody>
      </p:sp>
      <p:pic>
        <p:nvPicPr>
          <p:cNvPr id="5" name="Picture 4">
            <a:extLst>
              <a:ext uri="{FF2B5EF4-FFF2-40B4-BE49-F238E27FC236}">
                <a16:creationId xmlns:a16="http://schemas.microsoft.com/office/drawing/2014/main" id="{1F438FE9-07F4-E73E-9377-4FD05EA21809}"/>
              </a:ext>
            </a:extLst>
          </p:cNvPr>
          <p:cNvPicPr>
            <a:picLocks noChangeAspect="1"/>
          </p:cNvPicPr>
          <p:nvPr/>
        </p:nvPicPr>
        <p:blipFill>
          <a:blip r:embed="rId3"/>
          <a:stretch>
            <a:fillRect/>
          </a:stretch>
        </p:blipFill>
        <p:spPr>
          <a:xfrm>
            <a:off x="1909082" y="1189263"/>
            <a:ext cx="7372350" cy="5276850"/>
          </a:xfrm>
          <a:prstGeom prst="rect">
            <a:avLst/>
          </a:prstGeom>
        </p:spPr>
      </p:pic>
    </p:spTree>
    <p:extLst>
      <p:ext uri="{BB962C8B-B14F-4D97-AF65-F5344CB8AC3E}">
        <p14:creationId xmlns:p14="http://schemas.microsoft.com/office/powerpoint/2010/main" val="4080195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80369AC-F93C-74E7-5C39-5BC87E60D91E}"/>
              </a:ext>
            </a:extLst>
          </p:cNvPr>
          <p:cNvSpPr txBox="1"/>
          <p:nvPr/>
        </p:nvSpPr>
        <p:spPr>
          <a:xfrm>
            <a:off x="359229" y="381000"/>
            <a:ext cx="10472057" cy="523220"/>
          </a:xfrm>
          <a:prstGeom prst="rect">
            <a:avLst/>
          </a:prstGeom>
          <a:noFill/>
        </p:spPr>
        <p:txBody>
          <a:bodyPr wrap="square" rtlCol="0">
            <a:spAutoFit/>
          </a:bodyPr>
          <a:lstStyle/>
          <a:p>
            <a:pPr algn="l"/>
            <a:r>
              <a:rPr lang="en-US" sz="2800" b="1" i="0" dirty="0">
                <a:solidFill>
                  <a:srgbClr val="333333"/>
                </a:solidFill>
                <a:effectLst/>
                <a:latin typeface="Neue Helvetica W01"/>
              </a:rPr>
              <a:t>Analyzing the Toolkit Functions for Increasing or Decreasing Intervals</a:t>
            </a:r>
          </a:p>
        </p:txBody>
      </p:sp>
      <p:pic>
        <p:nvPicPr>
          <p:cNvPr id="5" name="Picture 4">
            <a:extLst>
              <a:ext uri="{FF2B5EF4-FFF2-40B4-BE49-F238E27FC236}">
                <a16:creationId xmlns:a16="http://schemas.microsoft.com/office/drawing/2014/main" id="{7F6F6B9F-B5F9-AB66-281F-B36EB663D442}"/>
              </a:ext>
            </a:extLst>
          </p:cNvPr>
          <p:cNvPicPr>
            <a:picLocks noChangeAspect="1"/>
          </p:cNvPicPr>
          <p:nvPr/>
        </p:nvPicPr>
        <p:blipFill>
          <a:blip r:embed="rId3"/>
          <a:stretch>
            <a:fillRect/>
          </a:stretch>
        </p:blipFill>
        <p:spPr>
          <a:xfrm>
            <a:off x="1913844" y="1190625"/>
            <a:ext cx="7362825" cy="5286375"/>
          </a:xfrm>
          <a:prstGeom prst="rect">
            <a:avLst/>
          </a:prstGeom>
        </p:spPr>
      </p:pic>
    </p:spTree>
    <p:extLst>
      <p:ext uri="{BB962C8B-B14F-4D97-AF65-F5344CB8AC3E}">
        <p14:creationId xmlns:p14="http://schemas.microsoft.com/office/powerpoint/2010/main" val="5091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80369AC-F93C-74E7-5C39-5BC87E60D91E}"/>
              </a:ext>
            </a:extLst>
          </p:cNvPr>
          <p:cNvSpPr txBox="1"/>
          <p:nvPr/>
        </p:nvSpPr>
        <p:spPr>
          <a:xfrm>
            <a:off x="359229" y="381000"/>
            <a:ext cx="104720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3333"/>
                </a:solidFill>
                <a:effectLst/>
                <a:uLnTx/>
                <a:uFillTx/>
                <a:latin typeface="Neue Helvetica W01"/>
                <a:ea typeface="+mn-ea"/>
                <a:cs typeface="+mn-cs"/>
              </a:rPr>
              <a:t>Analyzing the Toolkit Functions for Increasing or Decreasing Intervals</a:t>
            </a:r>
          </a:p>
        </p:txBody>
      </p:sp>
      <p:pic>
        <p:nvPicPr>
          <p:cNvPr id="6" name="Picture 5">
            <a:extLst>
              <a:ext uri="{FF2B5EF4-FFF2-40B4-BE49-F238E27FC236}">
                <a16:creationId xmlns:a16="http://schemas.microsoft.com/office/drawing/2014/main" id="{2CB7B98D-C5A5-AFB9-0ED2-B8534E19A6AE}"/>
              </a:ext>
            </a:extLst>
          </p:cNvPr>
          <p:cNvPicPr>
            <a:picLocks noChangeAspect="1"/>
          </p:cNvPicPr>
          <p:nvPr/>
        </p:nvPicPr>
        <p:blipFill>
          <a:blip r:embed="rId3"/>
          <a:stretch>
            <a:fillRect/>
          </a:stretch>
        </p:blipFill>
        <p:spPr>
          <a:xfrm>
            <a:off x="1928132" y="1077277"/>
            <a:ext cx="7334250" cy="5229225"/>
          </a:xfrm>
          <a:prstGeom prst="rect">
            <a:avLst/>
          </a:prstGeom>
        </p:spPr>
      </p:pic>
    </p:spTree>
    <p:extLst>
      <p:ext uri="{BB962C8B-B14F-4D97-AF65-F5344CB8AC3E}">
        <p14:creationId xmlns:p14="http://schemas.microsoft.com/office/powerpoint/2010/main" val="100464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5" name="TextBox 4">
            <a:extLst>
              <a:ext uri="{FF2B5EF4-FFF2-40B4-BE49-F238E27FC236}">
                <a16:creationId xmlns:a16="http://schemas.microsoft.com/office/drawing/2014/main" id="{4ADE1AD3-C6BD-4EEC-D0A0-8F5AAD495984}"/>
              </a:ext>
            </a:extLst>
          </p:cNvPr>
          <p:cNvSpPr txBox="1"/>
          <p:nvPr/>
        </p:nvSpPr>
        <p:spPr>
          <a:xfrm>
            <a:off x="356120" y="822960"/>
            <a:ext cx="10045179" cy="1754326"/>
          </a:xfrm>
          <a:prstGeom prst="rect">
            <a:avLst/>
          </a:prstGeom>
          <a:noFill/>
        </p:spPr>
        <p:txBody>
          <a:bodyPr wrap="square" rtlCol="0">
            <a:spAutoFit/>
          </a:bodyPr>
          <a:lstStyle/>
          <a:p>
            <a:pPr algn="l"/>
            <a:r>
              <a:rPr lang="en-US" b="1" i="0" dirty="0">
                <a:solidFill>
                  <a:srgbClr val="333333"/>
                </a:solidFill>
                <a:effectLst/>
                <a:latin typeface="Neue Helvetica W01"/>
              </a:rPr>
              <a:t>Use A Graph to Locate the Absolute Maximum and Absolute Minimum</a:t>
            </a:r>
          </a:p>
          <a:p>
            <a:pPr algn="l"/>
            <a:endParaRPr lang="en-US" b="1" i="0" dirty="0">
              <a:solidFill>
                <a:srgbClr val="333333"/>
              </a:solidFill>
              <a:effectLst/>
              <a:latin typeface="Neue Helvetica W01"/>
            </a:endParaRPr>
          </a:p>
          <a:p>
            <a:r>
              <a:rPr lang="en-US" b="0" i="0" dirty="0">
                <a:solidFill>
                  <a:srgbClr val="424242"/>
                </a:solidFill>
                <a:effectLst/>
                <a:latin typeface="Neue Helvetica W01"/>
              </a:rPr>
              <a:t>There is a difference between locating the highest and lowest points on a graph in a region around an open interval (locally) and locating the highest and lowest points on the graph for the entire domain. </a:t>
            </a:r>
          </a:p>
          <a:p>
            <a:pPr algn="l"/>
            <a:endParaRPr lang="en-US" b="1" i="0" dirty="0">
              <a:solidFill>
                <a:srgbClr val="333333"/>
              </a:solidFill>
              <a:effectLst/>
              <a:latin typeface="Neue Helvetica W01"/>
            </a:endParaRPr>
          </a:p>
          <a:p>
            <a:endParaRPr lang="en-US" dirty="0"/>
          </a:p>
        </p:txBody>
      </p:sp>
      <p:pic>
        <p:nvPicPr>
          <p:cNvPr id="7" name="Picture 6">
            <a:extLst>
              <a:ext uri="{FF2B5EF4-FFF2-40B4-BE49-F238E27FC236}">
                <a16:creationId xmlns:a16="http://schemas.microsoft.com/office/drawing/2014/main" id="{B6FCCB3F-ED82-3362-CADE-D9FB4568EAD4}"/>
              </a:ext>
            </a:extLst>
          </p:cNvPr>
          <p:cNvPicPr>
            <a:picLocks noChangeAspect="1"/>
          </p:cNvPicPr>
          <p:nvPr/>
        </p:nvPicPr>
        <p:blipFill>
          <a:blip r:embed="rId3"/>
          <a:stretch>
            <a:fillRect/>
          </a:stretch>
        </p:blipFill>
        <p:spPr>
          <a:xfrm>
            <a:off x="6330473" y="2577286"/>
            <a:ext cx="3810000" cy="3202305"/>
          </a:xfrm>
          <a:prstGeom prst="rect">
            <a:avLst/>
          </a:prstGeom>
        </p:spPr>
      </p:pic>
      <p:sp>
        <p:nvSpPr>
          <p:cNvPr id="8" name="TextBox 7">
            <a:extLst>
              <a:ext uri="{FF2B5EF4-FFF2-40B4-BE49-F238E27FC236}">
                <a16:creationId xmlns:a16="http://schemas.microsoft.com/office/drawing/2014/main" id="{83764B06-1878-7E40-159C-365A5A65593A}"/>
              </a:ext>
            </a:extLst>
          </p:cNvPr>
          <p:cNvSpPr txBox="1"/>
          <p:nvPr/>
        </p:nvSpPr>
        <p:spPr>
          <a:xfrm>
            <a:off x="491490" y="2175598"/>
            <a:ext cx="5604510" cy="1754326"/>
          </a:xfrm>
          <a:prstGeom prst="rect">
            <a:avLst/>
          </a:prstGeom>
          <a:noFill/>
        </p:spPr>
        <p:txBody>
          <a:bodyPr wrap="square" rtlCol="0">
            <a:spAutoFit/>
          </a:bodyPr>
          <a:lstStyle/>
          <a:p>
            <a:pPr algn="l"/>
            <a:endParaRPr lang="en-US" dirty="0">
              <a:solidFill>
                <a:srgbClr val="424242"/>
              </a:solidFill>
              <a:latin typeface="Neue Helvetica W01"/>
            </a:endParaRPr>
          </a:p>
          <a:p>
            <a:pPr algn="l"/>
            <a:r>
              <a:rPr lang="en-US" b="0" i="0" dirty="0">
                <a:solidFill>
                  <a:srgbClr val="424242"/>
                </a:solidFill>
                <a:effectLst/>
                <a:latin typeface="Neue Helvetica W01"/>
              </a:rPr>
              <a:t>The </a:t>
            </a:r>
            <a:r>
              <a:rPr lang="en-US" b="0" i="1" u="none" strike="noStrike" dirty="0">
                <a:solidFill>
                  <a:srgbClr val="424242"/>
                </a:solidFill>
                <a:effectLst/>
                <a:latin typeface="Times New Roman" panose="02020603050405020304" pitchFamily="18" charset="0"/>
                <a:cs typeface="Times New Roman" panose="02020603050405020304" pitchFamily="18" charset="0"/>
              </a:rPr>
              <a:t>y</a:t>
            </a:r>
            <a:r>
              <a:rPr lang="en-US" b="0" i="0" u="none" strike="noStrike" dirty="0">
                <a:solidFill>
                  <a:srgbClr val="424242"/>
                </a:solidFill>
                <a:effectLst/>
                <a:latin typeface="Neue Helvetica W01"/>
              </a:rPr>
              <a:t>-</a:t>
            </a:r>
            <a:r>
              <a:rPr lang="en-US" b="0" i="0" dirty="0">
                <a:solidFill>
                  <a:srgbClr val="424242"/>
                </a:solidFill>
                <a:effectLst/>
                <a:latin typeface="Neue Helvetica W01"/>
              </a:rPr>
              <a:t>coordinates (output) at the highest and lowest points over the entire domain are called the </a:t>
            </a:r>
            <a:r>
              <a:rPr lang="en-US" b="1" i="0" dirty="0">
                <a:solidFill>
                  <a:srgbClr val="424242"/>
                </a:solidFill>
                <a:effectLst/>
                <a:latin typeface="Neue Helvetica W01"/>
              </a:rPr>
              <a:t>absolute maximum </a:t>
            </a:r>
            <a:r>
              <a:rPr lang="en-US" b="0" i="0" dirty="0">
                <a:solidFill>
                  <a:srgbClr val="424242"/>
                </a:solidFill>
                <a:effectLst/>
                <a:latin typeface="Neue Helvetica W01"/>
              </a:rPr>
              <a:t>and</a:t>
            </a:r>
            <a:r>
              <a:rPr lang="en-US" b="1" i="0" dirty="0">
                <a:solidFill>
                  <a:srgbClr val="424242"/>
                </a:solidFill>
                <a:effectLst/>
                <a:latin typeface="Neue Helvetica W01"/>
              </a:rPr>
              <a:t> absolute minimum</a:t>
            </a:r>
            <a:r>
              <a:rPr lang="en-US" b="0" i="0" dirty="0">
                <a:solidFill>
                  <a:srgbClr val="424242"/>
                </a:solidFill>
                <a:effectLst/>
                <a:latin typeface="Neue Helvetica W01"/>
              </a:rPr>
              <a:t>, respectively.</a:t>
            </a:r>
          </a:p>
          <a:p>
            <a:pPr algn="l"/>
            <a:endParaRPr lang="en-US" b="0" i="0" dirty="0">
              <a:solidFill>
                <a:srgbClr val="424242"/>
              </a:solidFill>
              <a:effectLst/>
              <a:latin typeface="Neue Helvetica W01"/>
            </a:endParaRPr>
          </a:p>
          <a:p>
            <a:endParaRPr lang="en-US" dirty="0"/>
          </a:p>
        </p:txBody>
      </p:sp>
    </p:spTree>
    <p:extLst>
      <p:ext uri="{BB962C8B-B14F-4D97-AF65-F5344CB8AC3E}">
        <p14:creationId xmlns:p14="http://schemas.microsoft.com/office/powerpoint/2010/main" val="199435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1BC6BB7-3D73-BC57-09DD-16179B5792BF}"/>
              </a:ext>
            </a:extLst>
          </p:cNvPr>
          <p:cNvPicPr>
            <a:picLocks noChangeAspect="1"/>
          </p:cNvPicPr>
          <p:nvPr/>
        </p:nvPicPr>
        <p:blipFill>
          <a:blip r:embed="rId3"/>
          <a:stretch>
            <a:fillRect/>
          </a:stretch>
        </p:blipFill>
        <p:spPr>
          <a:xfrm>
            <a:off x="896302" y="1795462"/>
            <a:ext cx="9667875" cy="1781175"/>
          </a:xfrm>
          <a:prstGeom prst="rect">
            <a:avLst/>
          </a:prstGeom>
        </p:spPr>
      </p:pic>
    </p:spTree>
    <p:extLst>
      <p:ext uri="{BB962C8B-B14F-4D97-AF65-F5344CB8AC3E}">
        <p14:creationId xmlns:p14="http://schemas.microsoft.com/office/powerpoint/2010/main" val="84981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FEC907F-7635-C065-3C73-B7B72C32BDE5}"/>
              </a:ext>
            </a:extLst>
          </p:cNvPr>
          <p:cNvPicPr>
            <a:picLocks noChangeAspect="1"/>
          </p:cNvPicPr>
          <p:nvPr/>
        </p:nvPicPr>
        <p:blipFill>
          <a:blip r:embed="rId3"/>
          <a:stretch>
            <a:fillRect/>
          </a:stretch>
        </p:blipFill>
        <p:spPr>
          <a:xfrm>
            <a:off x="557797" y="427064"/>
            <a:ext cx="8094714" cy="6202335"/>
          </a:xfrm>
          <a:prstGeom prst="rect">
            <a:avLst/>
          </a:prstGeom>
        </p:spPr>
      </p:pic>
    </p:spTree>
    <p:extLst>
      <p:ext uri="{BB962C8B-B14F-4D97-AF65-F5344CB8AC3E}">
        <p14:creationId xmlns:p14="http://schemas.microsoft.com/office/powerpoint/2010/main" val="79340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094FABC-C274-D3EF-24EF-DACDB2E2992B}"/>
              </a:ext>
            </a:extLst>
          </p:cNvPr>
          <p:cNvSpPr txBox="1"/>
          <p:nvPr/>
        </p:nvSpPr>
        <p:spPr>
          <a:xfrm>
            <a:off x="529936" y="901484"/>
            <a:ext cx="1032094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endParaRPr lang="en-US" sz="2400" dirty="0">
              <a:solidFill>
                <a:srgbClr val="424242"/>
              </a:solidFill>
              <a:effectLst/>
            </a:endParaRPr>
          </a:p>
          <a:p>
            <a:pPr algn="l">
              <a:buFont typeface="Arial" panose="020B0604020202020204" pitchFamily="34" charset="0"/>
              <a:buChar char="•"/>
            </a:pPr>
            <a:r>
              <a:rPr lang="en-US" sz="2400" b="0" i="0" dirty="0">
                <a:solidFill>
                  <a:srgbClr val="424242"/>
                </a:solidFill>
                <a:effectLst/>
                <a:latin typeface="Neue Helvetica W01"/>
              </a:rPr>
              <a:t>Find the average rate of change of a function.</a:t>
            </a:r>
          </a:p>
          <a:p>
            <a:pPr algn="l">
              <a:buFont typeface="Arial" panose="020B0604020202020204" pitchFamily="34" charset="0"/>
              <a:buChar char="•"/>
            </a:pPr>
            <a:r>
              <a:rPr lang="en-US" sz="2400" b="0" i="0" dirty="0">
                <a:solidFill>
                  <a:srgbClr val="424242"/>
                </a:solidFill>
                <a:effectLst/>
                <a:latin typeface="Neue Helvetica W01"/>
              </a:rPr>
              <a:t>Use a graph to determine where a function is increasing, decreasing, or constant.</a:t>
            </a:r>
          </a:p>
          <a:p>
            <a:pPr algn="l">
              <a:buFont typeface="Arial" panose="020B0604020202020204" pitchFamily="34" charset="0"/>
              <a:buChar char="•"/>
            </a:pPr>
            <a:r>
              <a:rPr lang="en-US" sz="2400" b="0" i="0" dirty="0">
                <a:solidFill>
                  <a:srgbClr val="424242"/>
                </a:solidFill>
                <a:effectLst/>
                <a:latin typeface="Neue Helvetica W01"/>
              </a:rPr>
              <a:t>Use a graph to locate local maxima and local minima.</a:t>
            </a:r>
          </a:p>
          <a:p>
            <a:pPr algn="l">
              <a:buFont typeface="Arial" panose="020B0604020202020204" pitchFamily="34" charset="0"/>
              <a:buChar char="•"/>
            </a:pPr>
            <a:r>
              <a:rPr lang="en-US" sz="2400" b="0" i="0" dirty="0">
                <a:solidFill>
                  <a:srgbClr val="424242"/>
                </a:solidFill>
                <a:effectLst/>
                <a:latin typeface="Neue Helvetica W01"/>
              </a:rPr>
              <a:t>Use a graph to locate the absolute maximum and absolute minimum.</a:t>
            </a:r>
          </a:p>
        </p:txBody>
      </p:sp>
    </p:spTree>
    <p:extLst>
      <p:ext uri="{BB962C8B-B14F-4D97-AF65-F5344CB8AC3E}">
        <p14:creationId xmlns:p14="http://schemas.microsoft.com/office/powerpoint/2010/main" val="29510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25227" y="1424968"/>
            <a:ext cx="971709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algn="l">
              <a:buFont typeface="Arial" panose="020B0604020202020204" pitchFamily="34" charset="0"/>
              <a:buChar char="•"/>
            </a:pPr>
            <a:r>
              <a:rPr lang="en-US" sz="2800" b="0" i="0" dirty="0">
                <a:solidFill>
                  <a:srgbClr val="424242"/>
                </a:solidFill>
                <a:effectLst/>
                <a:latin typeface="Neue Helvetica W01"/>
              </a:rPr>
              <a:t>Find the average rate of change of a function.</a:t>
            </a:r>
          </a:p>
          <a:p>
            <a:pPr algn="l">
              <a:buFont typeface="Arial" panose="020B0604020202020204" pitchFamily="34" charset="0"/>
              <a:buChar char="•"/>
            </a:pPr>
            <a:r>
              <a:rPr lang="en-US" sz="2800" b="0" i="0" dirty="0">
                <a:solidFill>
                  <a:srgbClr val="424242"/>
                </a:solidFill>
                <a:effectLst/>
                <a:latin typeface="Neue Helvetica W01"/>
              </a:rPr>
              <a:t>Use a graph to determine where a function is increasing, decreasing, or constant.</a:t>
            </a:r>
          </a:p>
          <a:p>
            <a:pPr algn="l">
              <a:buFont typeface="Arial" panose="020B0604020202020204" pitchFamily="34" charset="0"/>
              <a:buChar char="•"/>
            </a:pPr>
            <a:r>
              <a:rPr lang="en-US" sz="2800" b="0" i="0" dirty="0">
                <a:solidFill>
                  <a:srgbClr val="424242"/>
                </a:solidFill>
                <a:effectLst/>
                <a:latin typeface="Neue Helvetica W01"/>
              </a:rPr>
              <a:t>Use a graph to locate local maxima and local minima.</a:t>
            </a:r>
          </a:p>
          <a:p>
            <a:pPr algn="l">
              <a:buFont typeface="Arial" panose="020B0604020202020204" pitchFamily="34" charset="0"/>
              <a:buChar char="•"/>
            </a:pPr>
            <a:r>
              <a:rPr lang="en-US" sz="2800" b="0" i="0" dirty="0">
                <a:solidFill>
                  <a:srgbClr val="424242"/>
                </a:solidFill>
                <a:effectLst/>
                <a:latin typeface="Neue Helvetica W01"/>
              </a:rPr>
              <a:t>Use a graph to locate the absolute maximum and absolute minimum.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6EE90EFF-2D06-ADF6-6423-334DA178BFA8}"/>
              </a:ext>
            </a:extLst>
          </p:cNvPr>
          <p:cNvPicPr>
            <a:picLocks noChangeAspect="1"/>
          </p:cNvPicPr>
          <p:nvPr/>
        </p:nvPicPr>
        <p:blipFill>
          <a:blip r:embed="rId3"/>
          <a:stretch>
            <a:fillRect/>
          </a:stretch>
        </p:blipFill>
        <p:spPr>
          <a:xfrm>
            <a:off x="259396" y="1399246"/>
            <a:ext cx="10858500" cy="3524250"/>
          </a:xfrm>
          <a:prstGeom prst="rect">
            <a:avLst/>
          </a:prstGeom>
        </p:spPr>
      </p:pic>
    </p:spTree>
    <p:extLst>
      <p:ext uri="{BB962C8B-B14F-4D97-AF65-F5344CB8AC3E}">
        <p14:creationId xmlns:p14="http://schemas.microsoft.com/office/powerpoint/2010/main" val="143942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EC7AAB87-6BBF-9DC1-9FE9-775C810CA7E3}"/>
              </a:ext>
            </a:extLst>
          </p:cNvPr>
          <p:cNvPicPr>
            <a:picLocks noChangeAspect="1"/>
          </p:cNvPicPr>
          <p:nvPr/>
        </p:nvPicPr>
        <p:blipFill>
          <a:blip r:embed="rId3"/>
          <a:stretch>
            <a:fillRect/>
          </a:stretch>
        </p:blipFill>
        <p:spPr>
          <a:xfrm>
            <a:off x="427038" y="1472105"/>
            <a:ext cx="10331025" cy="2935414"/>
          </a:xfrm>
          <a:prstGeom prst="rect">
            <a:avLst/>
          </a:prstGeom>
        </p:spPr>
      </p:pic>
    </p:spTree>
    <p:extLst>
      <p:ext uri="{BB962C8B-B14F-4D97-AF65-F5344CB8AC3E}">
        <p14:creationId xmlns:p14="http://schemas.microsoft.com/office/powerpoint/2010/main" val="240447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EEC75B24-0395-561B-7C00-F510EFEB1B27}"/>
              </a:ext>
            </a:extLst>
          </p:cNvPr>
          <p:cNvPicPr>
            <a:picLocks noChangeAspect="1"/>
          </p:cNvPicPr>
          <p:nvPr/>
        </p:nvPicPr>
        <p:blipFill>
          <a:blip r:embed="rId3"/>
          <a:stretch>
            <a:fillRect/>
          </a:stretch>
        </p:blipFill>
        <p:spPr>
          <a:xfrm>
            <a:off x="372985" y="342436"/>
            <a:ext cx="10487025" cy="2247900"/>
          </a:xfrm>
          <a:prstGeom prst="rect">
            <a:avLst/>
          </a:prstGeom>
        </p:spPr>
      </p:pic>
      <p:pic>
        <p:nvPicPr>
          <p:cNvPr id="7" name="Picture 6">
            <a:extLst>
              <a:ext uri="{FF2B5EF4-FFF2-40B4-BE49-F238E27FC236}">
                <a16:creationId xmlns:a16="http://schemas.microsoft.com/office/drawing/2014/main" id="{1BF15B2B-8EE5-1216-B241-1EF9FA30C2EA}"/>
              </a:ext>
            </a:extLst>
          </p:cNvPr>
          <p:cNvPicPr>
            <a:picLocks noChangeAspect="1"/>
          </p:cNvPicPr>
          <p:nvPr/>
        </p:nvPicPr>
        <p:blipFill>
          <a:blip r:embed="rId4"/>
          <a:stretch>
            <a:fillRect/>
          </a:stretch>
        </p:blipFill>
        <p:spPr>
          <a:xfrm>
            <a:off x="795918" y="2590336"/>
            <a:ext cx="9440901" cy="1398043"/>
          </a:xfrm>
          <a:prstGeom prst="rect">
            <a:avLst/>
          </a:prstGeom>
        </p:spPr>
      </p:pic>
    </p:spTree>
    <p:extLst>
      <p:ext uri="{BB962C8B-B14F-4D97-AF65-F5344CB8AC3E}">
        <p14:creationId xmlns:p14="http://schemas.microsoft.com/office/powerpoint/2010/main" val="149954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9108BA28-1810-59BB-07CE-09CE580B4761}"/>
              </a:ext>
            </a:extLst>
          </p:cNvPr>
          <p:cNvPicPr>
            <a:picLocks noChangeAspect="1"/>
          </p:cNvPicPr>
          <p:nvPr/>
        </p:nvPicPr>
        <p:blipFill>
          <a:blip r:embed="rId3"/>
          <a:stretch>
            <a:fillRect/>
          </a:stretch>
        </p:blipFill>
        <p:spPr>
          <a:xfrm>
            <a:off x="517137" y="1760844"/>
            <a:ext cx="9150970" cy="1355109"/>
          </a:xfrm>
          <a:prstGeom prst="rect">
            <a:avLst/>
          </a:prstGeom>
        </p:spPr>
      </p:pic>
      <p:pic>
        <p:nvPicPr>
          <p:cNvPr id="7" name="Picture 6">
            <a:extLst>
              <a:ext uri="{FF2B5EF4-FFF2-40B4-BE49-F238E27FC236}">
                <a16:creationId xmlns:a16="http://schemas.microsoft.com/office/drawing/2014/main" id="{35338CA5-535E-EE04-F528-B4EAE0FDDD8C}"/>
              </a:ext>
            </a:extLst>
          </p:cNvPr>
          <p:cNvPicPr>
            <a:picLocks noChangeAspect="1"/>
          </p:cNvPicPr>
          <p:nvPr/>
        </p:nvPicPr>
        <p:blipFill>
          <a:blip r:embed="rId4"/>
          <a:stretch>
            <a:fillRect/>
          </a:stretch>
        </p:blipFill>
        <p:spPr>
          <a:xfrm>
            <a:off x="226393" y="223140"/>
            <a:ext cx="10467975" cy="1438275"/>
          </a:xfrm>
          <a:prstGeom prst="rect">
            <a:avLst/>
          </a:prstGeom>
        </p:spPr>
      </p:pic>
    </p:spTree>
    <p:extLst>
      <p:ext uri="{BB962C8B-B14F-4D97-AF65-F5344CB8AC3E}">
        <p14:creationId xmlns:p14="http://schemas.microsoft.com/office/powerpoint/2010/main" val="141897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3BF57114-56A7-C6CB-E8EF-BD024DE9C745}"/>
              </a:ext>
            </a:extLst>
          </p:cNvPr>
          <p:cNvPicPr>
            <a:picLocks noChangeAspect="1"/>
          </p:cNvPicPr>
          <p:nvPr/>
        </p:nvPicPr>
        <p:blipFill>
          <a:blip r:embed="rId3"/>
          <a:stretch>
            <a:fillRect/>
          </a:stretch>
        </p:blipFill>
        <p:spPr>
          <a:xfrm>
            <a:off x="420367" y="335666"/>
            <a:ext cx="8360594" cy="6186668"/>
          </a:xfrm>
          <a:prstGeom prst="rect">
            <a:avLst/>
          </a:prstGeom>
        </p:spPr>
      </p:pic>
    </p:spTree>
    <p:extLst>
      <p:ext uri="{BB962C8B-B14F-4D97-AF65-F5344CB8AC3E}">
        <p14:creationId xmlns:p14="http://schemas.microsoft.com/office/powerpoint/2010/main" val="112660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BAEC1646-2EA1-56DB-AA75-D0F4A880DE9C}"/>
              </a:ext>
            </a:extLst>
          </p:cNvPr>
          <p:cNvPicPr>
            <a:picLocks noChangeAspect="1"/>
          </p:cNvPicPr>
          <p:nvPr/>
        </p:nvPicPr>
        <p:blipFill>
          <a:blip r:embed="rId3"/>
          <a:stretch>
            <a:fillRect/>
          </a:stretch>
        </p:blipFill>
        <p:spPr>
          <a:xfrm>
            <a:off x="508201" y="371896"/>
            <a:ext cx="9277350" cy="3590925"/>
          </a:xfrm>
          <a:prstGeom prst="rect">
            <a:avLst/>
          </a:prstGeom>
        </p:spPr>
      </p:pic>
    </p:spTree>
    <p:extLst>
      <p:ext uri="{BB962C8B-B14F-4D97-AF65-F5344CB8AC3E}">
        <p14:creationId xmlns:p14="http://schemas.microsoft.com/office/powerpoint/2010/main" val="51430416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234</TotalTime>
  <Words>1002</Words>
  <Application>Microsoft Office PowerPoint</Application>
  <PresentationFormat>Widescreen</PresentationFormat>
  <Paragraphs>109</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Baskerville Old Face</vt:lpstr>
      <vt:lpstr>Calibri</vt:lpstr>
      <vt:lpstr>Century Schoolbook</vt:lpstr>
      <vt:lpstr>Neue Helvetica W01</vt:lpstr>
      <vt:lpstr>Times New Roman</vt:lpstr>
      <vt:lpstr>Wingdings 2</vt:lpstr>
      <vt:lpstr>View</vt:lpstr>
      <vt:lpstr>Functions</vt:lpstr>
      <vt:lpstr>Rates of Change and  Behavior of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7</cp:revision>
  <dcterms:created xsi:type="dcterms:W3CDTF">2023-11-20T21:32:17Z</dcterms:created>
  <dcterms:modified xsi:type="dcterms:W3CDTF">2023-12-08T21:00:01Z</dcterms:modified>
</cp:coreProperties>
</file>