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7" r:id="rId2"/>
    <p:sldId id="280" r:id="rId3"/>
    <p:sldId id="292" r:id="rId4"/>
    <p:sldId id="298" r:id="rId5"/>
    <p:sldId id="297" r:id="rId6"/>
    <p:sldId id="303" r:id="rId7"/>
    <p:sldId id="302" r:id="rId8"/>
    <p:sldId id="301" r:id="rId9"/>
    <p:sldId id="304" r:id="rId10"/>
    <p:sldId id="308" r:id="rId11"/>
    <p:sldId id="307" r:id="rId12"/>
    <p:sldId id="306" r:id="rId13"/>
    <p:sldId id="305" r:id="rId14"/>
    <p:sldId id="300" r:id="rId15"/>
    <p:sldId id="309" r:id="rId16"/>
    <p:sldId id="313" r:id="rId17"/>
    <p:sldId id="312" r:id="rId18"/>
    <p:sldId id="311" r:id="rId19"/>
    <p:sldId id="310" r:id="rId20"/>
    <p:sldId id="317" r:id="rId21"/>
    <p:sldId id="316" r:id="rId22"/>
    <p:sldId id="330" r:id="rId23"/>
    <p:sldId id="338" r:id="rId24"/>
    <p:sldId id="331" r:id="rId25"/>
    <p:sldId id="337" r:id="rId26"/>
    <p:sldId id="332" r:id="rId27"/>
    <p:sldId id="336" r:id="rId28"/>
    <p:sldId id="333" r:id="rId29"/>
    <p:sldId id="335" r:id="rId30"/>
    <p:sldId id="334" r:id="rId31"/>
    <p:sldId id="314" r:id="rId32"/>
    <p:sldId id="294" r:id="rId33"/>
    <p:sldId id="321" r:id="rId34"/>
    <p:sldId id="320" r:id="rId35"/>
    <p:sldId id="319" r:id="rId36"/>
    <p:sldId id="322" r:id="rId37"/>
    <p:sldId id="325" r:id="rId38"/>
    <p:sldId id="324" r:id="rId39"/>
    <p:sldId id="323" r:id="rId40"/>
    <p:sldId id="326" r:id="rId41"/>
    <p:sldId id="329" r:id="rId42"/>
    <p:sldId id="328" r:id="rId43"/>
    <p:sldId id="281" r:id="rId44"/>
    <p:sldId id="33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627" autoAdjust="0"/>
  </p:normalViewPr>
  <p:slideViewPr>
    <p:cSldViewPr snapToGrid="0">
      <p:cViewPr varScale="1">
        <p:scale>
          <a:sx n="94" d="100"/>
          <a:sy n="94"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1E18B-DAD7-417F-9F65-836F759EC815}"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18910-D961-4504-9C24-5FEE25DE1ED7}" type="slidenum">
              <a:rPr lang="en-US" smtClean="0"/>
              <a:t>‹#›</a:t>
            </a:fld>
            <a:endParaRPr lang="en-US"/>
          </a:p>
        </p:txBody>
      </p:sp>
    </p:spTree>
    <p:extLst>
      <p:ext uri="{BB962C8B-B14F-4D97-AF65-F5344CB8AC3E}">
        <p14:creationId xmlns:p14="http://schemas.microsoft.com/office/powerpoint/2010/main" val="97536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3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53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55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2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091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1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13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43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32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4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017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560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84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819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64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81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627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68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28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this section, we will practice determining domains and ranges for specific functions. We can write the domain and range in </a:t>
            </a:r>
            <a:r>
              <a:rPr lang="en-US" b="1" i="0" dirty="0">
                <a:solidFill>
                  <a:srgbClr val="424242"/>
                </a:solidFill>
                <a:effectLst/>
                <a:latin typeface="Neue Helvetica W01"/>
              </a:rPr>
              <a:t>interval notation</a:t>
            </a:r>
            <a:r>
              <a:rPr lang="en-US" b="0" i="0" dirty="0">
                <a:solidFill>
                  <a:srgbClr val="424242"/>
                </a:solidFill>
                <a:effectLst/>
                <a:latin typeface="Neue Helvetica W01"/>
              </a:rPr>
              <a:t>, which uses values within brackets to describe a set of numbers.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90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851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14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04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712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09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359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07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214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7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36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 us review the conventions of interval notation:</a:t>
            </a:r>
          </a:p>
          <a:p>
            <a:endParaRPr lang="en-US" dirty="0"/>
          </a:p>
          <a:p>
            <a:pPr marL="171450" indent="-171450">
              <a:buFont typeface="Arial" panose="020B0604020202020204" pitchFamily="34" charset="0"/>
              <a:buChar char="•"/>
            </a:pPr>
            <a:r>
              <a:rPr lang="en-US" dirty="0"/>
              <a:t>The smallest number from the interval is written first.</a:t>
            </a:r>
          </a:p>
          <a:p>
            <a:pPr marL="171450" indent="-171450">
              <a:buFont typeface="Arial" panose="020B0604020202020204" pitchFamily="34" charset="0"/>
              <a:buChar char="•"/>
            </a:pPr>
            <a:r>
              <a:rPr lang="en-US" dirty="0"/>
              <a:t>The largest number in the interval is written second, following a comma.</a:t>
            </a:r>
          </a:p>
          <a:p>
            <a:pPr marL="171450" indent="-171450">
              <a:buFont typeface="Arial" panose="020B0604020202020204" pitchFamily="34" charset="0"/>
              <a:buChar char="•"/>
            </a:pPr>
            <a:r>
              <a:rPr lang="en-US" dirty="0"/>
              <a:t>Parentheses, ( or ), are used to signify that an endpoint value is not included, called exclusive.</a:t>
            </a:r>
          </a:p>
          <a:p>
            <a:pPr marL="171450" indent="-171450">
              <a:buFont typeface="Arial" panose="020B0604020202020204" pitchFamily="34" charset="0"/>
              <a:buChar char="•"/>
            </a:pPr>
            <a:r>
              <a:rPr lang="en-US" dirty="0"/>
              <a:t>Brackets, [ or ], are used to indicate that an endpoint value is included, called inclusive.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30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18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728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7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70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domain of a function is the set of input values (or independent variable).</a:t>
            </a:r>
          </a:p>
          <a:p>
            <a:r>
              <a:rPr lang="en-US" dirty="0"/>
              <a:t>The range is the set of output values (or dependent variable).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59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3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8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56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5BB75DA-20A7-4043-9498-8042D7FFDC4A}" type="datetime1">
              <a:rPr lang="en-US" smtClean="0"/>
              <a:t>12/8/2023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94125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635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462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746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08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69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148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861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725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5801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274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25B89A0-E26E-4328-838E-AB32FC45EAF9}" type="datetime1">
              <a:rPr lang="en-US" smtClean="0"/>
              <a:t>12/8/2023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931443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8515" y="448165"/>
            <a:ext cx="10191942" cy="3173034"/>
          </a:xfrm>
        </p:spPr>
        <p:txBody>
          <a:bodyPr>
            <a:normAutofit/>
          </a:bodyPr>
          <a:lstStyle/>
          <a:p>
            <a:r>
              <a:rPr lang="en-US" sz="6600" dirty="0">
                <a:solidFill>
                  <a:srgbClr val="FFFFFF"/>
                </a:solidFill>
              </a:rPr>
              <a:t>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522486" y="3779987"/>
            <a:ext cx="9144000" cy="2123102"/>
          </a:xfrm>
        </p:spPr>
        <p:txBody>
          <a:bodyPr>
            <a:noAutofit/>
          </a:bodyPr>
          <a:lstStyle/>
          <a:p>
            <a:pPr>
              <a:lnSpc>
                <a:spcPct val="100000"/>
              </a:lnSpc>
            </a:pPr>
            <a:r>
              <a:rPr lang="en-US" sz="2000" dirty="0">
                <a:solidFill>
                  <a:srgbClr val="FFFFFF"/>
                </a:solidFill>
              </a:rPr>
              <a:t>Chapter 3</a:t>
            </a:r>
          </a:p>
          <a:p>
            <a:pPr>
              <a:lnSpc>
                <a:spcPct val="100000"/>
              </a:lnSpc>
            </a:pPr>
            <a:r>
              <a:rPr lang="en-US" sz="2000" dirty="0">
                <a:solidFill>
                  <a:srgbClr val="FFFFFF"/>
                </a:solidFill>
              </a:rPr>
              <a:t>Algebra and Trigonometry 2e</a:t>
            </a:r>
          </a:p>
          <a:p>
            <a:pPr>
              <a:lnSpc>
                <a:spcPct val="100000"/>
              </a:lnSpc>
            </a:pPr>
            <a:r>
              <a:rPr lang="en-US" sz="2000" dirty="0">
                <a:solidFill>
                  <a:srgbClr val="FFFFFF"/>
                </a:solidFill>
              </a:rPr>
              <a:t>OpenStax</a:t>
            </a:r>
          </a:p>
          <a:p>
            <a:pPr>
              <a:lnSpc>
                <a:spcPct val="100000"/>
              </a:lnSpc>
            </a:pPr>
            <a:r>
              <a:rPr lang="en-US" sz="2000" dirty="0">
                <a:solidFill>
                  <a:srgbClr val="FFFFFF"/>
                </a:solidFill>
              </a:rPr>
              <a:t>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p:txBody>
          <a:bodyPr>
            <a:normAutofit lnSpcReduction="10000"/>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ECFDAB2-4F99-C5E6-5F73-9A929F331AD6}"/>
              </a:ext>
            </a:extLst>
          </p:cNvPr>
          <p:cNvPicPr>
            <a:picLocks noChangeAspect="1"/>
          </p:cNvPicPr>
          <p:nvPr/>
        </p:nvPicPr>
        <p:blipFill>
          <a:blip r:embed="rId3"/>
          <a:stretch>
            <a:fillRect/>
          </a:stretch>
        </p:blipFill>
        <p:spPr>
          <a:xfrm>
            <a:off x="1117678" y="1601477"/>
            <a:ext cx="9230654" cy="2893993"/>
          </a:xfrm>
          <a:prstGeom prst="rect">
            <a:avLst/>
          </a:prstGeom>
        </p:spPr>
      </p:pic>
    </p:spTree>
    <p:extLst>
      <p:ext uri="{BB962C8B-B14F-4D97-AF65-F5344CB8AC3E}">
        <p14:creationId xmlns:p14="http://schemas.microsoft.com/office/powerpoint/2010/main" val="141897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FBABDB9-D94B-E2B4-E07A-D6780881CB35}"/>
              </a:ext>
            </a:extLst>
          </p:cNvPr>
          <p:cNvPicPr>
            <a:picLocks noChangeAspect="1"/>
          </p:cNvPicPr>
          <p:nvPr/>
        </p:nvPicPr>
        <p:blipFill>
          <a:blip r:embed="rId3"/>
          <a:stretch>
            <a:fillRect/>
          </a:stretch>
        </p:blipFill>
        <p:spPr>
          <a:xfrm>
            <a:off x="667678" y="605534"/>
            <a:ext cx="8920307" cy="1702768"/>
          </a:xfrm>
          <a:prstGeom prst="rect">
            <a:avLst/>
          </a:prstGeom>
        </p:spPr>
      </p:pic>
    </p:spTree>
    <p:extLst>
      <p:ext uri="{BB962C8B-B14F-4D97-AF65-F5344CB8AC3E}">
        <p14:creationId xmlns:p14="http://schemas.microsoft.com/office/powerpoint/2010/main" val="112660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FFD7CA8-266B-B179-F378-1B4FAB65CFB2}"/>
              </a:ext>
            </a:extLst>
          </p:cNvPr>
          <p:cNvPicPr>
            <a:picLocks noChangeAspect="1"/>
          </p:cNvPicPr>
          <p:nvPr/>
        </p:nvPicPr>
        <p:blipFill>
          <a:blip r:embed="rId3"/>
          <a:stretch>
            <a:fillRect/>
          </a:stretch>
        </p:blipFill>
        <p:spPr>
          <a:xfrm>
            <a:off x="633993" y="641543"/>
            <a:ext cx="8688426" cy="1273867"/>
          </a:xfrm>
          <a:prstGeom prst="rect">
            <a:avLst/>
          </a:prstGeom>
        </p:spPr>
      </p:pic>
    </p:spTree>
    <p:extLst>
      <p:ext uri="{BB962C8B-B14F-4D97-AF65-F5344CB8AC3E}">
        <p14:creationId xmlns:p14="http://schemas.microsoft.com/office/powerpoint/2010/main" val="51430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0065986-8658-92B9-4014-71B1120A4405}"/>
              </a:ext>
            </a:extLst>
          </p:cNvPr>
          <p:cNvPicPr>
            <a:picLocks noChangeAspect="1"/>
          </p:cNvPicPr>
          <p:nvPr/>
        </p:nvPicPr>
        <p:blipFill>
          <a:blip r:embed="rId3"/>
          <a:stretch>
            <a:fillRect/>
          </a:stretch>
        </p:blipFill>
        <p:spPr>
          <a:xfrm>
            <a:off x="749570" y="1285526"/>
            <a:ext cx="9998959" cy="2784669"/>
          </a:xfrm>
          <a:prstGeom prst="rect">
            <a:avLst/>
          </a:prstGeom>
        </p:spPr>
      </p:pic>
    </p:spTree>
    <p:extLst>
      <p:ext uri="{BB962C8B-B14F-4D97-AF65-F5344CB8AC3E}">
        <p14:creationId xmlns:p14="http://schemas.microsoft.com/office/powerpoint/2010/main" val="223067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B7A2C00-175C-0DD3-8A05-E2C552AA7787}"/>
              </a:ext>
            </a:extLst>
          </p:cNvPr>
          <p:cNvPicPr>
            <a:picLocks noChangeAspect="1"/>
          </p:cNvPicPr>
          <p:nvPr/>
        </p:nvPicPr>
        <p:blipFill>
          <a:blip r:embed="rId3"/>
          <a:stretch>
            <a:fillRect/>
          </a:stretch>
        </p:blipFill>
        <p:spPr>
          <a:xfrm>
            <a:off x="596009" y="554541"/>
            <a:ext cx="8849074" cy="1676208"/>
          </a:xfrm>
          <a:prstGeom prst="rect">
            <a:avLst/>
          </a:prstGeom>
        </p:spPr>
      </p:pic>
    </p:spTree>
    <p:extLst>
      <p:ext uri="{BB962C8B-B14F-4D97-AF65-F5344CB8AC3E}">
        <p14:creationId xmlns:p14="http://schemas.microsoft.com/office/powerpoint/2010/main" val="176165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91DD06F-DBEF-F18E-F812-39E9612E18F9}"/>
              </a:ext>
            </a:extLst>
          </p:cNvPr>
          <p:cNvPicPr>
            <a:picLocks noChangeAspect="1"/>
          </p:cNvPicPr>
          <p:nvPr/>
        </p:nvPicPr>
        <p:blipFill>
          <a:blip r:embed="rId3"/>
          <a:stretch>
            <a:fillRect/>
          </a:stretch>
        </p:blipFill>
        <p:spPr>
          <a:xfrm>
            <a:off x="361833" y="456735"/>
            <a:ext cx="10319675" cy="1472426"/>
          </a:xfrm>
          <a:prstGeom prst="rect">
            <a:avLst/>
          </a:prstGeom>
        </p:spPr>
      </p:pic>
    </p:spTree>
    <p:extLst>
      <p:ext uri="{BB962C8B-B14F-4D97-AF65-F5344CB8AC3E}">
        <p14:creationId xmlns:p14="http://schemas.microsoft.com/office/powerpoint/2010/main" val="201369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637CBC4-5E57-83D4-DF11-25D7EEE1D6D6}"/>
              </a:ext>
            </a:extLst>
          </p:cNvPr>
          <p:cNvPicPr>
            <a:picLocks noChangeAspect="1"/>
          </p:cNvPicPr>
          <p:nvPr/>
        </p:nvPicPr>
        <p:blipFill>
          <a:blip r:embed="rId3"/>
          <a:stretch>
            <a:fillRect/>
          </a:stretch>
        </p:blipFill>
        <p:spPr>
          <a:xfrm>
            <a:off x="983746" y="1084107"/>
            <a:ext cx="9431493" cy="4289057"/>
          </a:xfrm>
          <a:prstGeom prst="rect">
            <a:avLst/>
          </a:prstGeom>
        </p:spPr>
      </p:pic>
    </p:spTree>
    <p:extLst>
      <p:ext uri="{BB962C8B-B14F-4D97-AF65-F5344CB8AC3E}">
        <p14:creationId xmlns:p14="http://schemas.microsoft.com/office/powerpoint/2010/main" val="271848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7E3B40F-6509-AC15-AA8C-687A6CE43C36}"/>
              </a:ext>
            </a:extLst>
          </p:cNvPr>
          <p:cNvPicPr>
            <a:picLocks noChangeAspect="1"/>
          </p:cNvPicPr>
          <p:nvPr/>
        </p:nvPicPr>
        <p:blipFill>
          <a:blip r:embed="rId3"/>
          <a:stretch>
            <a:fillRect/>
          </a:stretch>
        </p:blipFill>
        <p:spPr>
          <a:xfrm>
            <a:off x="842033" y="1159262"/>
            <a:ext cx="9543416" cy="3437862"/>
          </a:xfrm>
          <a:prstGeom prst="rect">
            <a:avLst/>
          </a:prstGeom>
        </p:spPr>
      </p:pic>
    </p:spTree>
    <p:extLst>
      <p:ext uri="{BB962C8B-B14F-4D97-AF65-F5344CB8AC3E}">
        <p14:creationId xmlns:p14="http://schemas.microsoft.com/office/powerpoint/2010/main" val="54801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65575E6-D895-B950-FBC8-5B702B5A7F4B}"/>
              </a:ext>
            </a:extLst>
          </p:cNvPr>
          <p:cNvPicPr>
            <a:picLocks noChangeAspect="1"/>
          </p:cNvPicPr>
          <p:nvPr/>
        </p:nvPicPr>
        <p:blipFill>
          <a:blip r:embed="rId3"/>
          <a:stretch>
            <a:fillRect/>
          </a:stretch>
        </p:blipFill>
        <p:spPr>
          <a:xfrm>
            <a:off x="513187" y="506218"/>
            <a:ext cx="9188373" cy="3544409"/>
          </a:xfrm>
          <a:prstGeom prst="rect">
            <a:avLst/>
          </a:prstGeom>
        </p:spPr>
      </p:pic>
    </p:spTree>
    <p:extLst>
      <p:ext uri="{BB962C8B-B14F-4D97-AF65-F5344CB8AC3E}">
        <p14:creationId xmlns:p14="http://schemas.microsoft.com/office/powerpoint/2010/main" val="271158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B4EE5F9-B28C-8E45-F74B-2704C0C34D46}"/>
              </a:ext>
            </a:extLst>
          </p:cNvPr>
          <p:cNvPicPr>
            <a:picLocks noChangeAspect="1"/>
          </p:cNvPicPr>
          <p:nvPr/>
        </p:nvPicPr>
        <p:blipFill>
          <a:blip r:embed="rId3"/>
          <a:stretch>
            <a:fillRect/>
          </a:stretch>
        </p:blipFill>
        <p:spPr>
          <a:xfrm>
            <a:off x="490886" y="450694"/>
            <a:ext cx="9143768" cy="3684467"/>
          </a:xfrm>
          <a:prstGeom prst="rect">
            <a:avLst/>
          </a:prstGeom>
        </p:spPr>
      </p:pic>
    </p:spTree>
    <p:extLst>
      <p:ext uri="{BB962C8B-B14F-4D97-AF65-F5344CB8AC3E}">
        <p14:creationId xmlns:p14="http://schemas.microsoft.com/office/powerpoint/2010/main" val="359573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1261872" y="368300"/>
            <a:ext cx="8263128" cy="4470399"/>
          </a:xfrm>
          <a:noFill/>
        </p:spPr>
        <p:txBody>
          <a:bodyPr anchor="ctr">
            <a:normAutofit/>
          </a:bodyPr>
          <a:lstStyle/>
          <a:p>
            <a:r>
              <a:rPr lang="en-US" sz="5400" dirty="0">
                <a:solidFill>
                  <a:srgbClr val="FFFFFF"/>
                </a:solidFill>
                <a:latin typeface="Baskerville Old Face" panose="02020602080505020303" pitchFamily="18" charset="0"/>
              </a:rPr>
              <a:t>Domain and Range</a:t>
            </a:r>
          </a:p>
        </p:txBody>
      </p:sp>
      <p:sp>
        <p:nvSpPr>
          <p:cNvPr id="13" name="Rectangle 12">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a:xfrm>
            <a:off x="1261872" y="5533371"/>
            <a:ext cx="9418320" cy="896658"/>
          </a:xfrm>
        </p:spPr>
        <p:txBody>
          <a:bodyPr anchor="ctr">
            <a:normAutofit/>
          </a:bodyPr>
          <a:lstStyle/>
          <a:p>
            <a:r>
              <a:rPr lang="en-US" sz="2800" dirty="0">
                <a:solidFill>
                  <a:schemeClr val="tx1"/>
                </a:solidFill>
              </a:rPr>
              <a:t>Section 3.2</a:t>
            </a:r>
          </a:p>
        </p:txBody>
      </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a:xfrm rot="16200000">
            <a:off x="9959341" y="4046537"/>
            <a:ext cx="35814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alpha val="70000"/>
                  </a:schemeClr>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D7F3D038-31C4-04A1-F9DE-E5D582F94C12}"/>
              </a:ext>
            </a:extLst>
          </p:cNvPr>
          <p:cNvSpPr txBox="1"/>
          <p:nvPr/>
        </p:nvSpPr>
        <p:spPr>
          <a:xfrm>
            <a:off x="836341" y="858644"/>
            <a:ext cx="7510197" cy="1231106"/>
          </a:xfrm>
          <a:prstGeom prst="rect">
            <a:avLst/>
          </a:prstGeom>
          <a:noFill/>
        </p:spPr>
        <p:txBody>
          <a:bodyPr wrap="none" rtlCol="0">
            <a:spAutoFit/>
          </a:bodyPr>
          <a:lstStyle/>
          <a:p>
            <a:pPr algn="l"/>
            <a:r>
              <a:rPr lang="en-US" sz="2800" b="1" i="0" dirty="0">
                <a:solidFill>
                  <a:srgbClr val="333333"/>
                </a:solidFill>
                <a:effectLst/>
                <a:latin typeface="Neue Helvetica W01"/>
              </a:rPr>
              <a:t>Finding Domain and Range from Graphs</a:t>
            </a:r>
          </a:p>
          <a:p>
            <a:pPr algn="l"/>
            <a:endParaRPr lang="en-US" sz="2800" b="1" i="0" dirty="0">
              <a:solidFill>
                <a:srgbClr val="333333"/>
              </a:solidFill>
              <a:effectLst/>
              <a:latin typeface="Neue Helvetica W01"/>
            </a:endParaRPr>
          </a:p>
          <a:p>
            <a:pPr algn="l"/>
            <a:r>
              <a:rPr lang="en-US" b="0" i="0" dirty="0">
                <a:solidFill>
                  <a:srgbClr val="424242"/>
                </a:solidFill>
                <a:effectLst/>
                <a:latin typeface="Neue Helvetica W01"/>
              </a:rPr>
              <a:t>Another way to identify the domain and range of functions is by using graphs. </a:t>
            </a:r>
            <a:endParaRPr lang="en-US" dirty="0"/>
          </a:p>
        </p:txBody>
      </p:sp>
      <p:pic>
        <p:nvPicPr>
          <p:cNvPr id="5" name="Picture 4">
            <a:extLst>
              <a:ext uri="{FF2B5EF4-FFF2-40B4-BE49-F238E27FC236}">
                <a16:creationId xmlns:a16="http://schemas.microsoft.com/office/drawing/2014/main" id="{D548D390-7B40-8B00-126A-AE6423C545D4}"/>
              </a:ext>
            </a:extLst>
          </p:cNvPr>
          <p:cNvPicPr>
            <a:picLocks noChangeAspect="1"/>
          </p:cNvPicPr>
          <p:nvPr/>
        </p:nvPicPr>
        <p:blipFill>
          <a:blip r:embed="rId3"/>
          <a:stretch>
            <a:fillRect/>
          </a:stretch>
        </p:blipFill>
        <p:spPr>
          <a:xfrm>
            <a:off x="3562350" y="2438399"/>
            <a:ext cx="2669956" cy="3145790"/>
          </a:xfrm>
          <a:prstGeom prst="rect">
            <a:avLst/>
          </a:prstGeom>
        </p:spPr>
      </p:pic>
    </p:spTree>
    <p:extLst>
      <p:ext uri="{BB962C8B-B14F-4D97-AF65-F5344CB8AC3E}">
        <p14:creationId xmlns:p14="http://schemas.microsoft.com/office/powerpoint/2010/main" val="357528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60AD603-7344-582A-7481-FA0A67E902C2}"/>
              </a:ext>
            </a:extLst>
          </p:cNvPr>
          <p:cNvPicPr>
            <a:picLocks noChangeAspect="1"/>
          </p:cNvPicPr>
          <p:nvPr/>
        </p:nvPicPr>
        <p:blipFill>
          <a:blip r:embed="rId3"/>
          <a:stretch>
            <a:fillRect/>
          </a:stretch>
        </p:blipFill>
        <p:spPr>
          <a:xfrm>
            <a:off x="755650" y="306146"/>
            <a:ext cx="8835390" cy="6245707"/>
          </a:xfrm>
          <a:prstGeom prst="rect">
            <a:avLst/>
          </a:prstGeom>
        </p:spPr>
      </p:pic>
    </p:spTree>
    <p:extLst>
      <p:ext uri="{BB962C8B-B14F-4D97-AF65-F5344CB8AC3E}">
        <p14:creationId xmlns:p14="http://schemas.microsoft.com/office/powerpoint/2010/main" val="342834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8" name="Picture 7">
            <a:extLst>
              <a:ext uri="{FF2B5EF4-FFF2-40B4-BE49-F238E27FC236}">
                <a16:creationId xmlns:a16="http://schemas.microsoft.com/office/drawing/2014/main" id="{5104D0E1-704E-2D8C-524F-4FA284E51C78}"/>
              </a:ext>
            </a:extLst>
          </p:cNvPr>
          <p:cNvPicPr>
            <a:picLocks noChangeAspect="1"/>
          </p:cNvPicPr>
          <p:nvPr/>
        </p:nvPicPr>
        <p:blipFill>
          <a:blip r:embed="rId3"/>
          <a:stretch>
            <a:fillRect/>
          </a:stretch>
        </p:blipFill>
        <p:spPr>
          <a:xfrm>
            <a:off x="2862262" y="1272627"/>
            <a:ext cx="4418950" cy="5585373"/>
          </a:xfrm>
          <a:prstGeom prst="rect">
            <a:avLst/>
          </a:prstGeom>
        </p:spPr>
      </p:pic>
    </p:spTree>
    <p:extLst>
      <p:ext uri="{BB962C8B-B14F-4D97-AF65-F5344CB8AC3E}">
        <p14:creationId xmlns:p14="http://schemas.microsoft.com/office/powerpoint/2010/main" val="38046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6" name="Picture 5">
            <a:extLst>
              <a:ext uri="{FF2B5EF4-FFF2-40B4-BE49-F238E27FC236}">
                <a16:creationId xmlns:a16="http://schemas.microsoft.com/office/drawing/2014/main" id="{C744398C-9322-8C30-1209-15CF4FA07272}"/>
              </a:ext>
            </a:extLst>
          </p:cNvPr>
          <p:cNvPicPr>
            <a:picLocks noChangeAspect="1"/>
          </p:cNvPicPr>
          <p:nvPr/>
        </p:nvPicPr>
        <p:blipFill>
          <a:blip r:embed="rId3"/>
          <a:stretch>
            <a:fillRect/>
          </a:stretch>
        </p:blipFill>
        <p:spPr>
          <a:xfrm>
            <a:off x="3061334" y="1328539"/>
            <a:ext cx="4639945" cy="5181664"/>
          </a:xfrm>
          <a:prstGeom prst="rect">
            <a:avLst/>
          </a:prstGeom>
        </p:spPr>
      </p:pic>
    </p:spTree>
    <p:extLst>
      <p:ext uri="{BB962C8B-B14F-4D97-AF65-F5344CB8AC3E}">
        <p14:creationId xmlns:p14="http://schemas.microsoft.com/office/powerpoint/2010/main" val="141753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5" name="Picture 4">
            <a:extLst>
              <a:ext uri="{FF2B5EF4-FFF2-40B4-BE49-F238E27FC236}">
                <a16:creationId xmlns:a16="http://schemas.microsoft.com/office/drawing/2014/main" id="{DAD95D38-45CC-E837-DABD-B13E95A13F1D}"/>
              </a:ext>
            </a:extLst>
          </p:cNvPr>
          <p:cNvPicPr>
            <a:picLocks noChangeAspect="1"/>
          </p:cNvPicPr>
          <p:nvPr/>
        </p:nvPicPr>
        <p:blipFill>
          <a:blip r:embed="rId3"/>
          <a:stretch>
            <a:fillRect/>
          </a:stretch>
        </p:blipFill>
        <p:spPr>
          <a:xfrm>
            <a:off x="3142773" y="1328539"/>
            <a:ext cx="4213067" cy="5223285"/>
          </a:xfrm>
          <a:prstGeom prst="rect">
            <a:avLst/>
          </a:prstGeom>
        </p:spPr>
      </p:pic>
    </p:spTree>
    <p:extLst>
      <p:ext uri="{BB962C8B-B14F-4D97-AF65-F5344CB8AC3E}">
        <p14:creationId xmlns:p14="http://schemas.microsoft.com/office/powerpoint/2010/main" val="294692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9" name="Picture 8">
            <a:extLst>
              <a:ext uri="{FF2B5EF4-FFF2-40B4-BE49-F238E27FC236}">
                <a16:creationId xmlns:a16="http://schemas.microsoft.com/office/drawing/2014/main" id="{971CB167-0DED-D490-434D-9F6409C0BF9F}"/>
              </a:ext>
            </a:extLst>
          </p:cNvPr>
          <p:cNvPicPr>
            <a:picLocks noChangeAspect="1"/>
          </p:cNvPicPr>
          <p:nvPr/>
        </p:nvPicPr>
        <p:blipFill>
          <a:blip r:embed="rId3"/>
          <a:stretch>
            <a:fillRect/>
          </a:stretch>
        </p:blipFill>
        <p:spPr>
          <a:xfrm>
            <a:off x="3300412" y="1189037"/>
            <a:ext cx="4390708" cy="5043871"/>
          </a:xfrm>
          <a:prstGeom prst="rect">
            <a:avLst/>
          </a:prstGeom>
        </p:spPr>
      </p:pic>
    </p:spTree>
    <p:extLst>
      <p:ext uri="{BB962C8B-B14F-4D97-AF65-F5344CB8AC3E}">
        <p14:creationId xmlns:p14="http://schemas.microsoft.com/office/powerpoint/2010/main" val="175924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5" name="Picture 4">
            <a:extLst>
              <a:ext uri="{FF2B5EF4-FFF2-40B4-BE49-F238E27FC236}">
                <a16:creationId xmlns:a16="http://schemas.microsoft.com/office/drawing/2014/main" id="{94F1D467-6BFD-9528-F131-6DFCDF751154}"/>
              </a:ext>
            </a:extLst>
          </p:cNvPr>
          <p:cNvPicPr>
            <a:picLocks noChangeAspect="1"/>
          </p:cNvPicPr>
          <p:nvPr/>
        </p:nvPicPr>
        <p:blipFill>
          <a:blip r:embed="rId3"/>
          <a:stretch>
            <a:fillRect/>
          </a:stretch>
        </p:blipFill>
        <p:spPr>
          <a:xfrm>
            <a:off x="3215798" y="1186299"/>
            <a:ext cx="4454367" cy="5493719"/>
          </a:xfrm>
          <a:prstGeom prst="rect">
            <a:avLst/>
          </a:prstGeom>
        </p:spPr>
      </p:pic>
    </p:spTree>
    <p:extLst>
      <p:ext uri="{BB962C8B-B14F-4D97-AF65-F5344CB8AC3E}">
        <p14:creationId xmlns:p14="http://schemas.microsoft.com/office/powerpoint/2010/main" val="380176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9" name="Picture 8">
            <a:extLst>
              <a:ext uri="{FF2B5EF4-FFF2-40B4-BE49-F238E27FC236}">
                <a16:creationId xmlns:a16="http://schemas.microsoft.com/office/drawing/2014/main" id="{B5313184-A8C7-8274-3521-B024BC5A31B9}"/>
              </a:ext>
            </a:extLst>
          </p:cNvPr>
          <p:cNvPicPr>
            <a:picLocks noChangeAspect="1"/>
          </p:cNvPicPr>
          <p:nvPr/>
        </p:nvPicPr>
        <p:blipFill>
          <a:blip r:embed="rId3"/>
          <a:stretch>
            <a:fillRect/>
          </a:stretch>
        </p:blipFill>
        <p:spPr>
          <a:xfrm>
            <a:off x="3353117" y="1000760"/>
            <a:ext cx="4226243" cy="5680804"/>
          </a:xfrm>
          <a:prstGeom prst="rect">
            <a:avLst/>
          </a:prstGeom>
        </p:spPr>
      </p:pic>
    </p:spTree>
    <p:extLst>
      <p:ext uri="{BB962C8B-B14F-4D97-AF65-F5344CB8AC3E}">
        <p14:creationId xmlns:p14="http://schemas.microsoft.com/office/powerpoint/2010/main" val="241624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5" name="Picture 4">
            <a:extLst>
              <a:ext uri="{FF2B5EF4-FFF2-40B4-BE49-F238E27FC236}">
                <a16:creationId xmlns:a16="http://schemas.microsoft.com/office/drawing/2014/main" id="{6E50D627-43F1-62DB-6891-68A4EC9C7E24}"/>
              </a:ext>
            </a:extLst>
          </p:cNvPr>
          <p:cNvPicPr>
            <a:picLocks noChangeAspect="1"/>
          </p:cNvPicPr>
          <p:nvPr/>
        </p:nvPicPr>
        <p:blipFill>
          <a:blip r:embed="rId3"/>
          <a:stretch>
            <a:fillRect/>
          </a:stretch>
        </p:blipFill>
        <p:spPr>
          <a:xfrm>
            <a:off x="3235007" y="1196459"/>
            <a:ext cx="4130993" cy="5433025"/>
          </a:xfrm>
          <a:prstGeom prst="rect">
            <a:avLst/>
          </a:prstGeom>
        </p:spPr>
      </p:pic>
    </p:spTree>
    <p:extLst>
      <p:ext uri="{BB962C8B-B14F-4D97-AF65-F5344CB8AC3E}">
        <p14:creationId xmlns:p14="http://schemas.microsoft.com/office/powerpoint/2010/main" val="33875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9" name="Picture 8">
            <a:extLst>
              <a:ext uri="{FF2B5EF4-FFF2-40B4-BE49-F238E27FC236}">
                <a16:creationId xmlns:a16="http://schemas.microsoft.com/office/drawing/2014/main" id="{3ABDC920-193A-E1B6-6B9C-C80AC9DA3352}"/>
              </a:ext>
            </a:extLst>
          </p:cNvPr>
          <p:cNvPicPr>
            <a:picLocks noChangeAspect="1"/>
          </p:cNvPicPr>
          <p:nvPr/>
        </p:nvPicPr>
        <p:blipFill>
          <a:blip r:embed="rId3"/>
          <a:stretch>
            <a:fillRect/>
          </a:stretch>
        </p:blipFill>
        <p:spPr>
          <a:xfrm>
            <a:off x="3004716" y="992187"/>
            <a:ext cx="4462884" cy="5782024"/>
          </a:xfrm>
          <a:prstGeom prst="rect">
            <a:avLst/>
          </a:prstGeom>
        </p:spPr>
      </p:pic>
    </p:spTree>
    <p:extLst>
      <p:ext uri="{BB962C8B-B14F-4D97-AF65-F5344CB8AC3E}">
        <p14:creationId xmlns:p14="http://schemas.microsoft.com/office/powerpoint/2010/main" val="187801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094FABC-C274-D3EF-24EF-DACDB2E2992B}"/>
              </a:ext>
            </a:extLst>
          </p:cNvPr>
          <p:cNvSpPr txBox="1"/>
          <p:nvPr/>
        </p:nvSpPr>
        <p:spPr>
          <a:xfrm>
            <a:off x="1434176" y="1460284"/>
            <a:ext cx="739033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What are the skills discussed in this section?</a:t>
            </a:r>
          </a:p>
          <a:p>
            <a:endParaRPr lang="en-US" sz="2400" dirty="0">
              <a:solidFill>
                <a:srgbClr val="424242"/>
              </a:solidFill>
              <a:effectLst/>
            </a:endParaRPr>
          </a:p>
          <a:p>
            <a:pPr algn="l">
              <a:buFont typeface="Arial" panose="020B0604020202020204" pitchFamily="34" charset="0"/>
              <a:buChar char="•"/>
            </a:pPr>
            <a:r>
              <a:rPr lang="en-US" sz="2400" b="0" i="0" dirty="0">
                <a:solidFill>
                  <a:srgbClr val="424242"/>
                </a:solidFill>
                <a:effectLst/>
                <a:latin typeface="Neue Helvetica W01"/>
              </a:rPr>
              <a:t>Find the domain of a function defined by an equation.</a:t>
            </a:r>
          </a:p>
          <a:p>
            <a:pPr algn="l">
              <a:buFont typeface="Arial" panose="020B0604020202020204" pitchFamily="34" charset="0"/>
              <a:buChar char="•"/>
            </a:pPr>
            <a:r>
              <a:rPr lang="en-US" sz="2400" b="0" i="0" dirty="0">
                <a:solidFill>
                  <a:srgbClr val="424242"/>
                </a:solidFill>
                <a:effectLst/>
                <a:latin typeface="Neue Helvetica W01"/>
              </a:rPr>
              <a:t>Graph piecewise-defined functions.</a:t>
            </a:r>
          </a:p>
        </p:txBody>
      </p:sp>
    </p:spTree>
    <p:extLst>
      <p:ext uri="{BB962C8B-B14F-4D97-AF65-F5344CB8AC3E}">
        <p14:creationId xmlns:p14="http://schemas.microsoft.com/office/powerpoint/2010/main" val="295105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62E0E074-197D-8A48-73A7-422D40464C07}"/>
              </a:ext>
            </a:extLst>
          </p:cNvPr>
          <p:cNvSpPr txBox="1"/>
          <p:nvPr/>
        </p:nvSpPr>
        <p:spPr>
          <a:xfrm>
            <a:off x="691372" y="528320"/>
            <a:ext cx="8033353" cy="800219"/>
          </a:xfrm>
          <a:prstGeom prst="rect">
            <a:avLst/>
          </a:prstGeom>
          <a:noFill/>
        </p:spPr>
        <p:txBody>
          <a:bodyPr wrap="none" rtlCol="0">
            <a:spAutoFit/>
          </a:bodyPr>
          <a:lstStyle/>
          <a:p>
            <a:r>
              <a:rPr lang="en-US" sz="2800" b="1" i="0" dirty="0">
                <a:solidFill>
                  <a:srgbClr val="333333"/>
                </a:solidFill>
                <a:effectLst/>
                <a:latin typeface="Neue Helvetica W01"/>
              </a:rPr>
              <a:t>Finding Domains and Ranges of the Toolkit Functions</a:t>
            </a:r>
          </a:p>
          <a:p>
            <a:endParaRPr lang="en-US" dirty="0"/>
          </a:p>
        </p:txBody>
      </p:sp>
      <p:pic>
        <p:nvPicPr>
          <p:cNvPr id="5" name="Picture 4">
            <a:extLst>
              <a:ext uri="{FF2B5EF4-FFF2-40B4-BE49-F238E27FC236}">
                <a16:creationId xmlns:a16="http://schemas.microsoft.com/office/drawing/2014/main" id="{569A4746-EB04-F020-A577-321D0E48DF28}"/>
              </a:ext>
            </a:extLst>
          </p:cNvPr>
          <p:cNvPicPr>
            <a:picLocks noChangeAspect="1"/>
          </p:cNvPicPr>
          <p:nvPr/>
        </p:nvPicPr>
        <p:blipFill>
          <a:blip r:embed="rId3"/>
          <a:stretch>
            <a:fillRect/>
          </a:stretch>
        </p:blipFill>
        <p:spPr>
          <a:xfrm>
            <a:off x="3096894" y="1001077"/>
            <a:ext cx="4360545" cy="5456983"/>
          </a:xfrm>
          <a:prstGeom prst="rect">
            <a:avLst/>
          </a:prstGeom>
        </p:spPr>
      </p:pic>
    </p:spTree>
    <p:extLst>
      <p:ext uri="{BB962C8B-B14F-4D97-AF65-F5344CB8AC3E}">
        <p14:creationId xmlns:p14="http://schemas.microsoft.com/office/powerpoint/2010/main" val="3706223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958E4C6-7C2F-72C0-1432-4B8300E54698}"/>
              </a:ext>
            </a:extLst>
          </p:cNvPr>
          <p:cNvPicPr>
            <a:picLocks noChangeAspect="1"/>
          </p:cNvPicPr>
          <p:nvPr/>
        </p:nvPicPr>
        <p:blipFill>
          <a:blip r:embed="rId3"/>
          <a:stretch>
            <a:fillRect/>
          </a:stretch>
        </p:blipFill>
        <p:spPr>
          <a:xfrm>
            <a:off x="981710" y="1650047"/>
            <a:ext cx="9529128" cy="2650708"/>
          </a:xfrm>
          <a:prstGeom prst="rect">
            <a:avLst/>
          </a:prstGeom>
        </p:spPr>
      </p:pic>
    </p:spTree>
    <p:extLst>
      <p:ext uri="{BB962C8B-B14F-4D97-AF65-F5344CB8AC3E}">
        <p14:creationId xmlns:p14="http://schemas.microsoft.com/office/powerpoint/2010/main" val="843776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C461470-FFE1-C73A-093D-E3998050B72D}"/>
              </a:ext>
            </a:extLst>
          </p:cNvPr>
          <p:cNvPicPr>
            <a:picLocks noChangeAspect="1"/>
          </p:cNvPicPr>
          <p:nvPr/>
        </p:nvPicPr>
        <p:blipFill>
          <a:blip r:embed="rId3"/>
          <a:stretch>
            <a:fillRect/>
          </a:stretch>
        </p:blipFill>
        <p:spPr>
          <a:xfrm>
            <a:off x="537527" y="490220"/>
            <a:ext cx="8952949" cy="1673860"/>
          </a:xfrm>
          <a:prstGeom prst="rect">
            <a:avLst/>
          </a:prstGeom>
        </p:spPr>
      </p:pic>
    </p:spTree>
    <p:extLst>
      <p:ext uri="{BB962C8B-B14F-4D97-AF65-F5344CB8AC3E}">
        <p14:creationId xmlns:p14="http://schemas.microsoft.com/office/powerpoint/2010/main" val="3625243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5BA23C4-98D1-0080-6C0A-915CF20A7FAB}"/>
              </a:ext>
            </a:extLst>
          </p:cNvPr>
          <p:cNvPicPr>
            <a:picLocks noChangeAspect="1"/>
          </p:cNvPicPr>
          <p:nvPr/>
        </p:nvPicPr>
        <p:blipFill>
          <a:blip r:embed="rId3"/>
          <a:stretch>
            <a:fillRect/>
          </a:stretch>
        </p:blipFill>
        <p:spPr>
          <a:xfrm>
            <a:off x="505777" y="461010"/>
            <a:ext cx="9464211" cy="1824990"/>
          </a:xfrm>
          <a:prstGeom prst="rect">
            <a:avLst/>
          </a:prstGeom>
        </p:spPr>
      </p:pic>
    </p:spTree>
    <p:extLst>
      <p:ext uri="{BB962C8B-B14F-4D97-AF65-F5344CB8AC3E}">
        <p14:creationId xmlns:p14="http://schemas.microsoft.com/office/powerpoint/2010/main" val="229600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8B892AD-D47E-62EC-1075-B24D9284413A}"/>
              </a:ext>
            </a:extLst>
          </p:cNvPr>
          <p:cNvPicPr>
            <a:picLocks noChangeAspect="1"/>
          </p:cNvPicPr>
          <p:nvPr/>
        </p:nvPicPr>
        <p:blipFill>
          <a:blip r:embed="rId3"/>
          <a:stretch>
            <a:fillRect/>
          </a:stretch>
        </p:blipFill>
        <p:spPr>
          <a:xfrm>
            <a:off x="442912" y="348614"/>
            <a:ext cx="8853488" cy="1697929"/>
          </a:xfrm>
          <a:prstGeom prst="rect">
            <a:avLst/>
          </a:prstGeom>
        </p:spPr>
      </p:pic>
    </p:spTree>
    <p:extLst>
      <p:ext uri="{BB962C8B-B14F-4D97-AF65-F5344CB8AC3E}">
        <p14:creationId xmlns:p14="http://schemas.microsoft.com/office/powerpoint/2010/main" val="141274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58476CE-85D6-1CBB-ABB0-7929A79BF11D}"/>
              </a:ext>
            </a:extLst>
          </p:cNvPr>
          <p:cNvPicPr>
            <a:picLocks noChangeAspect="1"/>
          </p:cNvPicPr>
          <p:nvPr/>
        </p:nvPicPr>
        <p:blipFill>
          <a:blip r:embed="rId3"/>
          <a:stretch>
            <a:fillRect/>
          </a:stretch>
        </p:blipFill>
        <p:spPr>
          <a:xfrm>
            <a:off x="526732" y="457835"/>
            <a:ext cx="9013508" cy="1267004"/>
          </a:xfrm>
          <a:prstGeom prst="rect">
            <a:avLst/>
          </a:prstGeom>
        </p:spPr>
      </p:pic>
    </p:spTree>
    <p:extLst>
      <p:ext uri="{BB962C8B-B14F-4D97-AF65-F5344CB8AC3E}">
        <p14:creationId xmlns:p14="http://schemas.microsoft.com/office/powerpoint/2010/main" val="4080195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5AAEA03-C251-2BA7-2CEC-24CC56D52E1A}"/>
              </a:ext>
            </a:extLst>
          </p:cNvPr>
          <p:cNvPicPr>
            <a:picLocks noChangeAspect="1"/>
          </p:cNvPicPr>
          <p:nvPr/>
        </p:nvPicPr>
        <p:blipFill>
          <a:blip r:embed="rId3"/>
          <a:stretch>
            <a:fillRect/>
          </a:stretch>
        </p:blipFill>
        <p:spPr>
          <a:xfrm>
            <a:off x="1013459" y="782954"/>
            <a:ext cx="9344635" cy="4388485"/>
          </a:xfrm>
          <a:prstGeom prst="rect">
            <a:avLst/>
          </a:prstGeom>
        </p:spPr>
      </p:pic>
    </p:spTree>
    <p:extLst>
      <p:ext uri="{BB962C8B-B14F-4D97-AF65-F5344CB8AC3E}">
        <p14:creationId xmlns:p14="http://schemas.microsoft.com/office/powerpoint/2010/main" val="1994358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0D6B7A1-B9AF-DF0A-32B9-E35C990C0475}"/>
              </a:ext>
            </a:extLst>
          </p:cNvPr>
          <p:cNvPicPr>
            <a:picLocks noChangeAspect="1"/>
          </p:cNvPicPr>
          <p:nvPr/>
        </p:nvPicPr>
        <p:blipFill>
          <a:blip r:embed="rId3"/>
          <a:stretch>
            <a:fillRect/>
          </a:stretch>
        </p:blipFill>
        <p:spPr>
          <a:xfrm>
            <a:off x="857885" y="1812289"/>
            <a:ext cx="9644440" cy="2416810"/>
          </a:xfrm>
          <a:prstGeom prst="rect">
            <a:avLst/>
          </a:prstGeom>
        </p:spPr>
      </p:pic>
    </p:spTree>
    <p:extLst>
      <p:ext uri="{BB962C8B-B14F-4D97-AF65-F5344CB8AC3E}">
        <p14:creationId xmlns:p14="http://schemas.microsoft.com/office/powerpoint/2010/main" val="849812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6C5E1E4-7530-4F93-1941-09EA6F333384}"/>
              </a:ext>
            </a:extLst>
          </p:cNvPr>
          <p:cNvPicPr>
            <a:picLocks noChangeAspect="1"/>
          </p:cNvPicPr>
          <p:nvPr/>
        </p:nvPicPr>
        <p:blipFill>
          <a:blip r:embed="rId3"/>
          <a:stretch>
            <a:fillRect/>
          </a:stretch>
        </p:blipFill>
        <p:spPr>
          <a:xfrm>
            <a:off x="459740" y="294639"/>
            <a:ext cx="8968740" cy="1953587"/>
          </a:xfrm>
          <a:prstGeom prst="rect">
            <a:avLst/>
          </a:prstGeom>
        </p:spPr>
      </p:pic>
    </p:spTree>
    <p:extLst>
      <p:ext uri="{BB962C8B-B14F-4D97-AF65-F5344CB8AC3E}">
        <p14:creationId xmlns:p14="http://schemas.microsoft.com/office/powerpoint/2010/main" val="793402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EFBEC64-2631-0239-7078-91BE25334267}"/>
              </a:ext>
            </a:extLst>
          </p:cNvPr>
          <p:cNvPicPr>
            <a:picLocks noChangeAspect="1"/>
          </p:cNvPicPr>
          <p:nvPr/>
        </p:nvPicPr>
        <p:blipFill>
          <a:blip r:embed="rId3"/>
          <a:stretch>
            <a:fillRect/>
          </a:stretch>
        </p:blipFill>
        <p:spPr>
          <a:xfrm>
            <a:off x="401954" y="251298"/>
            <a:ext cx="9057005" cy="3177702"/>
          </a:xfrm>
          <a:prstGeom prst="rect">
            <a:avLst/>
          </a:prstGeom>
        </p:spPr>
      </p:pic>
    </p:spTree>
    <p:extLst>
      <p:ext uri="{BB962C8B-B14F-4D97-AF65-F5344CB8AC3E}">
        <p14:creationId xmlns:p14="http://schemas.microsoft.com/office/powerpoint/2010/main" val="225712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E9F5840-2D78-A6DA-7F57-FD1FB58F423E}"/>
              </a:ext>
            </a:extLst>
          </p:cNvPr>
          <p:cNvPicPr>
            <a:picLocks noChangeAspect="1"/>
          </p:cNvPicPr>
          <p:nvPr/>
        </p:nvPicPr>
        <p:blipFill>
          <a:blip r:embed="rId3"/>
          <a:stretch>
            <a:fillRect/>
          </a:stretch>
        </p:blipFill>
        <p:spPr>
          <a:xfrm>
            <a:off x="813930" y="1017634"/>
            <a:ext cx="9531181" cy="4822732"/>
          </a:xfrm>
          <a:prstGeom prst="rect">
            <a:avLst/>
          </a:prstGeom>
        </p:spPr>
      </p:pic>
    </p:spTree>
    <p:extLst>
      <p:ext uri="{BB962C8B-B14F-4D97-AF65-F5344CB8AC3E}">
        <p14:creationId xmlns:p14="http://schemas.microsoft.com/office/powerpoint/2010/main" val="1469752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E5212C3-D9A1-A4B0-4D8F-270673EA8920}"/>
              </a:ext>
            </a:extLst>
          </p:cNvPr>
          <p:cNvPicPr>
            <a:picLocks noChangeAspect="1"/>
          </p:cNvPicPr>
          <p:nvPr/>
        </p:nvPicPr>
        <p:blipFill>
          <a:blip r:embed="rId3"/>
          <a:stretch>
            <a:fillRect/>
          </a:stretch>
        </p:blipFill>
        <p:spPr>
          <a:xfrm>
            <a:off x="954087" y="1384617"/>
            <a:ext cx="9663113" cy="2664503"/>
          </a:xfrm>
          <a:prstGeom prst="rect">
            <a:avLst/>
          </a:prstGeom>
        </p:spPr>
      </p:pic>
    </p:spTree>
    <p:extLst>
      <p:ext uri="{BB962C8B-B14F-4D97-AF65-F5344CB8AC3E}">
        <p14:creationId xmlns:p14="http://schemas.microsoft.com/office/powerpoint/2010/main" val="1949963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F765842-24B7-6AFC-1C40-15750733F54D}"/>
              </a:ext>
            </a:extLst>
          </p:cNvPr>
          <p:cNvPicPr>
            <a:picLocks noChangeAspect="1"/>
          </p:cNvPicPr>
          <p:nvPr/>
        </p:nvPicPr>
        <p:blipFill>
          <a:blip r:embed="rId3"/>
          <a:stretch>
            <a:fillRect/>
          </a:stretch>
        </p:blipFill>
        <p:spPr>
          <a:xfrm>
            <a:off x="388783" y="306078"/>
            <a:ext cx="9112057" cy="2863789"/>
          </a:xfrm>
          <a:prstGeom prst="rect">
            <a:avLst/>
          </a:prstGeom>
        </p:spPr>
      </p:pic>
    </p:spTree>
    <p:extLst>
      <p:ext uri="{BB962C8B-B14F-4D97-AF65-F5344CB8AC3E}">
        <p14:creationId xmlns:p14="http://schemas.microsoft.com/office/powerpoint/2010/main" val="21907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B76F41A-040B-AE3E-F20F-B2B46F9ADE5D}"/>
              </a:ext>
            </a:extLst>
          </p:cNvPr>
          <p:cNvPicPr>
            <a:picLocks noChangeAspect="1"/>
          </p:cNvPicPr>
          <p:nvPr/>
        </p:nvPicPr>
        <p:blipFill>
          <a:blip r:embed="rId3"/>
          <a:stretch>
            <a:fillRect/>
          </a:stretch>
        </p:blipFill>
        <p:spPr>
          <a:xfrm>
            <a:off x="353818" y="412246"/>
            <a:ext cx="9734931" cy="2632037"/>
          </a:xfrm>
          <a:prstGeom prst="rect">
            <a:avLst/>
          </a:prstGeom>
        </p:spPr>
      </p:pic>
    </p:spTree>
    <p:extLst>
      <p:ext uri="{BB962C8B-B14F-4D97-AF65-F5344CB8AC3E}">
        <p14:creationId xmlns:p14="http://schemas.microsoft.com/office/powerpoint/2010/main" val="3888838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225226" y="1424968"/>
            <a:ext cx="8172237" cy="35394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a:endParaRPr>
          </a:p>
          <a:p>
            <a:pPr algn="l">
              <a:buFont typeface="Arial" panose="020B0604020202020204" pitchFamily="34" charset="0"/>
              <a:buChar char="•"/>
            </a:pPr>
            <a:r>
              <a:rPr lang="en-US" sz="2800" b="0" i="0" dirty="0">
                <a:solidFill>
                  <a:srgbClr val="424242"/>
                </a:solidFill>
                <a:effectLst/>
                <a:latin typeface="Neue Helvetica W01"/>
              </a:rPr>
              <a:t>Find the domain of a function defined by an equation.</a:t>
            </a:r>
          </a:p>
          <a:p>
            <a:pPr algn="l">
              <a:buFont typeface="Arial" panose="020B0604020202020204" pitchFamily="34" charset="0"/>
              <a:buChar char="•"/>
            </a:pPr>
            <a:r>
              <a:rPr lang="en-US" sz="2800" b="0" i="0" dirty="0">
                <a:solidFill>
                  <a:srgbClr val="424242"/>
                </a:solidFill>
                <a:effectLst/>
                <a:latin typeface="Neue Helvetica W01"/>
              </a:rPr>
              <a:t>Graph piecewise-defined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5423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3D70D4A-BCCE-7CAD-E94C-F48425CF81B7}"/>
              </a:ext>
            </a:extLst>
          </p:cNvPr>
          <p:cNvPicPr>
            <a:picLocks noChangeAspect="1"/>
          </p:cNvPicPr>
          <p:nvPr/>
        </p:nvPicPr>
        <p:blipFill>
          <a:blip r:embed="rId3"/>
          <a:stretch>
            <a:fillRect/>
          </a:stretch>
        </p:blipFill>
        <p:spPr>
          <a:xfrm>
            <a:off x="970504" y="1086663"/>
            <a:ext cx="9344374" cy="694284"/>
          </a:xfrm>
          <a:prstGeom prst="rect">
            <a:avLst/>
          </a:prstGeom>
        </p:spPr>
      </p:pic>
      <p:pic>
        <p:nvPicPr>
          <p:cNvPr id="8" name="Picture 7">
            <a:extLst>
              <a:ext uri="{FF2B5EF4-FFF2-40B4-BE49-F238E27FC236}">
                <a16:creationId xmlns:a16="http://schemas.microsoft.com/office/drawing/2014/main" id="{3256D1FF-3C48-32B7-4C28-AE14DE628D88}"/>
              </a:ext>
            </a:extLst>
          </p:cNvPr>
          <p:cNvPicPr>
            <a:picLocks noChangeAspect="1"/>
          </p:cNvPicPr>
          <p:nvPr/>
        </p:nvPicPr>
        <p:blipFill>
          <a:blip r:embed="rId4"/>
          <a:stretch>
            <a:fillRect/>
          </a:stretch>
        </p:blipFill>
        <p:spPr>
          <a:xfrm>
            <a:off x="970504" y="1780947"/>
            <a:ext cx="9344374" cy="4094597"/>
          </a:xfrm>
          <a:prstGeom prst="rect">
            <a:avLst/>
          </a:prstGeom>
        </p:spPr>
      </p:pic>
    </p:spTree>
    <p:extLst>
      <p:ext uri="{BB962C8B-B14F-4D97-AF65-F5344CB8AC3E}">
        <p14:creationId xmlns:p14="http://schemas.microsoft.com/office/powerpoint/2010/main" val="212332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17797B1-895F-DB65-2E70-6E1F2F847CDE}"/>
              </a:ext>
            </a:extLst>
          </p:cNvPr>
          <p:cNvPicPr>
            <a:picLocks noChangeAspect="1"/>
          </p:cNvPicPr>
          <p:nvPr/>
        </p:nvPicPr>
        <p:blipFill>
          <a:blip r:embed="rId3"/>
          <a:stretch>
            <a:fillRect/>
          </a:stretch>
        </p:blipFill>
        <p:spPr>
          <a:xfrm>
            <a:off x="2473943" y="1539541"/>
            <a:ext cx="6112495" cy="3056248"/>
          </a:xfrm>
          <a:prstGeom prst="rect">
            <a:avLst/>
          </a:prstGeom>
        </p:spPr>
      </p:pic>
    </p:spTree>
    <p:extLst>
      <p:ext uri="{BB962C8B-B14F-4D97-AF65-F5344CB8AC3E}">
        <p14:creationId xmlns:p14="http://schemas.microsoft.com/office/powerpoint/2010/main" val="380726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68C07DB-78C9-D437-9D63-4902B0011DA7}"/>
              </a:ext>
            </a:extLst>
          </p:cNvPr>
          <p:cNvPicPr>
            <a:picLocks noChangeAspect="1"/>
          </p:cNvPicPr>
          <p:nvPr/>
        </p:nvPicPr>
        <p:blipFill>
          <a:blip r:embed="rId3"/>
          <a:stretch>
            <a:fillRect/>
          </a:stretch>
        </p:blipFill>
        <p:spPr>
          <a:xfrm>
            <a:off x="754914" y="707406"/>
            <a:ext cx="7515225" cy="1428750"/>
          </a:xfrm>
          <a:prstGeom prst="rect">
            <a:avLst/>
          </a:prstGeom>
        </p:spPr>
      </p:pic>
    </p:spTree>
    <p:extLst>
      <p:ext uri="{BB962C8B-B14F-4D97-AF65-F5344CB8AC3E}">
        <p14:creationId xmlns:p14="http://schemas.microsoft.com/office/powerpoint/2010/main" val="143942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A42B985-C074-3F3D-35D5-00A5C69469D6}"/>
              </a:ext>
            </a:extLst>
          </p:cNvPr>
          <p:cNvPicPr>
            <a:picLocks noChangeAspect="1"/>
          </p:cNvPicPr>
          <p:nvPr/>
        </p:nvPicPr>
        <p:blipFill>
          <a:blip r:embed="rId3"/>
          <a:stretch>
            <a:fillRect/>
          </a:stretch>
        </p:blipFill>
        <p:spPr>
          <a:xfrm>
            <a:off x="601469" y="1898610"/>
            <a:ext cx="10067186" cy="2628785"/>
          </a:xfrm>
          <a:prstGeom prst="rect">
            <a:avLst/>
          </a:prstGeom>
        </p:spPr>
      </p:pic>
    </p:spTree>
    <p:extLst>
      <p:ext uri="{BB962C8B-B14F-4D97-AF65-F5344CB8AC3E}">
        <p14:creationId xmlns:p14="http://schemas.microsoft.com/office/powerpoint/2010/main" val="240447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9C3A67F-5393-A765-D065-FF02C467F413}"/>
              </a:ext>
            </a:extLst>
          </p:cNvPr>
          <p:cNvPicPr>
            <a:picLocks noChangeAspect="1"/>
          </p:cNvPicPr>
          <p:nvPr/>
        </p:nvPicPr>
        <p:blipFill>
          <a:blip r:embed="rId3"/>
          <a:stretch>
            <a:fillRect/>
          </a:stretch>
        </p:blipFill>
        <p:spPr>
          <a:xfrm>
            <a:off x="659548" y="629347"/>
            <a:ext cx="7639050" cy="1428750"/>
          </a:xfrm>
          <a:prstGeom prst="rect">
            <a:avLst/>
          </a:prstGeom>
        </p:spPr>
      </p:pic>
    </p:spTree>
    <p:extLst>
      <p:ext uri="{BB962C8B-B14F-4D97-AF65-F5344CB8AC3E}">
        <p14:creationId xmlns:p14="http://schemas.microsoft.com/office/powerpoint/2010/main" val="149954335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223</TotalTime>
  <Words>914</Words>
  <Application>Microsoft Office PowerPoint</Application>
  <PresentationFormat>Widescreen</PresentationFormat>
  <Paragraphs>130</Paragraphs>
  <Slides>44</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Baskerville Old Face</vt:lpstr>
      <vt:lpstr>Calibri</vt:lpstr>
      <vt:lpstr>Century Schoolbook</vt:lpstr>
      <vt:lpstr>Neue Helvetica W01</vt:lpstr>
      <vt:lpstr>Wingdings 2</vt:lpstr>
      <vt:lpstr>View</vt:lpstr>
      <vt:lpstr>Functions</vt:lpstr>
      <vt:lpstr>Domain and 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8</cp:revision>
  <dcterms:created xsi:type="dcterms:W3CDTF">2023-11-20T21:32:17Z</dcterms:created>
  <dcterms:modified xsi:type="dcterms:W3CDTF">2023-12-08T21:00:09Z</dcterms:modified>
</cp:coreProperties>
</file>