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9"/>
  </p:notesMasterIdLst>
  <p:sldIdLst>
    <p:sldId id="257" r:id="rId2"/>
    <p:sldId id="280" r:id="rId3"/>
    <p:sldId id="292" r:id="rId4"/>
    <p:sldId id="299" r:id="rId5"/>
    <p:sldId id="298" r:id="rId6"/>
    <p:sldId id="297" r:id="rId7"/>
    <p:sldId id="296" r:id="rId8"/>
    <p:sldId id="295" r:id="rId9"/>
    <p:sldId id="303" r:id="rId10"/>
    <p:sldId id="302" r:id="rId11"/>
    <p:sldId id="301" r:id="rId12"/>
    <p:sldId id="304" r:id="rId13"/>
    <p:sldId id="308" r:id="rId14"/>
    <p:sldId id="307" r:id="rId15"/>
    <p:sldId id="306" r:id="rId16"/>
    <p:sldId id="305" r:id="rId17"/>
    <p:sldId id="300" r:id="rId18"/>
    <p:sldId id="309" r:id="rId19"/>
    <p:sldId id="313" r:id="rId20"/>
    <p:sldId id="312" r:id="rId21"/>
    <p:sldId id="311" r:id="rId22"/>
    <p:sldId id="310" r:id="rId23"/>
    <p:sldId id="317" r:id="rId24"/>
    <p:sldId id="316" r:id="rId25"/>
    <p:sldId id="315" r:id="rId26"/>
    <p:sldId id="314" r:id="rId27"/>
    <p:sldId id="294" r:id="rId28"/>
    <p:sldId id="321" r:id="rId29"/>
    <p:sldId id="320" r:id="rId30"/>
    <p:sldId id="319" r:id="rId31"/>
    <p:sldId id="322" r:id="rId32"/>
    <p:sldId id="325" r:id="rId33"/>
    <p:sldId id="324" r:id="rId34"/>
    <p:sldId id="323" r:id="rId35"/>
    <p:sldId id="326" r:id="rId36"/>
    <p:sldId id="329" r:id="rId37"/>
    <p:sldId id="328" r:id="rId38"/>
    <p:sldId id="327" r:id="rId39"/>
    <p:sldId id="331" r:id="rId40"/>
    <p:sldId id="330" r:id="rId41"/>
    <p:sldId id="334" r:id="rId42"/>
    <p:sldId id="333" r:id="rId43"/>
    <p:sldId id="332" r:id="rId44"/>
    <p:sldId id="335" r:id="rId45"/>
    <p:sldId id="336" r:id="rId46"/>
    <p:sldId id="345" r:id="rId47"/>
    <p:sldId id="337" r:id="rId48"/>
    <p:sldId id="339" r:id="rId49"/>
    <p:sldId id="338" r:id="rId50"/>
    <p:sldId id="341" r:id="rId51"/>
    <p:sldId id="344" r:id="rId52"/>
    <p:sldId id="343" r:id="rId53"/>
    <p:sldId id="342" r:id="rId54"/>
    <p:sldId id="340" r:id="rId55"/>
    <p:sldId id="318" r:id="rId56"/>
    <p:sldId id="281" r:id="rId57"/>
    <p:sldId id="346"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E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85627" autoAdjust="0"/>
  </p:normalViewPr>
  <p:slideViewPr>
    <p:cSldViewPr snapToGrid="0">
      <p:cViewPr varScale="1">
        <p:scale>
          <a:sx n="94" d="100"/>
          <a:sy n="94" d="100"/>
        </p:scale>
        <p:origin x="5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B1E18B-DAD7-417F-9F65-836F759EC815}" type="datetimeFigureOut">
              <a:rPr lang="en-US" smtClean="0"/>
              <a:t>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218910-D961-4504-9C24-5FEE25DE1ED7}" type="slidenum">
              <a:rPr lang="en-US" smtClean="0"/>
              <a:t>‹#›</a:t>
            </a:fld>
            <a:endParaRPr lang="en-US"/>
          </a:p>
        </p:txBody>
      </p:sp>
    </p:spTree>
    <p:extLst>
      <p:ext uri="{BB962C8B-B14F-4D97-AF65-F5344CB8AC3E}">
        <p14:creationId xmlns:p14="http://schemas.microsoft.com/office/powerpoint/2010/main" val="975367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81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5232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1885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7567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033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1536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955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5424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091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861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379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424242"/>
                </a:solidFill>
                <a:effectLst/>
                <a:latin typeface="Neue Helvetica W01"/>
              </a:rPr>
              <a:t>Solve quadratic equations by factoring.</a:t>
            </a:r>
          </a:p>
          <a:p>
            <a:pPr algn="l">
              <a:buFont typeface="Arial" panose="020B0604020202020204" pitchFamily="34" charset="0"/>
              <a:buChar char="•"/>
            </a:pPr>
            <a:r>
              <a:rPr lang="en-US" b="0" i="0" dirty="0">
                <a:solidFill>
                  <a:srgbClr val="424242"/>
                </a:solidFill>
                <a:effectLst/>
                <a:latin typeface="Neue Helvetica W01"/>
              </a:rPr>
              <a:t>Solve quadratic equations by the square root property.</a:t>
            </a:r>
          </a:p>
          <a:p>
            <a:pPr algn="l">
              <a:buFont typeface="Arial" panose="020B0604020202020204" pitchFamily="34" charset="0"/>
              <a:buChar char="•"/>
            </a:pPr>
            <a:r>
              <a:rPr lang="en-US" b="0" i="0" dirty="0">
                <a:solidFill>
                  <a:srgbClr val="424242"/>
                </a:solidFill>
                <a:effectLst/>
                <a:latin typeface="Neue Helvetica W01"/>
              </a:rPr>
              <a:t>Solve quadratic equations by completing the square.</a:t>
            </a:r>
          </a:p>
          <a:p>
            <a:pPr algn="l">
              <a:buFont typeface="Arial" panose="020B0604020202020204" pitchFamily="34" charset="0"/>
              <a:buChar char="•"/>
            </a:pPr>
            <a:r>
              <a:rPr lang="en-US" b="0" i="0" dirty="0">
                <a:solidFill>
                  <a:srgbClr val="424242"/>
                </a:solidFill>
                <a:effectLst/>
                <a:latin typeface="Neue Helvetica W01"/>
              </a:rPr>
              <a:t>Solve quadratic equations by using the quadratic formula.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424242"/>
                </a:solidFill>
                <a:latin typeface="Neue Helvetica W01"/>
              </a:rPr>
              <a:t>Use the Pythagorean Theorem.</a:t>
            </a:r>
            <a:endParaRPr lang="en-US" sz="1200" b="0" i="0" dirty="0">
              <a:solidFill>
                <a:srgbClr val="424242"/>
              </a:solidFill>
              <a:effectLst/>
              <a:latin typeface="Neue Helvetica W01"/>
            </a:endParaRPr>
          </a:p>
          <a:p>
            <a:pPr algn="l">
              <a:buFont typeface="Arial" panose="020B0604020202020204" pitchFamily="34" charset="0"/>
              <a:buNone/>
            </a:pPr>
            <a:endParaRPr lang="en-US" b="0" i="0" dirty="0">
              <a:solidFill>
                <a:srgbClr val="424242"/>
              </a:solidFill>
              <a:effectLst/>
              <a:latin typeface="Neue Helvetica W01"/>
            </a:endParaRPr>
          </a:p>
          <a:p>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0170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4137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6435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3327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147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2017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303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0148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3040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47121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7409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37902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53591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0075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62146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172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73649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31888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783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57289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29295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2908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This relationship is a function because each input is associated with a single output. Note that input  q and  r  both give output  n.</a:t>
            </a:r>
          </a:p>
          <a:p>
            <a:r>
              <a:rPr lang="en-US" dirty="0"/>
              <a:t>(b) This relationship is also a function. In this case, each input is associated with a single output. </a:t>
            </a:r>
          </a:p>
          <a:p>
            <a:r>
              <a:rPr lang="en-US" dirty="0"/>
              <a:t>(c) This relationship is not a function because input  q  is associated with two different outputs.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9526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7262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4682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9257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241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7726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05352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0438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59184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28582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8632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52302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03222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32998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38518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75744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87122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82075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7079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700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0380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0912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1595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85BB75DA-20A7-4043-9498-8042D7FFDC4A}" type="datetime1">
              <a:rPr lang="en-US" smtClean="0"/>
              <a:t>12/8/2023</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3B850FF-6169-4056-8077-06FFA93A5366}"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8941252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12/8/2023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366359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12/8/2023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46232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12/8/2023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37465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12/8/2023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3084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12/8/2023</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536900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12/8/2023</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01487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12/8/2023</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8616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12/8/2023</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67254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12/8/2023</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758015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12/8/2023</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42746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A25B89A0-E26E-4328-838E-AB32FC45EAF9}" type="datetime1">
              <a:rPr lang="en-US" smtClean="0"/>
              <a:t>12/8/2023</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9314437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20" y="10"/>
            <a:ext cx="12188932" cy="6856614"/>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98515" y="448165"/>
            <a:ext cx="10191942" cy="3173034"/>
          </a:xfrm>
        </p:spPr>
        <p:txBody>
          <a:bodyPr>
            <a:normAutofit/>
          </a:bodyPr>
          <a:lstStyle/>
          <a:p>
            <a:r>
              <a:rPr lang="en-US" sz="6600" dirty="0">
                <a:solidFill>
                  <a:srgbClr val="FFFFFF"/>
                </a:solidFill>
              </a:rPr>
              <a:t>Functions</a:t>
            </a:r>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522486" y="3779987"/>
            <a:ext cx="9144000" cy="2123102"/>
          </a:xfrm>
        </p:spPr>
        <p:txBody>
          <a:bodyPr>
            <a:noAutofit/>
          </a:bodyPr>
          <a:lstStyle/>
          <a:p>
            <a:pPr>
              <a:lnSpc>
                <a:spcPct val="100000"/>
              </a:lnSpc>
            </a:pPr>
            <a:r>
              <a:rPr lang="en-US" sz="2000" dirty="0">
                <a:solidFill>
                  <a:srgbClr val="FFFFFF"/>
                </a:solidFill>
              </a:rPr>
              <a:t>Chapter 3</a:t>
            </a:r>
          </a:p>
          <a:p>
            <a:pPr>
              <a:lnSpc>
                <a:spcPct val="100000"/>
              </a:lnSpc>
            </a:pPr>
            <a:r>
              <a:rPr lang="en-US" sz="2000" dirty="0">
                <a:solidFill>
                  <a:srgbClr val="FFFFFF"/>
                </a:solidFill>
              </a:rPr>
              <a:t>Algebra and Trigonometry 2e</a:t>
            </a:r>
          </a:p>
          <a:p>
            <a:pPr>
              <a:lnSpc>
                <a:spcPct val="100000"/>
              </a:lnSpc>
            </a:pPr>
            <a:r>
              <a:rPr lang="en-US" sz="2000" dirty="0">
                <a:solidFill>
                  <a:srgbClr val="FFFFFF"/>
                </a:solidFill>
              </a:rPr>
              <a:t>OpenStax</a:t>
            </a:r>
          </a:p>
          <a:p>
            <a:pPr>
              <a:lnSpc>
                <a:spcPct val="100000"/>
              </a:lnSpc>
            </a:pPr>
            <a:r>
              <a:rPr lang="en-US" sz="2000" dirty="0">
                <a:solidFill>
                  <a:srgbClr val="FFFFFF"/>
                </a:solidFill>
              </a:rPr>
              <a:t>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p:txBody>
          <a:bodyPr>
            <a:normAutofit lnSpcReduction="10000"/>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411915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5A43A95F-74AA-45EA-F328-E5DE442B2BA0}"/>
              </a:ext>
            </a:extLst>
          </p:cNvPr>
          <p:cNvPicPr>
            <a:picLocks noChangeAspect="1"/>
          </p:cNvPicPr>
          <p:nvPr/>
        </p:nvPicPr>
        <p:blipFill>
          <a:blip r:embed="rId3"/>
          <a:stretch>
            <a:fillRect/>
          </a:stretch>
        </p:blipFill>
        <p:spPr>
          <a:xfrm>
            <a:off x="960439" y="1624166"/>
            <a:ext cx="9697264" cy="2031808"/>
          </a:xfrm>
          <a:prstGeom prst="rect">
            <a:avLst/>
          </a:prstGeom>
        </p:spPr>
      </p:pic>
    </p:spTree>
    <p:extLst>
      <p:ext uri="{BB962C8B-B14F-4D97-AF65-F5344CB8AC3E}">
        <p14:creationId xmlns:p14="http://schemas.microsoft.com/office/powerpoint/2010/main" val="1439426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76C0D36C-369C-AA04-4CA3-AB343813C8BC}"/>
              </a:ext>
            </a:extLst>
          </p:cNvPr>
          <p:cNvPicPr>
            <a:picLocks noChangeAspect="1"/>
          </p:cNvPicPr>
          <p:nvPr/>
        </p:nvPicPr>
        <p:blipFill>
          <a:blip r:embed="rId3"/>
          <a:stretch>
            <a:fillRect/>
          </a:stretch>
        </p:blipFill>
        <p:spPr>
          <a:xfrm>
            <a:off x="458826" y="350334"/>
            <a:ext cx="10382250" cy="2209800"/>
          </a:xfrm>
          <a:prstGeom prst="rect">
            <a:avLst/>
          </a:prstGeom>
        </p:spPr>
      </p:pic>
    </p:spTree>
    <p:extLst>
      <p:ext uri="{BB962C8B-B14F-4D97-AF65-F5344CB8AC3E}">
        <p14:creationId xmlns:p14="http://schemas.microsoft.com/office/powerpoint/2010/main" val="2404472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8BE2296-BC3B-5864-65CC-AD702A7B9562}"/>
              </a:ext>
            </a:extLst>
          </p:cNvPr>
          <p:cNvPicPr>
            <a:picLocks noChangeAspect="1"/>
          </p:cNvPicPr>
          <p:nvPr/>
        </p:nvPicPr>
        <p:blipFill>
          <a:blip r:embed="rId3"/>
          <a:stretch>
            <a:fillRect/>
          </a:stretch>
        </p:blipFill>
        <p:spPr>
          <a:xfrm>
            <a:off x="259396" y="356723"/>
            <a:ext cx="10420350" cy="2219325"/>
          </a:xfrm>
          <a:prstGeom prst="rect">
            <a:avLst/>
          </a:prstGeom>
        </p:spPr>
      </p:pic>
    </p:spTree>
    <p:extLst>
      <p:ext uri="{BB962C8B-B14F-4D97-AF65-F5344CB8AC3E}">
        <p14:creationId xmlns:p14="http://schemas.microsoft.com/office/powerpoint/2010/main" val="1499543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98E54AD-6536-EA9E-AF2D-7A0EDCCEAF51}"/>
              </a:ext>
            </a:extLst>
          </p:cNvPr>
          <p:cNvPicPr>
            <a:picLocks noChangeAspect="1"/>
          </p:cNvPicPr>
          <p:nvPr/>
        </p:nvPicPr>
        <p:blipFill>
          <a:blip r:embed="rId3"/>
          <a:stretch>
            <a:fillRect/>
          </a:stretch>
        </p:blipFill>
        <p:spPr>
          <a:xfrm>
            <a:off x="399933" y="481244"/>
            <a:ext cx="10410825" cy="1457325"/>
          </a:xfrm>
          <a:prstGeom prst="rect">
            <a:avLst/>
          </a:prstGeom>
        </p:spPr>
      </p:pic>
    </p:spTree>
    <p:extLst>
      <p:ext uri="{BB962C8B-B14F-4D97-AF65-F5344CB8AC3E}">
        <p14:creationId xmlns:p14="http://schemas.microsoft.com/office/powerpoint/2010/main" val="1418971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BA074967-8080-6002-6311-49E2A1F9A742}"/>
              </a:ext>
            </a:extLst>
          </p:cNvPr>
          <p:cNvPicPr>
            <a:picLocks noChangeAspect="1"/>
          </p:cNvPicPr>
          <p:nvPr/>
        </p:nvPicPr>
        <p:blipFill>
          <a:blip r:embed="rId3"/>
          <a:stretch>
            <a:fillRect/>
          </a:stretch>
        </p:blipFill>
        <p:spPr>
          <a:xfrm>
            <a:off x="259396" y="1165999"/>
            <a:ext cx="10691102" cy="3086670"/>
          </a:xfrm>
          <a:prstGeom prst="rect">
            <a:avLst/>
          </a:prstGeom>
        </p:spPr>
      </p:pic>
    </p:spTree>
    <p:extLst>
      <p:ext uri="{BB962C8B-B14F-4D97-AF65-F5344CB8AC3E}">
        <p14:creationId xmlns:p14="http://schemas.microsoft.com/office/powerpoint/2010/main" val="1126603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809BCBFE-1ECA-43E3-ABB2-8AD3F9F435DA}"/>
              </a:ext>
            </a:extLst>
          </p:cNvPr>
          <p:cNvSpPr txBox="1"/>
          <p:nvPr/>
        </p:nvSpPr>
        <p:spPr>
          <a:xfrm>
            <a:off x="763488" y="349404"/>
            <a:ext cx="9609872" cy="2485236"/>
          </a:xfrm>
          <a:prstGeom prst="rect">
            <a:avLst/>
          </a:prstGeom>
          <a:noFill/>
        </p:spPr>
        <p:txBody>
          <a:bodyPr wrap="square" rtlCol="0">
            <a:spAutoFit/>
          </a:bodyPr>
          <a:lstStyle/>
          <a:p>
            <a:pPr algn="l"/>
            <a:r>
              <a:rPr lang="en-US" sz="2800" b="1" i="0" dirty="0">
                <a:solidFill>
                  <a:srgbClr val="333333"/>
                </a:solidFill>
                <a:effectLst/>
                <a:latin typeface="Neue Helvetica W01"/>
              </a:rPr>
              <a:t>Representing Functions Using Tables</a:t>
            </a:r>
          </a:p>
          <a:p>
            <a:pPr algn="l"/>
            <a:endParaRPr lang="en-US" b="1" i="0" dirty="0">
              <a:solidFill>
                <a:srgbClr val="333333"/>
              </a:solidFill>
              <a:effectLst/>
              <a:latin typeface="Neue Helvetica W01"/>
            </a:endParaRPr>
          </a:p>
          <a:p>
            <a:pPr algn="l"/>
            <a:r>
              <a:rPr lang="en-US" b="0" i="0" dirty="0">
                <a:solidFill>
                  <a:srgbClr val="424242"/>
                </a:solidFill>
                <a:effectLst/>
                <a:latin typeface="Neue Helvetica W01"/>
              </a:rPr>
              <a:t>A common method of representing functions is in the form of a table. The table rows or columns display the corresponding input and output values. </a:t>
            </a:r>
          </a:p>
          <a:p>
            <a:pPr algn="l"/>
            <a:endParaRPr lang="en-US" dirty="0">
              <a:solidFill>
                <a:srgbClr val="424242"/>
              </a:solidFill>
              <a:latin typeface="Neue Helvetica W01"/>
            </a:endParaRPr>
          </a:p>
          <a:p>
            <a:pPr algn="l"/>
            <a:r>
              <a:rPr lang="en-US" b="0" i="0" dirty="0">
                <a:solidFill>
                  <a:srgbClr val="424242"/>
                </a:solidFill>
                <a:effectLst/>
                <a:latin typeface="Neue Helvetica W01"/>
              </a:rPr>
              <a:t>In some cases, these values represent all we know about the relationship; other times, the table provides a few select examples from a more complete relationship.</a:t>
            </a:r>
          </a:p>
          <a:p>
            <a:endParaRPr lang="en-US" dirty="0"/>
          </a:p>
        </p:txBody>
      </p:sp>
      <p:pic>
        <p:nvPicPr>
          <p:cNvPr id="5" name="Picture 4">
            <a:extLst>
              <a:ext uri="{FF2B5EF4-FFF2-40B4-BE49-F238E27FC236}">
                <a16:creationId xmlns:a16="http://schemas.microsoft.com/office/drawing/2014/main" id="{D2C0C810-002F-1EB0-9E73-D865E72D4537}"/>
              </a:ext>
            </a:extLst>
          </p:cNvPr>
          <p:cNvPicPr>
            <a:picLocks noChangeAspect="1"/>
          </p:cNvPicPr>
          <p:nvPr/>
        </p:nvPicPr>
        <p:blipFill>
          <a:blip r:embed="rId3"/>
          <a:stretch>
            <a:fillRect/>
          </a:stretch>
        </p:blipFill>
        <p:spPr>
          <a:xfrm>
            <a:off x="483568" y="3099503"/>
            <a:ext cx="10366569" cy="2543943"/>
          </a:xfrm>
          <a:prstGeom prst="rect">
            <a:avLst/>
          </a:prstGeom>
        </p:spPr>
      </p:pic>
    </p:spTree>
    <p:extLst>
      <p:ext uri="{BB962C8B-B14F-4D97-AF65-F5344CB8AC3E}">
        <p14:creationId xmlns:p14="http://schemas.microsoft.com/office/powerpoint/2010/main" val="514304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16DBD7A7-53F7-254B-E8D3-2BE9E7630A90}"/>
              </a:ext>
            </a:extLst>
          </p:cNvPr>
          <p:cNvPicPr>
            <a:picLocks noChangeAspect="1"/>
          </p:cNvPicPr>
          <p:nvPr/>
        </p:nvPicPr>
        <p:blipFill>
          <a:blip r:embed="rId3"/>
          <a:stretch>
            <a:fillRect/>
          </a:stretch>
        </p:blipFill>
        <p:spPr>
          <a:xfrm>
            <a:off x="320249" y="268674"/>
            <a:ext cx="8846053" cy="1678399"/>
          </a:xfrm>
          <a:prstGeom prst="rect">
            <a:avLst/>
          </a:prstGeom>
        </p:spPr>
      </p:pic>
      <p:pic>
        <p:nvPicPr>
          <p:cNvPr id="6" name="Picture 5">
            <a:extLst>
              <a:ext uri="{FF2B5EF4-FFF2-40B4-BE49-F238E27FC236}">
                <a16:creationId xmlns:a16="http://schemas.microsoft.com/office/drawing/2014/main" id="{3833CDC1-DA46-D5B1-3BD0-248B394E6108}"/>
              </a:ext>
            </a:extLst>
          </p:cNvPr>
          <p:cNvPicPr>
            <a:picLocks noChangeAspect="1"/>
          </p:cNvPicPr>
          <p:nvPr/>
        </p:nvPicPr>
        <p:blipFill>
          <a:blip r:embed="rId4"/>
          <a:stretch>
            <a:fillRect/>
          </a:stretch>
        </p:blipFill>
        <p:spPr>
          <a:xfrm>
            <a:off x="1152527" y="1947073"/>
            <a:ext cx="5400673" cy="1481137"/>
          </a:xfrm>
          <a:prstGeom prst="rect">
            <a:avLst/>
          </a:prstGeom>
        </p:spPr>
      </p:pic>
      <p:pic>
        <p:nvPicPr>
          <p:cNvPr id="8" name="Picture 7">
            <a:extLst>
              <a:ext uri="{FF2B5EF4-FFF2-40B4-BE49-F238E27FC236}">
                <a16:creationId xmlns:a16="http://schemas.microsoft.com/office/drawing/2014/main" id="{29C53592-A864-6904-709E-2233CBA6CE4D}"/>
              </a:ext>
            </a:extLst>
          </p:cNvPr>
          <p:cNvPicPr>
            <a:picLocks noChangeAspect="1"/>
          </p:cNvPicPr>
          <p:nvPr/>
        </p:nvPicPr>
        <p:blipFill>
          <a:blip r:embed="rId5"/>
          <a:stretch>
            <a:fillRect/>
          </a:stretch>
        </p:blipFill>
        <p:spPr>
          <a:xfrm>
            <a:off x="1157629" y="3488530"/>
            <a:ext cx="5395571" cy="1481137"/>
          </a:xfrm>
          <a:prstGeom prst="rect">
            <a:avLst/>
          </a:prstGeom>
        </p:spPr>
      </p:pic>
      <p:pic>
        <p:nvPicPr>
          <p:cNvPr id="10" name="Picture 9">
            <a:extLst>
              <a:ext uri="{FF2B5EF4-FFF2-40B4-BE49-F238E27FC236}">
                <a16:creationId xmlns:a16="http://schemas.microsoft.com/office/drawing/2014/main" id="{68E9F787-8542-30AD-371D-70EAE4D52809}"/>
              </a:ext>
            </a:extLst>
          </p:cNvPr>
          <p:cNvPicPr>
            <a:picLocks noChangeAspect="1"/>
          </p:cNvPicPr>
          <p:nvPr/>
        </p:nvPicPr>
        <p:blipFill>
          <a:blip r:embed="rId6"/>
          <a:stretch>
            <a:fillRect/>
          </a:stretch>
        </p:blipFill>
        <p:spPr>
          <a:xfrm>
            <a:off x="1200732" y="5083885"/>
            <a:ext cx="5304262" cy="1439729"/>
          </a:xfrm>
          <a:prstGeom prst="rect">
            <a:avLst/>
          </a:prstGeom>
        </p:spPr>
      </p:pic>
    </p:spTree>
    <p:extLst>
      <p:ext uri="{BB962C8B-B14F-4D97-AF65-F5344CB8AC3E}">
        <p14:creationId xmlns:p14="http://schemas.microsoft.com/office/powerpoint/2010/main" val="2230679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68466E9-20AB-CD0D-0DB4-ABFAE41BF019}"/>
              </a:ext>
            </a:extLst>
          </p:cNvPr>
          <p:cNvPicPr>
            <a:picLocks noChangeAspect="1"/>
          </p:cNvPicPr>
          <p:nvPr/>
        </p:nvPicPr>
        <p:blipFill>
          <a:blip r:embed="rId3"/>
          <a:stretch>
            <a:fillRect/>
          </a:stretch>
        </p:blipFill>
        <p:spPr>
          <a:xfrm>
            <a:off x="259396" y="468989"/>
            <a:ext cx="9991556" cy="3938820"/>
          </a:xfrm>
          <a:prstGeom prst="rect">
            <a:avLst/>
          </a:prstGeom>
        </p:spPr>
      </p:pic>
    </p:spTree>
    <p:extLst>
      <p:ext uri="{BB962C8B-B14F-4D97-AF65-F5344CB8AC3E}">
        <p14:creationId xmlns:p14="http://schemas.microsoft.com/office/powerpoint/2010/main" val="1761650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7D000A01-4599-4D6F-FA2E-97675C94D17C}"/>
              </a:ext>
            </a:extLst>
          </p:cNvPr>
          <p:cNvPicPr>
            <a:picLocks noChangeAspect="1"/>
          </p:cNvPicPr>
          <p:nvPr/>
        </p:nvPicPr>
        <p:blipFill>
          <a:blip r:embed="rId3"/>
          <a:stretch>
            <a:fillRect/>
          </a:stretch>
        </p:blipFill>
        <p:spPr>
          <a:xfrm>
            <a:off x="834600" y="2828941"/>
            <a:ext cx="9608694" cy="2184825"/>
          </a:xfrm>
          <a:prstGeom prst="rect">
            <a:avLst/>
          </a:prstGeom>
        </p:spPr>
      </p:pic>
      <p:sp>
        <p:nvSpPr>
          <p:cNvPr id="5" name="TextBox 4">
            <a:extLst>
              <a:ext uri="{FF2B5EF4-FFF2-40B4-BE49-F238E27FC236}">
                <a16:creationId xmlns:a16="http://schemas.microsoft.com/office/drawing/2014/main" id="{D492F39A-C664-5869-C564-35045D618F08}"/>
              </a:ext>
            </a:extLst>
          </p:cNvPr>
          <p:cNvSpPr txBox="1"/>
          <p:nvPr/>
        </p:nvSpPr>
        <p:spPr>
          <a:xfrm>
            <a:off x="834600" y="411107"/>
            <a:ext cx="9608694" cy="1908215"/>
          </a:xfrm>
          <a:prstGeom prst="rect">
            <a:avLst/>
          </a:prstGeom>
          <a:noFill/>
        </p:spPr>
        <p:txBody>
          <a:bodyPr wrap="square" rtlCol="0">
            <a:spAutoFit/>
          </a:bodyPr>
          <a:lstStyle/>
          <a:p>
            <a:pPr algn="l"/>
            <a:r>
              <a:rPr lang="en-US" sz="2800" b="1" i="0" dirty="0">
                <a:solidFill>
                  <a:srgbClr val="333333"/>
                </a:solidFill>
                <a:effectLst/>
                <a:latin typeface="Neue Helvetica W01"/>
              </a:rPr>
              <a:t>Finding Output Values of a Function</a:t>
            </a:r>
          </a:p>
          <a:p>
            <a:pPr algn="l"/>
            <a:endParaRPr lang="en-US" b="1" i="0" dirty="0">
              <a:solidFill>
                <a:srgbClr val="333333"/>
              </a:solidFill>
              <a:effectLst/>
              <a:latin typeface="Neue Helvetica W01"/>
            </a:endParaRPr>
          </a:p>
          <a:p>
            <a:pPr algn="l"/>
            <a:r>
              <a:rPr lang="en-US" b="0" i="0" dirty="0">
                <a:solidFill>
                  <a:srgbClr val="424242"/>
                </a:solidFill>
                <a:effectLst/>
                <a:latin typeface="Neue Helvetica W01"/>
              </a:rPr>
              <a:t>When we know an input value and want to determine the corresponding output value for a function, we </a:t>
            </a:r>
            <a:r>
              <a:rPr lang="en-US" b="0" i="1" dirty="0">
                <a:solidFill>
                  <a:srgbClr val="424242"/>
                </a:solidFill>
                <a:effectLst/>
                <a:latin typeface="Neue Helvetica W01"/>
              </a:rPr>
              <a:t>evaluate</a:t>
            </a:r>
            <a:r>
              <a:rPr lang="en-US" b="0" i="0" dirty="0">
                <a:solidFill>
                  <a:srgbClr val="424242"/>
                </a:solidFill>
                <a:effectLst/>
                <a:latin typeface="Neue Helvetica W01"/>
              </a:rPr>
              <a:t> the function. Evaluating will always produce one result because each input value of a function corresponds to exactly one output value.</a:t>
            </a:r>
          </a:p>
          <a:p>
            <a:endParaRPr lang="en-US" dirty="0"/>
          </a:p>
        </p:txBody>
      </p:sp>
    </p:spTree>
    <p:extLst>
      <p:ext uri="{BB962C8B-B14F-4D97-AF65-F5344CB8AC3E}">
        <p14:creationId xmlns:p14="http://schemas.microsoft.com/office/powerpoint/2010/main" val="2013694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2CB17157-FE46-A369-FEC6-D4AFE5E6CC76}"/>
              </a:ext>
            </a:extLst>
          </p:cNvPr>
          <p:cNvPicPr>
            <a:picLocks noChangeAspect="1"/>
          </p:cNvPicPr>
          <p:nvPr/>
        </p:nvPicPr>
        <p:blipFill>
          <a:blip r:embed="rId3"/>
          <a:stretch>
            <a:fillRect/>
          </a:stretch>
        </p:blipFill>
        <p:spPr>
          <a:xfrm>
            <a:off x="259396" y="250204"/>
            <a:ext cx="10586971" cy="3581401"/>
          </a:xfrm>
          <a:prstGeom prst="rect">
            <a:avLst/>
          </a:prstGeom>
        </p:spPr>
      </p:pic>
    </p:spTree>
    <p:extLst>
      <p:ext uri="{BB962C8B-B14F-4D97-AF65-F5344CB8AC3E}">
        <p14:creationId xmlns:p14="http://schemas.microsoft.com/office/powerpoint/2010/main" val="2718483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78E1DCC1-CECF-49BB-97F0-2233B406D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0">
            <a:extLst>
              <a:ext uri="{FF2B5EF4-FFF2-40B4-BE49-F238E27FC236}">
                <a16:creationId xmlns:a16="http://schemas.microsoft.com/office/drawing/2014/main" id="{3C7ABF58-EC6B-4932-8671-4BAEBDDF5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811"/>
            <a:ext cx="11292842" cy="510821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7A4F41-F633-47E1-4787-1E459C18EEDA}"/>
              </a:ext>
            </a:extLst>
          </p:cNvPr>
          <p:cNvSpPr>
            <a:spLocks noGrp="1"/>
          </p:cNvSpPr>
          <p:nvPr>
            <p:ph type="ctrTitle"/>
          </p:nvPr>
        </p:nvSpPr>
        <p:spPr>
          <a:xfrm>
            <a:off x="1261872" y="368300"/>
            <a:ext cx="8263128" cy="4470399"/>
          </a:xfrm>
          <a:noFill/>
        </p:spPr>
        <p:txBody>
          <a:bodyPr anchor="ctr">
            <a:normAutofit/>
          </a:bodyPr>
          <a:lstStyle/>
          <a:p>
            <a:r>
              <a:rPr lang="en-US" sz="5400">
                <a:solidFill>
                  <a:srgbClr val="FFFFFF"/>
                </a:solidFill>
                <a:latin typeface="Baskerville Old Face" panose="02020602080505020303" pitchFamily="18" charset="0"/>
              </a:rPr>
              <a:t>Functions and </a:t>
            </a:r>
            <a:br>
              <a:rPr lang="en-US" sz="5400">
                <a:solidFill>
                  <a:srgbClr val="FFFFFF"/>
                </a:solidFill>
                <a:latin typeface="Baskerville Old Face" panose="02020602080505020303" pitchFamily="18" charset="0"/>
              </a:rPr>
            </a:br>
            <a:r>
              <a:rPr lang="en-US" sz="5400">
                <a:solidFill>
                  <a:srgbClr val="FFFFFF"/>
                </a:solidFill>
                <a:latin typeface="Baskerville Old Face" panose="02020602080505020303" pitchFamily="18" charset="0"/>
              </a:rPr>
              <a:t>Function Notation</a:t>
            </a:r>
          </a:p>
        </p:txBody>
      </p:sp>
      <p:sp>
        <p:nvSpPr>
          <p:cNvPr id="13" name="Rectangle 12">
            <a:extLst>
              <a:ext uri="{FF2B5EF4-FFF2-40B4-BE49-F238E27FC236}">
                <a16:creationId xmlns:a16="http://schemas.microsoft.com/office/drawing/2014/main" id="{EB868EAF-CD67-49A7-8A32-BBC0EA412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105400"/>
            <a:ext cx="11292840" cy="17526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Subtitle 2">
            <a:extLst>
              <a:ext uri="{FF2B5EF4-FFF2-40B4-BE49-F238E27FC236}">
                <a16:creationId xmlns:a16="http://schemas.microsoft.com/office/drawing/2014/main" id="{2BB684C7-8E7C-C707-C5BE-4AA6C0955BA1}"/>
              </a:ext>
            </a:extLst>
          </p:cNvPr>
          <p:cNvSpPr>
            <a:spLocks noGrp="1"/>
          </p:cNvSpPr>
          <p:nvPr>
            <p:ph type="subTitle" idx="1"/>
          </p:nvPr>
        </p:nvSpPr>
        <p:spPr>
          <a:xfrm>
            <a:off x="1261872" y="5533371"/>
            <a:ext cx="9418320" cy="896658"/>
          </a:xfrm>
        </p:spPr>
        <p:txBody>
          <a:bodyPr anchor="ctr">
            <a:normAutofit/>
          </a:bodyPr>
          <a:lstStyle/>
          <a:p>
            <a:r>
              <a:rPr lang="en-US" sz="2800">
                <a:solidFill>
                  <a:schemeClr val="tx1"/>
                </a:solidFill>
              </a:rPr>
              <a:t>Section 3.1</a:t>
            </a:r>
          </a:p>
        </p:txBody>
      </p:sp>
      <p:sp>
        <p:nvSpPr>
          <p:cNvPr id="4" name="Footer Placeholder 3">
            <a:extLst>
              <a:ext uri="{FF2B5EF4-FFF2-40B4-BE49-F238E27FC236}">
                <a16:creationId xmlns:a16="http://schemas.microsoft.com/office/drawing/2014/main" id="{2EC05E09-B1D7-509E-BB93-EF54709A0CDF}"/>
              </a:ext>
            </a:extLst>
          </p:cNvPr>
          <p:cNvSpPr>
            <a:spLocks noGrp="1"/>
          </p:cNvSpPr>
          <p:nvPr>
            <p:ph type="ftr" sz="quarter" idx="11"/>
          </p:nvPr>
        </p:nvSpPr>
        <p:spPr>
          <a:xfrm rot="16200000">
            <a:off x="9959341" y="4046537"/>
            <a:ext cx="35814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solidFill>
                  <a:schemeClr val="tx1">
                    <a:alpha val="70000"/>
                  </a:schemeClr>
                </a:solidFill>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715376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E229DD37-01AB-11C8-4B84-B33138F36E8C}"/>
              </a:ext>
            </a:extLst>
          </p:cNvPr>
          <p:cNvPicPr>
            <a:picLocks noChangeAspect="1"/>
          </p:cNvPicPr>
          <p:nvPr/>
        </p:nvPicPr>
        <p:blipFill>
          <a:blip r:embed="rId3"/>
          <a:stretch>
            <a:fillRect/>
          </a:stretch>
        </p:blipFill>
        <p:spPr>
          <a:xfrm>
            <a:off x="229994" y="245455"/>
            <a:ext cx="10553235" cy="1972244"/>
          </a:xfrm>
          <a:prstGeom prst="rect">
            <a:avLst/>
          </a:prstGeom>
        </p:spPr>
      </p:pic>
    </p:spTree>
    <p:extLst>
      <p:ext uri="{BB962C8B-B14F-4D97-AF65-F5344CB8AC3E}">
        <p14:creationId xmlns:p14="http://schemas.microsoft.com/office/powerpoint/2010/main" val="548013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1FE9677B-0E77-03A5-A82F-04A07C9E4877}"/>
              </a:ext>
            </a:extLst>
          </p:cNvPr>
          <p:cNvPicPr>
            <a:picLocks noChangeAspect="1"/>
          </p:cNvPicPr>
          <p:nvPr/>
        </p:nvPicPr>
        <p:blipFill>
          <a:blip r:embed="rId3"/>
          <a:stretch>
            <a:fillRect/>
          </a:stretch>
        </p:blipFill>
        <p:spPr>
          <a:xfrm>
            <a:off x="229878" y="256478"/>
            <a:ext cx="10818578" cy="1471612"/>
          </a:xfrm>
          <a:prstGeom prst="rect">
            <a:avLst/>
          </a:prstGeom>
        </p:spPr>
      </p:pic>
    </p:spTree>
    <p:extLst>
      <p:ext uri="{BB962C8B-B14F-4D97-AF65-F5344CB8AC3E}">
        <p14:creationId xmlns:p14="http://schemas.microsoft.com/office/powerpoint/2010/main" val="2711586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365EBD9F-FC98-6E72-61D6-003B9797531D}"/>
              </a:ext>
            </a:extLst>
          </p:cNvPr>
          <p:cNvSpPr txBox="1"/>
          <p:nvPr/>
        </p:nvSpPr>
        <p:spPr>
          <a:xfrm>
            <a:off x="1355988" y="1488934"/>
            <a:ext cx="8033339" cy="1898929"/>
          </a:xfrm>
          <a:prstGeom prst="rect">
            <a:avLst/>
          </a:prstGeom>
          <a:noFill/>
        </p:spPr>
        <p:txBody>
          <a:bodyPr wrap="square" rtlCol="0">
            <a:spAutoFit/>
          </a:bodyPr>
          <a:lstStyle/>
          <a:p>
            <a:r>
              <a:rPr lang="en-US" sz="2800" b="1" i="0" dirty="0">
                <a:solidFill>
                  <a:srgbClr val="333333"/>
                </a:solidFill>
                <a:effectLst/>
                <a:latin typeface="Neue Helvetica W01"/>
              </a:rPr>
              <a:t>Finding Input Values of a Function</a:t>
            </a:r>
          </a:p>
          <a:p>
            <a:endParaRPr lang="en-US" dirty="0"/>
          </a:p>
          <a:p>
            <a:r>
              <a:rPr lang="en-US" b="0" i="0" dirty="0">
                <a:solidFill>
                  <a:srgbClr val="424242"/>
                </a:solidFill>
                <a:effectLst/>
                <a:latin typeface="Neue Helvetica W01"/>
              </a:rPr>
              <a:t>When we know an output value and want to determine the input values that would produce that output value, we set the output equal to the function’s formula and </a:t>
            </a:r>
            <a:r>
              <a:rPr lang="en-US" b="0" i="1" dirty="0">
                <a:solidFill>
                  <a:srgbClr val="424242"/>
                </a:solidFill>
                <a:effectLst/>
                <a:latin typeface="Neue Helvetica W01"/>
              </a:rPr>
              <a:t>solve</a:t>
            </a:r>
            <a:r>
              <a:rPr lang="en-US" b="0" i="0" dirty="0">
                <a:solidFill>
                  <a:srgbClr val="424242"/>
                </a:solidFill>
                <a:effectLst/>
                <a:latin typeface="Neue Helvetica W01"/>
              </a:rPr>
              <a:t> for the input. Solving can produce more than one solution because different input values can produce the same output value.</a:t>
            </a:r>
            <a:endParaRPr lang="en-US" dirty="0"/>
          </a:p>
        </p:txBody>
      </p:sp>
    </p:spTree>
    <p:extLst>
      <p:ext uri="{BB962C8B-B14F-4D97-AF65-F5344CB8AC3E}">
        <p14:creationId xmlns:p14="http://schemas.microsoft.com/office/powerpoint/2010/main" val="3595738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CE20E51E-5CD1-6545-FC88-43E79414FEA6}"/>
              </a:ext>
            </a:extLst>
          </p:cNvPr>
          <p:cNvPicPr>
            <a:picLocks noChangeAspect="1"/>
          </p:cNvPicPr>
          <p:nvPr/>
        </p:nvPicPr>
        <p:blipFill>
          <a:blip r:embed="rId3"/>
          <a:stretch>
            <a:fillRect/>
          </a:stretch>
        </p:blipFill>
        <p:spPr>
          <a:xfrm>
            <a:off x="315951" y="337440"/>
            <a:ext cx="10686137" cy="1959711"/>
          </a:xfrm>
          <a:prstGeom prst="rect">
            <a:avLst/>
          </a:prstGeom>
        </p:spPr>
      </p:pic>
    </p:spTree>
    <p:extLst>
      <p:ext uri="{BB962C8B-B14F-4D97-AF65-F5344CB8AC3E}">
        <p14:creationId xmlns:p14="http://schemas.microsoft.com/office/powerpoint/2010/main" val="3575282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DB1203AC-31E3-466C-96B3-144187D5AC62}"/>
              </a:ext>
            </a:extLst>
          </p:cNvPr>
          <p:cNvPicPr>
            <a:picLocks noChangeAspect="1"/>
          </p:cNvPicPr>
          <p:nvPr/>
        </p:nvPicPr>
        <p:blipFill>
          <a:blip r:embed="rId3"/>
          <a:stretch>
            <a:fillRect/>
          </a:stretch>
        </p:blipFill>
        <p:spPr>
          <a:xfrm>
            <a:off x="327103" y="314325"/>
            <a:ext cx="10868722" cy="1555228"/>
          </a:xfrm>
          <a:prstGeom prst="rect">
            <a:avLst/>
          </a:prstGeom>
        </p:spPr>
      </p:pic>
    </p:spTree>
    <p:extLst>
      <p:ext uri="{BB962C8B-B14F-4D97-AF65-F5344CB8AC3E}">
        <p14:creationId xmlns:p14="http://schemas.microsoft.com/office/powerpoint/2010/main" val="3428343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15320D94-35A3-05DC-1882-54418D49B6E6}"/>
              </a:ext>
            </a:extLst>
          </p:cNvPr>
          <p:cNvSpPr txBox="1"/>
          <p:nvPr/>
        </p:nvSpPr>
        <p:spPr>
          <a:xfrm>
            <a:off x="669074" y="858643"/>
            <a:ext cx="9992000" cy="1908215"/>
          </a:xfrm>
          <a:prstGeom prst="rect">
            <a:avLst/>
          </a:prstGeom>
          <a:noFill/>
        </p:spPr>
        <p:txBody>
          <a:bodyPr wrap="square" rtlCol="0">
            <a:spAutoFit/>
          </a:bodyPr>
          <a:lstStyle/>
          <a:p>
            <a:pPr algn="l"/>
            <a:r>
              <a:rPr lang="en-US" sz="2800" b="1" i="0" dirty="0">
                <a:solidFill>
                  <a:srgbClr val="333333"/>
                </a:solidFill>
                <a:effectLst/>
                <a:latin typeface="Neue Helvetica W01"/>
              </a:rPr>
              <a:t>Evaluating Functions Expressed in Formulas</a:t>
            </a:r>
          </a:p>
          <a:p>
            <a:pPr algn="l"/>
            <a:endParaRPr lang="en-US" b="1" i="0" dirty="0">
              <a:solidFill>
                <a:srgbClr val="333333"/>
              </a:solidFill>
              <a:effectLst/>
              <a:latin typeface="Neue Helvetica W01"/>
            </a:endParaRPr>
          </a:p>
          <a:p>
            <a:pPr algn="l"/>
            <a:r>
              <a:rPr lang="en-US" b="0" i="0" dirty="0">
                <a:solidFill>
                  <a:srgbClr val="424242"/>
                </a:solidFill>
                <a:effectLst/>
                <a:latin typeface="Neue Helvetica W01"/>
              </a:rPr>
              <a:t>Some functions are defined by mathematical rules or procedures expressed in equation form. If it is possible to express the function output with a formula involving the input quantity, then we can define a function in algebraic form.</a:t>
            </a:r>
          </a:p>
          <a:p>
            <a:endParaRPr lang="en-US" dirty="0"/>
          </a:p>
        </p:txBody>
      </p:sp>
      <p:pic>
        <p:nvPicPr>
          <p:cNvPr id="5" name="Picture 4">
            <a:extLst>
              <a:ext uri="{FF2B5EF4-FFF2-40B4-BE49-F238E27FC236}">
                <a16:creationId xmlns:a16="http://schemas.microsoft.com/office/drawing/2014/main" id="{E83B9FBB-E30F-F25A-3B09-525851EAE34B}"/>
              </a:ext>
            </a:extLst>
          </p:cNvPr>
          <p:cNvPicPr>
            <a:picLocks noChangeAspect="1"/>
          </p:cNvPicPr>
          <p:nvPr/>
        </p:nvPicPr>
        <p:blipFill>
          <a:blip r:embed="rId3"/>
          <a:stretch>
            <a:fillRect/>
          </a:stretch>
        </p:blipFill>
        <p:spPr>
          <a:xfrm>
            <a:off x="603467" y="2695400"/>
            <a:ext cx="10123214" cy="3067398"/>
          </a:xfrm>
          <a:prstGeom prst="rect">
            <a:avLst/>
          </a:prstGeom>
        </p:spPr>
      </p:pic>
    </p:spTree>
    <p:extLst>
      <p:ext uri="{BB962C8B-B14F-4D97-AF65-F5344CB8AC3E}">
        <p14:creationId xmlns:p14="http://schemas.microsoft.com/office/powerpoint/2010/main" val="3436826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F2FADE8-D220-7AB3-686B-A6212F5BF3A6}"/>
              </a:ext>
            </a:extLst>
          </p:cNvPr>
          <p:cNvPicPr>
            <a:picLocks noChangeAspect="1"/>
          </p:cNvPicPr>
          <p:nvPr/>
        </p:nvPicPr>
        <p:blipFill>
          <a:blip r:embed="rId3"/>
          <a:stretch>
            <a:fillRect/>
          </a:stretch>
        </p:blipFill>
        <p:spPr>
          <a:xfrm>
            <a:off x="293648" y="213151"/>
            <a:ext cx="10545337" cy="1916546"/>
          </a:xfrm>
          <a:prstGeom prst="rect">
            <a:avLst/>
          </a:prstGeom>
        </p:spPr>
      </p:pic>
    </p:spTree>
    <p:extLst>
      <p:ext uri="{BB962C8B-B14F-4D97-AF65-F5344CB8AC3E}">
        <p14:creationId xmlns:p14="http://schemas.microsoft.com/office/powerpoint/2010/main" val="843776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5" name="Picture 4">
            <a:extLst>
              <a:ext uri="{FF2B5EF4-FFF2-40B4-BE49-F238E27FC236}">
                <a16:creationId xmlns:a16="http://schemas.microsoft.com/office/drawing/2014/main" id="{EBD5818E-A114-E6FF-BEA9-EE441279F24A}"/>
              </a:ext>
            </a:extLst>
          </p:cNvPr>
          <p:cNvPicPr>
            <a:picLocks noChangeAspect="1"/>
          </p:cNvPicPr>
          <p:nvPr/>
        </p:nvPicPr>
        <p:blipFill>
          <a:blip r:embed="rId3"/>
          <a:stretch>
            <a:fillRect/>
          </a:stretch>
        </p:blipFill>
        <p:spPr>
          <a:xfrm>
            <a:off x="199923" y="269884"/>
            <a:ext cx="10835385" cy="2339153"/>
          </a:xfrm>
          <a:prstGeom prst="rect">
            <a:avLst/>
          </a:prstGeom>
        </p:spPr>
      </p:pic>
    </p:spTree>
    <p:extLst>
      <p:ext uri="{BB962C8B-B14F-4D97-AF65-F5344CB8AC3E}">
        <p14:creationId xmlns:p14="http://schemas.microsoft.com/office/powerpoint/2010/main" val="3625243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5E0BD100-9C59-8D84-A700-970F56C38069}"/>
              </a:ext>
            </a:extLst>
          </p:cNvPr>
          <p:cNvPicPr>
            <a:picLocks noChangeAspect="1"/>
          </p:cNvPicPr>
          <p:nvPr/>
        </p:nvPicPr>
        <p:blipFill>
          <a:blip r:embed="rId3"/>
          <a:stretch>
            <a:fillRect/>
          </a:stretch>
        </p:blipFill>
        <p:spPr>
          <a:xfrm>
            <a:off x="308293" y="288939"/>
            <a:ext cx="10755948" cy="1403336"/>
          </a:xfrm>
          <a:prstGeom prst="rect">
            <a:avLst/>
          </a:prstGeom>
        </p:spPr>
      </p:pic>
    </p:spTree>
    <p:extLst>
      <p:ext uri="{BB962C8B-B14F-4D97-AF65-F5344CB8AC3E}">
        <p14:creationId xmlns:p14="http://schemas.microsoft.com/office/powerpoint/2010/main" val="2296000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297F327F-FE21-72E8-4D08-A8DA5A2A39DF}"/>
              </a:ext>
            </a:extLst>
          </p:cNvPr>
          <p:cNvPicPr>
            <a:picLocks noChangeAspect="1"/>
          </p:cNvPicPr>
          <p:nvPr/>
        </p:nvPicPr>
        <p:blipFill>
          <a:blip r:embed="rId3"/>
          <a:stretch>
            <a:fillRect/>
          </a:stretch>
        </p:blipFill>
        <p:spPr>
          <a:xfrm>
            <a:off x="560581" y="1360449"/>
            <a:ext cx="10342559" cy="3290074"/>
          </a:xfrm>
          <a:prstGeom prst="rect">
            <a:avLst/>
          </a:prstGeom>
        </p:spPr>
      </p:pic>
    </p:spTree>
    <p:extLst>
      <p:ext uri="{BB962C8B-B14F-4D97-AF65-F5344CB8AC3E}">
        <p14:creationId xmlns:p14="http://schemas.microsoft.com/office/powerpoint/2010/main" val="1412749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C094FABC-C274-D3EF-24EF-DACDB2E2992B}"/>
              </a:ext>
            </a:extLst>
          </p:cNvPr>
          <p:cNvSpPr txBox="1"/>
          <p:nvPr/>
        </p:nvSpPr>
        <p:spPr>
          <a:xfrm>
            <a:off x="1434176" y="1460284"/>
            <a:ext cx="7390335"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What are the skills discussed in this section?</a:t>
            </a:r>
          </a:p>
          <a:p>
            <a:endParaRPr lang="en-US" sz="2400" dirty="0">
              <a:solidFill>
                <a:srgbClr val="424242"/>
              </a:solidFill>
              <a:effectLst/>
            </a:endParaRPr>
          </a:p>
          <a:p>
            <a:pPr algn="l">
              <a:buFont typeface="Arial" panose="020B0604020202020204" pitchFamily="34" charset="0"/>
              <a:buChar char="•"/>
            </a:pPr>
            <a:r>
              <a:rPr lang="en-US" sz="2400" b="0" i="0" dirty="0">
                <a:solidFill>
                  <a:srgbClr val="424242"/>
                </a:solidFill>
                <a:effectLst/>
                <a:latin typeface="Neue Helvetica W01"/>
              </a:rPr>
              <a:t>Determine whether a relation represents a function.</a:t>
            </a:r>
          </a:p>
          <a:p>
            <a:pPr algn="l">
              <a:buFont typeface="Arial" panose="020B0604020202020204" pitchFamily="34" charset="0"/>
              <a:buChar char="•"/>
            </a:pPr>
            <a:r>
              <a:rPr lang="en-US" sz="2400" b="0" i="0" dirty="0">
                <a:solidFill>
                  <a:srgbClr val="424242"/>
                </a:solidFill>
                <a:effectLst/>
                <a:latin typeface="Neue Helvetica W01"/>
              </a:rPr>
              <a:t>Find the value of a function.</a:t>
            </a:r>
          </a:p>
          <a:p>
            <a:pPr algn="l">
              <a:buFont typeface="Arial" panose="020B0604020202020204" pitchFamily="34" charset="0"/>
              <a:buChar char="•"/>
            </a:pPr>
            <a:r>
              <a:rPr lang="en-US" sz="2400" b="0" i="0" dirty="0">
                <a:solidFill>
                  <a:srgbClr val="424242"/>
                </a:solidFill>
                <a:effectLst/>
                <a:latin typeface="Neue Helvetica W01"/>
              </a:rPr>
              <a:t>Determine whether a function is one-to-one.</a:t>
            </a:r>
          </a:p>
          <a:p>
            <a:pPr algn="l">
              <a:buFont typeface="Arial" panose="020B0604020202020204" pitchFamily="34" charset="0"/>
              <a:buChar char="•"/>
            </a:pPr>
            <a:r>
              <a:rPr lang="en-US" sz="2400" b="0" i="0" dirty="0">
                <a:solidFill>
                  <a:srgbClr val="424242"/>
                </a:solidFill>
                <a:effectLst/>
                <a:latin typeface="Neue Helvetica W01"/>
              </a:rPr>
              <a:t>Use the vertical line test to identify functions.</a:t>
            </a:r>
          </a:p>
          <a:p>
            <a:pPr algn="l">
              <a:buFont typeface="Arial" panose="020B0604020202020204" pitchFamily="34" charset="0"/>
              <a:buChar char="•"/>
            </a:pPr>
            <a:r>
              <a:rPr lang="en-US" sz="2400" b="0" i="0" dirty="0">
                <a:solidFill>
                  <a:srgbClr val="424242"/>
                </a:solidFill>
                <a:effectLst/>
                <a:latin typeface="Neue Helvetica W01"/>
              </a:rPr>
              <a:t>Graph the functions listed in the library of functions.</a:t>
            </a:r>
          </a:p>
        </p:txBody>
      </p:sp>
    </p:spTree>
    <p:extLst>
      <p:ext uri="{BB962C8B-B14F-4D97-AF65-F5344CB8AC3E}">
        <p14:creationId xmlns:p14="http://schemas.microsoft.com/office/powerpoint/2010/main" val="2951052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D95C0DD1-8BB1-C49C-B3A7-9A8331FC2ECD}"/>
              </a:ext>
            </a:extLst>
          </p:cNvPr>
          <p:cNvPicPr>
            <a:picLocks noChangeAspect="1"/>
          </p:cNvPicPr>
          <p:nvPr/>
        </p:nvPicPr>
        <p:blipFill>
          <a:blip r:embed="rId3"/>
          <a:stretch>
            <a:fillRect/>
          </a:stretch>
        </p:blipFill>
        <p:spPr>
          <a:xfrm>
            <a:off x="455614" y="1427355"/>
            <a:ext cx="10514822" cy="3185299"/>
          </a:xfrm>
          <a:prstGeom prst="rect">
            <a:avLst/>
          </a:prstGeom>
        </p:spPr>
      </p:pic>
    </p:spTree>
    <p:extLst>
      <p:ext uri="{BB962C8B-B14F-4D97-AF65-F5344CB8AC3E}">
        <p14:creationId xmlns:p14="http://schemas.microsoft.com/office/powerpoint/2010/main" val="4080195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9E322580-18AF-4831-38D6-4CBAE63CA7AA}"/>
              </a:ext>
            </a:extLst>
          </p:cNvPr>
          <p:cNvPicPr>
            <a:picLocks noChangeAspect="1"/>
          </p:cNvPicPr>
          <p:nvPr/>
        </p:nvPicPr>
        <p:blipFill>
          <a:blip r:embed="rId3"/>
          <a:stretch>
            <a:fillRect/>
          </a:stretch>
        </p:blipFill>
        <p:spPr>
          <a:xfrm>
            <a:off x="170985" y="213556"/>
            <a:ext cx="10672223" cy="4449685"/>
          </a:xfrm>
          <a:prstGeom prst="rect">
            <a:avLst/>
          </a:prstGeom>
        </p:spPr>
      </p:pic>
    </p:spTree>
    <p:extLst>
      <p:ext uri="{BB962C8B-B14F-4D97-AF65-F5344CB8AC3E}">
        <p14:creationId xmlns:p14="http://schemas.microsoft.com/office/powerpoint/2010/main" val="1994358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59B29D42-224C-4B44-CD55-1CE7D329ACD8}"/>
              </a:ext>
            </a:extLst>
          </p:cNvPr>
          <p:cNvSpPr txBox="1"/>
          <p:nvPr/>
        </p:nvSpPr>
        <p:spPr>
          <a:xfrm>
            <a:off x="1483113" y="1750741"/>
            <a:ext cx="8097306" cy="2462213"/>
          </a:xfrm>
          <a:prstGeom prst="rect">
            <a:avLst/>
          </a:prstGeom>
          <a:noFill/>
        </p:spPr>
        <p:txBody>
          <a:bodyPr wrap="square" rtlCol="0">
            <a:spAutoFit/>
          </a:bodyPr>
          <a:lstStyle/>
          <a:p>
            <a:pPr algn="l"/>
            <a:r>
              <a:rPr lang="en-US" sz="2800" b="1" i="0" dirty="0">
                <a:solidFill>
                  <a:srgbClr val="333333"/>
                </a:solidFill>
                <a:effectLst/>
                <a:latin typeface="Neue Helvetica W01"/>
              </a:rPr>
              <a:t>Finding Function Values from a Graph</a:t>
            </a:r>
          </a:p>
          <a:p>
            <a:pPr algn="l"/>
            <a:endParaRPr lang="en-US" b="1" i="0" dirty="0">
              <a:solidFill>
                <a:srgbClr val="333333"/>
              </a:solidFill>
              <a:effectLst/>
              <a:latin typeface="Neue Helvetica W01"/>
            </a:endParaRPr>
          </a:p>
          <a:p>
            <a:pPr algn="l"/>
            <a:r>
              <a:rPr lang="en-US" b="0" i="0" dirty="0">
                <a:solidFill>
                  <a:srgbClr val="424242"/>
                </a:solidFill>
                <a:effectLst/>
                <a:latin typeface="Neue Helvetica W01"/>
              </a:rPr>
              <a:t>Evaluating a function using a graph also requires finding the corresponding output value for a given input value, only in this case, we find the output value by looking at the graph. </a:t>
            </a:r>
          </a:p>
          <a:p>
            <a:pPr algn="l"/>
            <a:endParaRPr lang="en-US" dirty="0">
              <a:solidFill>
                <a:srgbClr val="424242"/>
              </a:solidFill>
              <a:latin typeface="Neue Helvetica W01"/>
            </a:endParaRPr>
          </a:p>
          <a:p>
            <a:pPr algn="l"/>
            <a:r>
              <a:rPr lang="en-US" b="0" i="0" dirty="0">
                <a:solidFill>
                  <a:srgbClr val="424242"/>
                </a:solidFill>
                <a:effectLst/>
                <a:latin typeface="Neue Helvetica W01"/>
              </a:rPr>
              <a:t>Solving a function equation using a graph requires finding all instances of the given output value on the graph and observing the corresponding input value(s).</a:t>
            </a:r>
          </a:p>
        </p:txBody>
      </p:sp>
    </p:spTree>
    <p:extLst>
      <p:ext uri="{BB962C8B-B14F-4D97-AF65-F5344CB8AC3E}">
        <p14:creationId xmlns:p14="http://schemas.microsoft.com/office/powerpoint/2010/main" val="849812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27A92A2F-CD00-F06F-9CD4-3E0D4AE6B12F}"/>
              </a:ext>
            </a:extLst>
          </p:cNvPr>
          <p:cNvPicPr>
            <a:picLocks noChangeAspect="1"/>
          </p:cNvPicPr>
          <p:nvPr/>
        </p:nvPicPr>
        <p:blipFill>
          <a:blip r:embed="rId3"/>
          <a:stretch>
            <a:fillRect/>
          </a:stretch>
        </p:blipFill>
        <p:spPr>
          <a:xfrm>
            <a:off x="259396" y="245327"/>
            <a:ext cx="10640022" cy="2872368"/>
          </a:xfrm>
          <a:prstGeom prst="rect">
            <a:avLst/>
          </a:prstGeom>
        </p:spPr>
      </p:pic>
      <p:pic>
        <p:nvPicPr>
          <p:cNvPr id="6" name="Picture 5">
            <a:extLst>
              <a:ext uri="{FF2B5EF4-FFF2-40B4-BE49-F238E27FC236}">
                <a16:creationId xmlns:a16="http://schemas.microsoft.com/office/drawing/2014/main" id="{21208664-08C0-7593-2C22-F9747D02B83D}"/>
              </a:ext>
            </a:extLst>
          </p:cNvPr>
          <p:cNvPicPr>
            <a:picLocks noChangeAspect="1"/>
          </p:cNvPicPr>
          <p:nvPr/>
        </p:nvPicPr>
        <p:blipFill>
          <a:blip r:embed="rId4"/>
          <a:stretch>
            <a:fillRect/>
          </a:stretch>
        </p:blipFill>
        <p:spPr>
          <a:xfrm>
            <a:off x="6012017" y="1170879"/>
            <a:ext cx="3488737" cy="3436666"/>
          </a:xfrm>
          <a:prstGeom prst="rect">
            <a:avLst/>
          </a:prstGeom>
        </p:spPr>
      </p:pic>
    </p:spTree>
    <p:extLst>
      <p:ext uri="{BB962C8B-B14F-4D97-AF65-F5344CB8AC3E}">
        <p14:creationId xmlns:p14="http://schemas.microsoft.com/office/powerpoint/2010/main" val="7934025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40962B6D-20DA-86CD-7543-A0CBB0C76B64}"/>
              </a:ext>
            </a:extLst>
          </p:cNvPr>
          <p:cNvPicPr>
            <a:picLocks noChangeAspect="1"/>
          </p:cNvPicPr>
          <p:nvPr/>
        </p:nvPicPr>
        <p:blipFill>
          <a:blip r:embed="rId3"/>
          <a:stretch>
            <a:fillRect/>
          </a:stretch>
        </p:blipFill>
        <p:spPr>
          <a:xfrm>
            <a:off x="1559816" y="1851101"/>
            <a:ext cx="4901309" cy="4828155"/>
          </a:xfrm>
          <a:prstGeom prst="rect">
            <a:avLst/>
          </a:prstGeom>
        </p:spPr>
      </p:pic>
      <p:pic>
        <p:nvPicPr>
          <p:cNvPr id="6" name="Picture 5">
            <a:extLst>
              <a:ext uri="{FF2B5EF4-FFF2-40B4-BE49-F238E27FC236}">
                <a16:creationId xmlns:a16="http://schemas.microsoft.com/office/drawing/2014/main" id="{BA200A66-131B-0B36-9EC5-B930BA21FB3A}"/>
              </a:ext>
            </a:extLst>
          </p:cNvPr>
          <p:cNvPicPr>
            <a:picLocks noChangeAspect="1"/>
          </p:cNvPicPr>
          <p:nvPr/>
        </p:nvPicPr>
        <p:blipFill>
          <a:blip r:embed="rId4"/>
          <a:stretch>
            <a:fillRect/>
          </a:stretch>
        </p:blipFill>
        <p:spPr>
          <a:xfrm>
            <a:off x="343132" y="404945"/>
            <a:ext cx="10236718" cy="1348700"/>
          </a:xfrm>
          <a:prstGeom prst="rect">
            <a:avLst/>
          </a:prstGeom>
        </p:spPr>
      </p:pic>
    </p:spTree>
    <p:extLst>
      <p:ext uri="{BB962C8B-B14F-4D97-AF65-F5344CB8AC3E}">
        <p14:creationId xmlns:p14="http://schemas.microsoft.com/office/powerpoint/2010/main" val="2257123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2D62279C-AF07-7C27-BCE4-235AC036E807}"/>
              </a:ext>
            </a:extLst>
          </p:cNvPr>
          <p:cNvSpPr txBox="1"/>
          <p:nvPr/>
        </p:nvSpPr>
        <p:spPr>
          <a:xfrm>
            <a:off x="1005841" y="1371600"/>
            <a:ext cx="9322723" cy="2185214"/>
          </a:xfrm>
          <a:prstGeom prst="rect">
            <a:avLst/>
          </a:prstGeom>
          <a:noFill/>
        </p:spPr>
        <p:txBody>
          <a:bodyPr wrap="square" rtlCol="0">
            <a:spAutoFit/>
          </a:bodyPr>
          <a:lstStyle/>
          <a:p>
            <a:pPr algn="l"/>
            <a:r>
              <a:rPr lang="en-US" sz="2800" b="1" i="0" dirty="0">
                <a:solidFill>
                  <a:srgbClr val="333333"/>
                </a:solidFill>
                <a:effectLst/>
                <a:latin typeface="Neue Helvetica W01"/>
              </a:rPr>
              <a:t>Determining Whether a Function is One-to-One</a:t>
            </a:r>
          </a:p>
          <a:p>
            <a:pPr algn="l"/>
            <a:endParaRPr lang="en-US" b="1" i="0" dirty="0">
              <a:solidFill>
                <a:srgbClr val="333333"/>
              </a:solidFill>
              <a:effectLst/>
              <a:latin typeface="Neue Helvetica W01"/>
            </a:endParaRPr>
          </a:p>
          <a:p>
            <a:pPr algn="l"/>
            <a:r>
              <a:rPr lang="en-US" b="0" i="0" dirty="0">
                <a:solidFill>
                  <a:srgbClr val="424242"/>
                </a:solidFill>
                <a:effectLst/>
                <a:latin typeface="Neue Helvetica W01"/>
              </a:rPr>
              <a:t>Some functions have a given output value that corresponds to two or more input values. </a:t>
            </a:r>
          </a:p>
          <a:p>
            <a:pPr algn="l"/>
            <a:endParaRPr lang="en-US" b="0" i="0" dirty="0">
              <a:solidFill>
                <a:srgbClr val="424242"/>
              </a:solidFill>
              <a:effectLst/>
              <a:latin typeface="Neue Helvetica W01"/>
            </a:endParaRPr>
          </a:p>
          <a:p>
            <a:pPr algn="l"/>
            <a:r>
              <a:rPr lang="en-US" b="0" i="0" dirty="0">
                <a:solidFill>
                  <a:srgbClr val="424242"/>
                </a:solidFill>
                <a:effectLst/>
                <a:latin typeface="Neue Helvetica W01"/>
              </a:rPr>
              <a:t>However, some functions have only one input value for each output value, as well as having only one output for each input. We call these functions </a:t>
            </a:r>
            <a:r>
              <a:rPr lang="en-US" b="1" i="0" dirty="0">
                <a:solidFill>
                  <a:srgbClr val="424242"/>
                </a:solidFill>
                <a:effectLst/>
                <a:latin typeface="Neue Helvetica W01"/>
              </a:rPr>
              <a:t>one-to-one</a:t>
            </a:r>
            <a:r>
              <a:rPr lang="en-US" b="0" i="0" dirty="0">
                <a:solidFill>
                  <a:srgbClr val="424242"/>
                </a:solidFill>
                <a:effectLst/>
                <a:latin typeface="Neue Helvetica W01"/>
              </a:rPr>
              <a:t> functions.</a:t>
            </a:r>
          </a:p>
          <a:p>
            <a:endParaRPr lang="en-US" dirty="0"/>
          </a:p>
        </p:txBody>
      </p:sp>
      <p:pic>
        <p:nvPicPr>
          <p:cNvPr id="5" name="Picture 4">
            <a:extLst>
              <a:ext uri="{FF2B5EF4-FFF2-40B4-BE49-F238E27FC236}">
                <a16:creationId xmlns:a16="http://schemas.microsoft.com/office/drawing/2014/main" id="{C7E45883-280C-F6C5-4D32-5B4BCFCD6ED6}"/>
              </a:ext>
            </a:extLst>
          </p:cNvPr>
          <p:cNvPicPr>
            <a:picLocks noChangeAspect="1"/>
          </p:cNvPicPr>
          <p:nvPr/>
        </p:nvPicPr>
        <p:blipFill>
          <a:blip r:embed="rId3"/>
          <a:stretch>
            <a:fillRect/>
          </a:stretch>
        </p:blipFill>
        <p:spPr>
          <a:xfrm>
            <a:off x="767751" y="3983953"/>
            <a:ext cx="9798902" cy="1435115"/>
          </a:xfrm>
          <a:prstGeom prst="rect">
            <a:avLst/>
          </a:prstGeom>
        </p:spPr>
      </p:pic>
    </p:spTree>
    <p:extLst>
      <p:ext uri="{BB962C8B-B14F-4D97-AF65-F5344CB8AC3E}">
        <p14:creationId xmlns:p14="http://schemas.microsoft.com/office/powerpoint/2010/main" val="1949963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4A8EA12E-F508-4AA3-3725-03D72A47F94D}"/>
              </a:ext>
            </a:extLst>
          </p:cNvPr>
          <p:cNvPicPr>
            <a:picLocks noChangeAspect="1"/>
          </p:cNvPicPr>
          <p:nvPr/>
        </p:nvPicPr>
        <p:blipFill>
          <a:blip r:embed="rId3"/>
          <a:stretch>
            <a:fillRect/>
          </a:stretch>
        </p:blipFill>
        <p:spPr>
          <a:xfrm>
            <a:off x="303174" y="330313"/>
            <a:ext cx="10669626" cy="1968695"/>
          </a:xfrm>
          <a:prstGeom prst="rect">
            <a:avLst/>
          </a:prstGeom>
        </p:spPr>
      </p:pic>
    </p:spTree>
    <p:extLst>
      <p:ext uri="{BB962C8B-B14F-4D97-AF65-F5344CB8AC3E}">
        <p14:creationId xmlns:p14="http://schemas.microsoft.com/office/powerpoint/2010/main" val="21907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0D35ADF5-4437-5D14-7F02-B82E5E98894C}"/>
              </a:ext>
            </a:extLst>
          </p:cNvPr>
          <p:cNvPicPr>
            <a:picLocks noChangeAspect="1"/>
          </p:cNvPicPr>
          <p:nvPr/>
        </p:nvPicPr>
        <p:blipFill>
          <a:blip r:embed="rId3"/>
          <a:stretch>
            <a:fillRect/>
          </a:stretch>
        </p:blipFill>
        <p:spPr>
          <a:xfrm>
            <a:off x="259396" y="375423"/>
            <a:ext cx="10690202" cy="2157413"/>
          </a:xfrm>
          <a:prstGeom prst="rect">
            <a:avLst/>
          </a:prstGeom>
        </p:spPr>
      </p:pic>
    </p:spTree>
    <p:extLst>
      <p:ext uri="{BB962C8B-B14F-4D97-AF65-F5344CB8AC3E}">
        <p14:creationId xmlns:p14="http://schemas.microsoft.com/office/powerpoint/2010/main" val="38888387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AC1DA43E-D8B2-1663-FA81-AFE712158805}"/>
              </a:ext>
            </a:extLst>
          </p:cNvPr>
          <p:cNvPicPr>
            <a:picLocks noChangeAspect="1"/>
          </p:cNvPicPr>
          <p:nvPr/>
        </p:nvPicPr>
        <p:blipFill>
          <a:blip r:embed="rId3"/>
          <a:stretch>
            <a:fillRect/>
          </a:stretch>
        </p:blipFill>
        <p:spPr>
          <a:xfrm>
            <a:off x="347779" y="426029"/>
            <a:ext cx="10691929" cy="2386749"/>
          </a:xfrm>
          <a:prstGeom prst="rect">
            <a:avLst/>
          </a:prstGeom>
        </p:spPr>
      </p:pic>
    </p:spTree>
    <p:extLst>
      <p:ext uri="{BB962C8B-B14F-4D97-AF65-F5344CB8AC3E}">
        <p14:creationId xmlns:p14="http://schemas.microsoft.com/office/powerpoint/2010/main" val="27942457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3BB2B7CF-E0C7-6936-30B4-BB2F19127D71}"/>
              </a:ext>
            </a:extLst>
          </p:cNvPr>
          <p:cNvSpPr txBox="1"/>
          <p:nvPr/>
        </p:nvSpPr>
        <p:spPr>
          <a:xfrm>
            <a:off x="1046480" y="894080"/>
            <a:ext cx="9204960" cy="1908215"/>
          </a:xfrm>
          <a:prstGeom prst="rect">
            <a:avLst/>
          </a:prstGeom>
          <a:noFill/>
        </p:spPr>
        <p:txBody>
          <a:bodyPr wrap="square" rtlCol="0">
            <a:spAutoFit/>
          </a:bodyPr>
          <a:lstStyle/>
          <a:p>
            <a:r>
              <a:rPr lang="en-US" sz="2800" b="1" i="0" dirty="0">
                <a:solidFill>
                  <a:srgbClr val="333333"/>
                </a:solidFill>
                <a:effectLst/>
                <a:latin typeface="Neue Helvetica W01"/>
              </a:rPr>
              <a:t>Using the </a:t>
            </a:r>
            <a:r>
              <a:rPr lang="en-US" sz="2800" b="1" dirty="0">
                <a:solidFill>
                  <a:srgbClr val="333333"/>
                </a:solidFill>
                <a:latin typeface="Neue Helvetica W01"/>
              </a:rPr>
              <a:t>Vertical Line Test</a:t>
            </a:r>
          </a:p>
          <a:p>
            <a:endParaRPr lang="en-US" dirty="0"/>
          </a:p>
          <a:p>
            <a:r>
              <a:rPr lang="en-US" b="0" i="0" dirty="0">
                <a:solidFill>
                  <a:srgbClr val="424242"/>
                </a:solidFill>
                <a:effectLst/>
                <a:latin typeface="Neue Helvetica W01"/>
              </a:rPr>
              <a:t>The </a:t>
            </a:r>
            <a:r>
              <a:rPr lang="en-US" b="1" i="0" dirty="0">
                <a:solidFill>
                  <a:srgbClr val="424242"/>
                </a:solidFill>
                <a:effectLst/>
                <a:latin typeface="Neue Helvetica W01"/>
              </a:rPr>
              <a:t>vertical line test</a:t>
            </a:r>
            <a:r>
              <a:rPr lang="en-US" b="0" i="0" dirty="0">
                <a:solidFill>
                  <a:srgbClr val="424242"/>
                </a:solidFill>
                <a:effectLst/>
                <a:latin typeface="Neue Helvetica W01"/>
              </a:rPr>
              <a:t> can be used to determine whether a graph represents a function. </a:t>
            </a:r>
          </a:p>
          <a:p>
            <a:endParaRPr lang="en-US" dirty="0">
              <a:solidFill>
                <a:srgbClr val="424242"/>
              </a:solidFill>
              <a:latin typeface="Neue Helvetica W01"/>
            </a:endParaRPr>
          </a:p>
          <a:p>
            <a:r>
              <a:rPr lang="en-US" b="0" i="0" dirty="0">
                <a:solidFill>
                  <a:srgbClr val="424242"/>
                </a:solidFill>
                <a:effectLst/>
                <a:latin typeface="Neue Helvetica W01"/>
              </a:rPr>
              <a:t>If we can draw any vertical line that intersects a graph more than once, then the graph does </a:t>
            </a:r>
            <a:r>
              <a:rPr lang="en-US" b="0" i="1" dirty="0">
                <a:solidFill>
                  <a:srgbClr val="424242"/>
                </a:solidFill>
                <a:effectLst/>
                <a:latin typeface="Neue Helvetica W01"/>
              </a:rPr>
              <a:t>not</a:t>
            </a:r>
            <a:r>
              <a:rPr lang="en-US" b="0" i="0" dirty="0">
                <a:solidFill>
                  <a:srgbClr val="424242"/>
                </a:solidFill>
                <a:effectLst/>
                <a:latin typeface="Neue Helvetica W01"/>
              </a:rPr>
              <a:t> define a function because a function has only one output value for each input value.</a:t>
            </a:r>
            <a:endParaRPr lang="en-US" dirty="0"/>
          </a:p>
        </p:txBody>
      </p:sp>
      <p:pic>
        <p:nvPicPr>
          <p:cNvPr id="5" name="Picture 4">
            <a:extLst>
              <a:ext uri="{FF2B5EF4-FFF2-40B4-BE49-F238E27FC236}">
                <a16:creationId xmlns:a16="http://schemas.microsoft.com/office/drawing/2014/main" id="{66D902EA-7E5A-9DB7-91EA-32742F3B52C3}"/>
              </a:ext>
            </a:extLst>
          </p:cNvPr>
          <p:cNvPicPr>
            <a:picLocks noChangeAspect="1"/>
          </p:cNvPicPr>
          <p:nvPr/>
        </p:nvPicPr>
        <p:blipFill>
          <a:blip r:embed="rId3"/>
          <a:stretch>
            <a:fillRect/>
          </a:stretch>
        </p:blipFill>
        <p:spPr>
          <a:xfrm>
            <a:off x="359744" y="3429000"/>
            <a:ext cx="10635360" cy="2324117"/>
          </a:xfrm>
          <a:prstGeom prst="rect">
            <a:avLst/>
          </a:prstGeom>
        </p:spPr>
      </p:pic>
    </p:spTree>
    <p:extLst>
      <p:ext uri="{BB962C8B-B14F-4D97-AF65-F5344CB8AC3E}">
        <p14:creationId xmlns:p14="http://schemas.microsoft.com/office/powerpoint/2010/main" val="2157241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A6EA9351-92FC-6335-AE9B-35B9A411F526}"/>
              </a:ext>
            </a:extLst>
          </p:cNvPr>
          <p:cNvSpPr txBox="1"/>
          <p:nvPr/>
        </p:nvSpPr>
        <p:spPr>
          <a:xfrm>
            <a:off x="534083" y="427903"/>
            <a:ext cx="10240414" cy="3293209"/>
          </a:xfrm>
          <a:prstGeom prst="rect">
            <a:avLst/>
          </a:prstGeom>
          <a:noFill/>
        </p:spPr>
        <p:txBody>
          <a:bodyPr wrap="square" rtlCol="0">
            <a:spAutoFit/>
          </a:bodyPr>
          <a:lstStyle/>
          <a:p>
            <a:r>
              <a:rPr lang="en-US" sz="2800" b="1" i="0" dirty="0">
                <a:solidFill>
                  <a:srgbClr val="333333"/>
                </a:solidFill>
                <a:effectLst/>
                <a:latin typeface="Neue Helvetica W01"/>
              </a:rPr>
              <a:t>Determining Whether a Relation Represents a Function</a:t>
            </a:r>
          </a:p>
          <a:p>
            <a:endParaRPr lang="en-US" dirty="0"/>
          </a:p>
          <a:p>
            <a:r>
              <a:rPr lang="en-US" b="0" i="0" dirty="0">
                <a:solidFill>
                  <a:srgbClr val="424242"/>
                </a:solidFill>
                <a:effectLst/>
                <a:latin typeface="Neue Helvetica W01"/>
              </a:rPr>
              <a:t>A </a:t>
            </a:r>
            <a:r>
              <a:rPr lang="en-US" b="1" i="0" dirty="0">
                <a:solidFill>
                  <a:srgbClr val="424242"/>
                </a:solidFill>
                <a:effectLst/>
                <a:latin typeface="Neue Helvetica W01"/>
              </a:rPr>
              <a:t>relation</a:t>
            </a:r>
            <a:r>
              <a:rPr lang="en-US" b="0" i="0" dirty="0">
                <a:solidFill>
                  <a:srgbClr val="424242"/>
                </a:solidFill>
                <a:effectLst/>
                <a:latin typeface="Neue Helvetica W01"/>
              </a:rPr>
              <a:t> is a set of ordered pairs. The set of the first components of each ordered pair is called the </a:t>
            </a:r>
            <a:r>
              <a:rPr lang="en-US" b="1" i="0" dirty="0">
                <a:solidFill>
                  <a:srgbClr val="424242"/>
                </a:solidFill>
                <a:effectLst/>
                <a:latin typeface="Neue Helvetica W01"/>
              </a:rPr>
              <a:t>domain </a:t>
            </a:r>
            <a:r>
              <a:rPr lang="en-US" b="0" i="0" dirty="0">
                <a:solidFill>
                  <a:srgbClr val="424242"/>
                </a:solidFill>
                <a:effectLst/>
                <a:latin typeface="Neue Helvetica W01"/>
              </a:rPr>
              <a:t>and the set of the second components of each ordered pair is called the </a:t>
            </a:r>
            <a:r>
              <a:rPr lang="en-US" b="1" i="0" dirty="0">
                <a:solidFill>
                  <a:srgbClr val="424242"/>
                </a:solidFill>
                <a:effectLst/>
                <a:latin typeface="Neue Helvetica W01"/>
              </a:rPr>
              <a:t>range</a:t>
            </a:r>
            <a:r>
              <a:rPr lang="en-US" b="0" i="0" dirty="0">
                <a:solidFill>
                  <a:srgbClr val="424242"/>
                </a:solidFill>
                <a:effectLst/>
                <a:latin typeface="Neue Helvetica W01"/>
              </a:rPr>
              <a:t>. </a:t>
            </a:r>
          </a:p>
          <a:p>
            <a:endParaRPr lang="en-US" dirty="0">
              <a:solidFill>
                <a:srgbClr val="424242"/>
              </a:solidFill>
              <a:latin typeface="Neue Helvetica W01"/>
            </a:endParaRPr>
          </a:p>
          <a:p>
            <a:r>
              <a:rPr lang="en-US" b="0" i="0" dirty="0">
                <a:solidFill>
                  <a:srgbClr val="424242"/>
                </a:solidFill>
                <a:effectLst/>
                <a:latin typeface="Neue Helvetica W01"/>
              </a:rPr>
              <a:t>Each value in the domain is also known as an </a:t>
            </a:r>
            <a:r>
              <a:rPr lang="en-US" b="1" i="0" dirty="0">
                <a:solidFill>
                  <a:srgbClr val="424242"/>
                </a:solidFill>
                <a:effectLst/>
                <a:latin typeface="Neue Helvetica W01"/>
              </a:rPr>
              <a:t>input</a:t>
            </a:r>
            <a:r>
              <a:rPr lang="en-US" b="0" i="0" dirty="0">
                <a:solidFill>
                  <a:srgbClr val="424242"/>
                </a:solidFill>
                <a:effectLst/>
                <a:latin typeface="Neue Helvetica W01"/>
              </a:rPr>
              <a:t> value, or </a:t>
            </a:r>
            <a:r>
              <a:rPr lang="en-US" b="1" i="0" dirty="0">
                <a:solidFill>
                  <a:srgbClr val="424242"/>
                </a:solidFill>
                <a:effectLst/>
                <a:latin typeface="Neue Helvetica W01"/>
              </a:rPr>
              <a:t>independent variable.</a:t>
            </a:r>
          </a:p>
          <a:p>
            <a:endParaRPr lang="en-US" b="1" dirty="0">
              <a:solidFill>
                <a:srgbClr val="424242"/>
              </a:solidFill>
              <a:latin typeface="Neue Helvetica W01"/>
            </a:endParaRPr>
          </a:p>
          <a:p>
            <a:r>
              <a:rPr lang="en-US" b="0" i="0" dirty="0">
                <a:solidFill>
                  <a:srgbClr val="424242"/>
                </a:solidFill>
                <a:effectLst/>
                <a:latin typeface="Neue Helvetica W01"/>
              </a:rPr>
              <a:t>Each value in the range is also known as an </a:t>
            </a:r>
            <a:r>
              <a:rPr lang="en-US" b="1" i="0" dirty="0">
                <a:solidFill>
                  <a:srgbClr val="424242"/>
                </a:solidFill>
                <a:effectLst/>
                <a:latin typeface="Neue Helvetica W01"/>
              </a:rPr>
              <a:t>output</a:t>
            </a:r>
            <a:r>
              <a:rPr lang="en-US" b="0" i="0" dirty="0">
                <a:solidFill>
                  <a:srgbClr val="424242"/>
                </a:solidFill>
                <a:effectLst/>
                <a:latin typeface="Neue Helvetica W01"/>
              </a:rPr>
              <a:t> value, or </a:t>
            </a:r>
            <a:r>
              <a:rPr lang="en-US" b="1" i="0" dirty="0">
                <a:solidFill>
                  <a:srgbClr val="424242"/>
                </a:solidFill>
                <a:effectLst/>
                <a:latin typeface="Neue Helvetica W01"/>
              </a:rPr>
              <a:t>dependent variable.</a:t>
            </a:r>
          </a:p>
          <a:p>
            <a:endParaRPr lang="en-US" b="1" dirty="0">
              <a:solidFill>
                <a:srgbClr val="424242"/>
              </a:solidFill>
              <a:latin typeface="Neue Helvetica W01"/>
            </a:endParaRPr>
          </a:p>
          <a:p>
            <a:r>
              <a:rPr lang="en-US" b="0" i="0" dirty="0">
                <a:solidFill>
                  <a:srgbClr val="424242"/>
                </a:solidFill>
                <a:effectLst/>
                <a:latin typeface="Neue Helvetica W01"/>
              </a:rPr>
              <a:t>A </a:t>
            </a:r>
            <a:r>
              <a:rPr lang="en-US" b="1" i="0" dirty="0">
                <a:solidFill>
                  <a:srgbClr val="424242"/>
                </a:solidFill>
                <a:effectLst/>
                <a:latin typeface="Neue Helvetica W01"/>
              </a:rPr>
              <a:t>function</a:t>
            </a:r>
            <a:r>
              <a:rPr lang="en-US" b="0" i="0" dirty="0">
                <a:solidFill>
                  <a:srgbClr val="424242"/>
                </a:solidFill>
                <a:effectLst/>
                <a:latin typeface="Neue Helvetica W01"/>
              </a:rPr>
              <a:t> is a relation that assigns a single value in the range to each value in the domain</a:t>
            </a:r>
            <a:r>
              <a:rPr lang="en-US" b="0" i="1" dirty="0">
                <a:solidFill>
                  <a:srgbClr val="424242"/>
                </a:solidFill>
                <a:effectLst/>
                <a:latin typeface="Neue Helvetica W01"/>
              </a:rPr>
              <a:t>.</a:t>
            </a:r>
            <a:r>
              <a:rPr lang="en-US" b="0" i="0" dirty="0">
                <a:solidFill>
                  <a:srgbClr val="424242"/>
                </a:solidFill>
                <a:effectLst/>
                <a:latin typeface="Neue Helvetica W01"/>
              </a:rPr>
              <a:t> In other words, no </a:t>
            </a:r>
            <a:r>
              <a:rPr lang="en-US" b="0" i="1" dirty="0">
                <a:solidFill>
                  <a:srgbClr val="424242"/>
                </a:solidFill>
                <a:effectLst/>
                <a:latin typeface="Neue Helvetica W01"/>
              </a:rPr>
              <a:t>x</a:t>
            </a:r>
            <a:r>
              <a:rPr lang="en-US" b="0" i="0" dirty="0">
                <a:solidFill>
                  <a:srgbClr val="424242"/>
                </a:solidFill>
                <a:effectLst/>
                <a:latin typeface="Neue Helvetica W01"/>
              </a:rPr>
              <a:t>-values are repeated.</a:t>
            </a:r>
            <a:endParaRPr lang="en-US" dirty="0"/>
          </a:p>
        </p:txBody>
      </p:sp>
      <p:pic>
        <p:nvPicPr>
          <p:cNvPr id="6" name="Picture 5">
            <a:extLst>
              <a:ext uri="{FF2B5EF4-FFF2-40B4-BE49-F238E27FC236}">
                <a16:creationId xmlns:a16="http://schemas.microsoft.com/office/drawing/2014/main" id="{022CE0C9-82AD-588B-187A-104904D34BC7}"/>
              </a:ext>
            </a:extLst>
          </p:cNvPr>
          <p:cNvPicPr>
            <a:picLocks noChangeAspect="1"/>
          </p:cNvPicPr>
          <p:nvPr/>
        </p:nvPicPr>
        <p:blipFill>
          <a:blip r:embed="rId3"/>
          <a:stretch>
            <a:fillRect/>
          </a:stretch>
        </p:blipFill>
        <p:spPr>
          <a:xfrm>
            <a:off x="1474084" y="3924824"/>
            <a:ext cx="7750939" cy="2257142"/>
          </a:xfrm>
          <a:prstGeom prst="rect">
            <a:avLst/>
          </a:prstGeom>
        </p:spPr>
      </p:pic>
    </p:spTree>
    <p:extLst>
      <p:ext uri="{BB962C8B-B14F-4D97-AF65-F5344CB8AC3E}">
        <p14:creationId xmlns:p14="http://schemas.microsoft.com/office/powerpoint/2010/main" val="14758804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endPar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endParaRPr>
          </a:p>
        </p:txBody>
      </p:sp>
      <p:pic>
        <p:nvPicPr>
          <p:cNvPr id="4" name="Picture 3">
            <a:extLst>
              <a:ext uri="{FF2B5EF4-FFF2-40B4-BE49-F238E27FC236}">
                <a16:creationId xmlns:a16="http://schemas.microsoft.com/office/drawing/2014/main" id="{B1CC2FB3-B596-E0AD-5431-B9E9D773CDEF}"/>
              </a:ext>
            </a:extLst>
          </p:cNvPr>
          <p:cNvPicPr>
            <a:picLocks noChangeAspect="1"/>
          </p:cNvPicPr>
          <p:nvPr/>
        </p:nvPicPr>
        <p:blipFill>
          <a:blip r:embed="rId3"/>
          <a:stretch>
            <a:fillRect/>
          </a:stretch>
        </p:blipFill>
        <p:spPr>
          <a:xfrm>
            <a:off x="563601" y="1694985"/>
            <a:ext cx="10078461" cy="3679438"/>
          </a:xfrm>
          <a:prstGeom prst="rect">
            <a:avLst/>
          </a:prstGeom>
        </p:spPr>
      </p:pic>
    </p:spTree>
    <p:extLst>
      <p:ext uri="{BB962C8B-B14F-4D97-AF65-F5344CB8AC3E}">
        <p14:creationId xmlns:p14="http://schemas.microsoft.com/office/powerpoint/2010/main" val="339424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CFC418E1-04A8-1BA2-1F69-5C329C83C3C1}"/>
              </a:ext>
            </a:extLst>
          </p:cNvPr>
          <p:cNvPicPr>
            <a:picLocks noChangeAspect="1"/>
          </p:cNvPicPr>
          <p:nvPr/>
        </p:nvPicPr>
        <p:blipFill>
          <a:blip r:embed="rId3"/>
          <a:stretch>
            <a:fillRect/>
          </a:stretch>
        </p:blipFill>
        <p:spPr>
          <a:xfrm>
            <a:off x="379374" y="363416"/>
            <a:ext cx="10314646" cy="2074983"/>
          </a:xfrm>
          <a:prstGeom prst="rect">
            <a:avLst/>
          </a:prstGeom>
        </p:spPr>
      </p:pic>
      <p:pic>
        <p:nvPicPr>
          <p:cNvPr id="6" name="Picture 5">
            <a:extLst>
              <a:ext uri="{FF2B5EF4-FFF2-40B4-BE49-F238E27FC236}">
                <a16:creationId xmlns:a16="http://schemas.microsoft.com/office/drawing/2014/main" id="{5C49DE53-3744-EB6E-C9A0-2E8A26D9DC97}"/>
              </a:ext>
            </a:extLst>
          </p:cNvPr>
          <p:cNvPicPr>
            <a:picLocks noChangeAspect="1"/>
          </p:cNvPicPr>
          <p:nvPr/>
        </p:nvPicPr>
        <p:blipFill>
          <a:blip r:embed="rId4"/>
          <a:stretch>
            <a:fillRect/>
          </a:stretch>
        </p:blipFill>
        <p:spPr>
          <a:xfrm>
            <a:off x="379374" y="2347331"/>
            <a:ext cx="9782872" cy="4402292"/>
          </a:xfrm>
          <a:prstGeom prst="rect">
            <a:avLst/>
          </a:prstGeom>
        </p:spPr>
      </p:pic>
    </p:spTree>
    <p:extLst>
      <p:ext uri="{BB962C8B-B14F-4D97-AF65-F5344CB8AC3E}">
        <p14:creationId xmlns:p14="http://schemas.microsoft.com/office/powerpoint/2010/main" val="3264519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C8A2442-9D92-6424-A222-69BCCA08148D}"/>
              </a:ext>
            </a:extLst>
          </p:cNvPr>
          <p:cNvPicPr>
            <a:picLocks noChangeAspect="1"/>
          </p:cNvPicPr>
          <p:nvPr/>
        </p:nvPicPr>
        <p:blipFill>
          <a:blip r:embed="rId3"/>
          <a:stretch>
            <a:fillRect/>
          </a:stretch>
        </p:blipFill>
        <p:spPr>
          <a:xfrm>
            <a:off x="259396" y="239518"/>
            <a:ext cx="10116305" cy="6036062"/>
          </a:xfrm>
          <a:prstGeom prst="rect">
            <a:avLst/>
          </a:prstGeom>
        </p:spPr>
      </p:pic>
    </p:spTree>
    <p:extLst>
      <p:ext uri="{BB962C8B-B14F-4D97-AF65-F5344CB8AC3E}">
        <p14:creationId xmlns:p14="http://schemas.microsoft.com/office/powerpoint/2010/main" val="16130314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05374EE8-430D-03BB-8AA8-35F48EFB0FE6}"/>
              </a:ext>
            </a:extLst>
          </p:cNvPr>
          <p:cNvSpPr txBox="1"/>
          <p:nvPr/>
        </p:nvSpPr>
        <p:spPr>
          <a:xfrm>
            <a:off x="566235" y="530184"/>
            <a:ext cx="9881248" cy="1908215"/>
          </a:xfrm>
          <a:prstGeom prst="rect">
            <a:avLst/>
          </a:prstGeom>
          <a:noFill/>
        </p:spPr>
        <p:txBody>
          <a:bodyPr wrap="square" rtlCol="0">
            <a:spAutoFit/>
          </a:bodyPr>
          <a:lstStyle/>
          <a:p>
            <a:pPr algn="l"/>
            <a:r>
              <a:rPr lang="en-US" sz="2800" b="1" i="0" dirty="0">
                <a:solidFill>
                  <a:srgbClr val="333333"/>
                </a:solidFill>
                <a:effectLst/>
                <a:latin typeface="Neue Helvetica W01"/>
              </a:rPr>
              <a:t>Using the Horizontal Line Test</a:t>
            </a:r>
          </a:p>
          <a:p>
            <a:pPr algn="l"/>
            <a:endParaRPr lang="en-US" b="1" i="0" dirty="0">
              <a:solidFill>
                <a:srgbClr val="333333"/>
              </a:solidFill>
              <a:effectLst/>
              <a:latin typeface="Neue Helvetica W01"/>
            </a:endParaRPr>
          </a:p>
          <a:p>
            <a:pPr algn="l"/>
            <a:r>
              <a:rPr lang="en-US" b="0" i="0" dirty="0">
                <a:solidFill>
                  <a:srgbClr val="424242"/>
                </a:solidFill>
                <a:effectLst/>
                <a:latin typeface="Neue Helvetica W01"/>
              </a:rPr>
              <a:t>Once we have determined that a graph defines a function, an easy way to determine if it is a one-to-one function is to use the </a:t>
            </a:r>
            <a:r>
              <a:rPr lang="en-US" b="1" i="0" dirty="0">
                <a:solidFill>
                  <a:srgbClr val="424242"/>
                </a:solidFill>
                <a:effectLst/>
                <a:latin typeface="Neue Helvetica W01"/>
              </a:rPr>
              <a:t>horizontal line test</a:t>
            </a:r>
            <a:r>
              <a:rPr lang="en-US" b="0" i="0" dirty="0">
                <a:solidFill>
                  <a:srgbClr val="424242"/>
                </a:solidFill>
                <a:effectLst/>
                <a:latin typeface="Neue Helvetica W01"/>
              </a:rPr>
              <a:t>. Draw horizontal lines through the graph. If any horizontal line intersects the graph more than once, then the graph does not represent a one-to-one function.</a:t>
            </a:r>
          </a:p>
          <a:p>
            <a:endParaRPr lang="en-US" dirty="0"/>
          </a:p>
        </p:txBody>
      </p:sp>
      <p:pic>
        <p:nvPicPr>
          <p:cNvPr id="5" name="Picture 4">
            <a:extLst>
              <a:ext uri="{FF2B5EF4-FFF2-40B4-BE49-F238E27FC236}">
                <a16:creationId xmlns:a16="http://schemas.microsoft.com/office/drawing/2014/main" id="{AFA6E4B1-03AC-E5AC-7781-DC43AFEAF812}"/>
              </a:ext>
            </a:extLst>
          </p:cNvPr>
          <p:cNvPicPr>
            <a:picLocks noChangeAspect="1"/>
          </p:cNvPicPr>
          <p:nvPr/>
        </p:nvPicPr>
        <p:blipFill>
          <a:blip r:embed="rId3"/>
          <a:stretch>
            <a:fillRect/>
          </a:stretch>
        </p:blipFill>
        <p:spPr>
          <a:xfrm>
            <a:off x="853533" y="2764242"/>
            <a:ext cx="9305228" cy="2311537"/>
          </a:xfrm>
          <a:prstGeom prst="rect">
            <a:avLst/>
          </a:prstGeom>
        </p:spPr>
      </p:pic>
    </p:spTree>
    <p:extLst>
      <p:ext uri="{BB962C8B-B14F-4D97-AF65-F5344CB8AC3E}">
        <p14:creationId xmlns:p14="http://schemas.microsoft.com/office/powerpoint/2010/main" val="12084184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6DE02604-FB62-6065-3945-92050C2D2A79}"/>
              </a:ext>
            </a:extLst>
          </p:cNvPr>
          <p:cNvPicPr>
            <a:picLocks noChangeAspect="1"/>
          </p:cNvPicPr>
          <p:nvPr/>
        </p:nvPicPr>
        <p:blipFill>
          <a:blip r:embed="rId3"/>
          <a:stretch>
            <a:fillRect/>
          </a:stretch>
        </p:blipFill>
        <p:spPr>
          <a:xfrm>
            <a:off x="244281" y="445637"/>
            <a:ext cx="10416285" cy="1446469"/>
          </a:xfrm>
          <a:prstGeom prst="rect">
            <a:avLst/>
          </a:prstGeom>
        </p:spPr>
      </p:pic>
      <p:pic>
        <p:nvPicPr>
          <p:cNvPr id="6" name="Picture 5">
            <a:extLst>
              <a:ext uri="{FF2B5EF4-FFF2-40B4-BE49-F238E27FC236}">
                <a16:creationId xmlns:a16="http://schemas.microsoft.com/office/drawing/2014/main" id="{C5FEBC51-BD2A-9613-60F9-A1E25CFCED80}"/>
              </a:ext>
            </a:extLst>
          </p:cNvPr>
          <p:cNvPicPr>
            <a:picLocks noChangeAspect="1"/>
          </p:cNvPicPr>
          <p:nvPr/>
        </p:nvPicPr>
        <p:blipFill>
          <a:blip r:embed="rId4"/>
          <a:stretch>
            <a:fillRect/>
          </a:stretch>
        </p:blipFill>
        <p:spPr>
          <a:xfrm>
            <a:off x="691840" y="1892106"/>
            <a:ext cx="4229100" cy="571500"/>
          </a:xfrm>
          <a:prstGeom prst="rect">
            <a:avLst/>
          </a:prstGeom>
        </p:spPr>
      </p:pic>
      <p:pic>
        <p:nvPicPr>
          <p:cNvPr id="8" name="Picture 7">
            <a:extLst>
              <a:ext uri="{FF2B5EF4-FFF2-40B4-BE49-F238E27FC236}">
                <a16:creationId xmlns:a16="http://schemas.microsoft.com/office/drawing/2014/main" id="{B94A9C39-936A-E211-F08E-9616A16DBCC1}"/>
              </a:ext>
            </a:extLst>
          </p:cNvPr>
          <p:cNvPicPr>
            <a:picLocks noChangeAspect="1"/>
          </p:cNvPicPr>
          <p:nvPr/>
        </p:nvPicPr>
        <p:blipFill>
          <a:blip r:embed="rId5"/>
          <a:stretch>
            <a:fillRect/>
          </a:stretch>
        </p:blipFill>
        <p:spPr>
          <a:xfrm>
            <a:off x="612620" y="2613411"/>
            <a:ext cx="5732424" cy="3561968"/>
          </a:xfrm>
          <a:prstGeom prst="rect">
            <a:avLst/>
          </a:prstGeom>
        </p:spPr>
      </p:pic>
    </p:spTree>
    <p:extLst>
      <p:ext uri="{BB962C8B-B14F-4D97-AF65-F5344CB8AC3E}">
        <p14:creationId xmlns:p14="http://schemas.microsoft.com/office/powerpoint/2010/main" val="40805512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7BC22A0B-4570-51EF-89A6-B0D399AEAD02}"/>
              </a:ext>
            </a:extLst>
          </p:cNvPr>
          <p:cNvPicPr>
            <a:picLocks noChangeAspect="1"/>
          </p:cNvPicPr>
          <p:nvPr/>
        </p:nvPicPr>
        <p:blipFill>
          <a:blip r:embed="rId3"/>
          <a:stretch>
            <a:fillRect/>
          </a:stretch>
        </p:blipFill>
        <p:spPr>
          <a:xfrm>
            <a:off x="368455" y="421083"/>
            <a:ext cx="10080238" cy="1480431"/>
          </a:xfrm>
          <a:prstGeom prst="rect">
            <a:avLst/>
          </a:prstGeom>
        </p:spPr>
      </p:pic>
      <p:pic>
        <p:nvPicPr>
          <p:cNvPr id="6" name="Picture 5">
            <a:extLst>
              <a:ext uri="{FF2B5EF4-FFF2-40B4-BE49-F238E27FC236}">
                <a16:creationId xmlns:a16="http://schemas.microsoft.com/office/drawing/2014/main" id="{4C36A306-1549-F6AC-03E3-C2BB2F657A3B}"/>
              </a:ext>
            </a:extLst>
          </p:cNvPr>
          <p:cNvPicPr>
            <a:picLocks noChangeAspect="1"/>
          </p:cNvPicPr>
          <p:nvPr/>
        </p:nvPicPr>
        <p:blipFill>
          <a:blip r:embed="rId4"/>
          <a:stretch>
            <a:fillRect/>
          </a:stretch>
        </p:blipFill>
        <p:spPr>
          <a:xfrm>
            <a:off x="1593695" y="1901514"/>
            <a:ext cx="2787541" cy="3693492"/>
          </a:xfrm>
          <a:prstGeom prst="rect">
            <a:avLst/>
          </a:prstGeom>
        </p:spPr>
      </p:pic>
    </p:spTree>
    <p:extLst>
      <p:ext uri="{BB962C8B-B14F-4D97-AF65-F5344CB8AC3E}">
        <p14:creationId xmlns:p14="http://schemas.microsoft.com/office/powerpoint/2010/main" val="21007304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D2793C62-3399-1EC8-13C6-0FC885AEBB72}"/>
              </a:ext>
            </a:extLst>
          </p:cNvPr>
          <p:cNvSpPr txBox="1"/>
          <p:nvPr/>
        </p:nvSpPr>
        <p:spPr>
          <a:xfrm>
            <a:off x="808587" y="1643938"/>
            <a:ext cx="9524662" cy="218521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33333"/>
                </a:solidFill>
                <a:effectLst/>
                <a:uLnTx/>
                <a:uFillTx/>
                <a:latin typeface="Neue Helvetica W01"/>
                <a:ea typeface="+mn-ea"/>
                <a:cs typeface="+mn-cs"/>
              </a:rPr>
              <a:t>Identifying the Toolkit Functions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33333"/>
              </a:solidFill>
              <a:effectLst/>
              <a:uLnTx/>
              <a:uFillTx/>
              <a:latin typeface="Neue Helvetica W01"/>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24242"/>
                </a:solidFill>
                <a:effectLst/>
                <a:uLnTx/>
                <a:uFillTx/>
                <a:latin typeface="Neue Helvetica W01"/>
                <a:ea typeface="+mn-ea"/>
                <a:cs typeface="+mn-cs"/>
              </a:rPr>
              <a:t>In this text, we will be exploring functions—the shapes of their graphs, their unique characteristics, their algebraic formulas, and how to solve problems with them.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24242"/>
              </a:solidFill>
              <a:effectLst/>
              <a:uLnTx/>
              <a:uFillTx/>
              <a:latin typeface="Neue Helvetica W01"/>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24242"/>
                </a:solidFill>
                <a:effectLst/>
                <a:uLnTx/>
                <a:uFillTx/>
                <a:latin typeface="Neue Helvetica W01"/>
                <a:ea typeface="+mn-ea"/>
                <a:cs typeface="+mn-cs"/>
              </a:rPr>
              <a:t>The “toolkit functions” are functions for which we know the graph, formula, and special properties.  These functions form the building-block elements for our library of functions.</a:t>
            </a:r>
            <a:endParaRPr kumimoji="0" lang="en-US" sz="1800" b="0" i="0" u="none" strike="noStrike" kern="1200" cap="none" spc="0" normalizeH="0" baseline="0" noProof="0" dirty="0">
              <a:ln>
                <a:noFill/>
              </a:ln>
              <a:solidFill>
                <a:srgbClr val="000000"/>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8435866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5" name="Picture 4">
            <a:extLst>
              <a:ext uri="{FF2B5EF4-FFF2-40B4-BE49-F238E27FC236}">
                <a16:creationId xmlns:a16="http://schemas.microsoft.com/office/drawing/2014/main" id="{D71BA469-30DB-C5E4-EA54-E9C01B5EE3CE}"/>
              </a:ext>
            </a:extLst>
          </p:cNvPr>
          <p:cNvPicPr>
            <a:picLocks noChangeAspect="1"/>
          </p:cNvPicPr>
          <p:nvPr/>
        </p:nvPicPr>
        <p:blipFill>
          <a:blip r:embed="rId3"/>
          <a:stretch>
            <a:fillRect/>
          </a:stretch>
        </p:blipFill>
        <p:spPr>
          <a:xfrm>
            <a:off x="682908" y="825852"/>
            <a:ext cx="9081100" cy="1013607"/>
          </a:xfrm>
          <a:prstGeom prst="rect">
            <a:avLst/>
          </a:prstGeom>
        </p:spPr>
      </p:pic>
      <p:pic>
        <p:nvPicPr>
          <p:cNvPr id="7" name="Picture 6">
            <a:extLst>
              <a:ext uri="{FF2B5EF4-FFF2-40B4-BE49-F238E27FC236}">
                <a16:creationId xmlns:a16="http://schemas.microsoft.com/office/drawing/2014/main" id="{CCA96252-AC77-845C-8524-3FA936009B9F}"/>
              </a:ext>
            </a:extLst>
          </p:cNvPr>
          <p:cNvPicPr>
            <a:picLocks noChangeAspect="1"/>
          </p:cNvPicPr>
          <p:nvPr/>
        </p:nvPicPr>
        <p:blipFill>
          <a:blip r:embed="rId4"/>
          <a:stretch>
            <a:fillRect/>
          </a:stretch>
        </p:blipFill>
        <p:spPr>
          <a:xfrm>
            <a:off x="682909" y="1839459"/>
            <a:ext cx="9081099" cy="3068333"/>
          </a:xfrm>
          <a:prstGeom prst="rect">
            <a:avLst/>
          </a:prstGeom>
        </p:spPr>
      </p:pic>
    </p:spTree>
    <p:extLst>
      <p:ext uri="{BB962C8B-B14F-4D97-AF65-F5344CB8AC3E}">
        <p14:creationId xmlns:p14="http://schemas.microsoft.com/office/powerpoint/2010/main" val="64612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3" name="Picture 2">
            <a:extLst>
              <a:ext uri="{FF2B5EF4-FFF2-40B4-BE49-F238E27FC236}">
                <a16:creationId xmlns:a16="http://schemas.microsoft.com/office/drawing/2014/main" id="{F16EB851-8E33-A5E9-13FB-8911300CEF82}"/>
              </a:ext>
            </a:extLst>
          </p:cNvPr>
          <p:cNvPicPr>
            <a:picLocks noChangeAspect="1"/>
          </p:cNvPicPr>
          <p:nvPr/>
        </p:nvPicPr>
        <p:blipFill>
          <a:blip r:embed="rId3"/>
          <a:stretch>
            <a:fillRect/>
          </a:stretch>
        </p:blipFill>
        <p:spPr>
          <a:xfrm>
            <a:off x="821964" y="960373"/>
            <a:ext cx="9254530" cy="1012024"/>
          </a:xfrm>
          <a:prstGeom prst="rect">
            <a:avLst/>
          </a:prstGeom>
        </p:spPr>
      </p:pic>
      <p:pic>
        <p:nvPicPr>
          <p:cNvPr id="5" name="Picture 4">
            <a:extLst>
              <a:ext uri="{FF2B5EF4-FFF2-40B4-BE49-F238E27FC236}">
                <a16:creationId xmlns:a16="http://schemas.microsoft.com/office/drawing/2014/main" id="{5BB39C1C-C6B7-0089-6DE2-713ABB134334}"/>
              </a:ext>
            </a:extLst>
          </p:cNvPr>
          <p:cNvPicPr>
            <a:picLocks noChangeAspect="1"/>
          </p:cNvPicPr>
          <p:nvPr/>
        </p:nvPicPr>
        <p:blipFill>
          <a:blip r:embed="rId4"/>
          <a:stretch>
            <a:fillRect/>
          </a:stretch>
        </p:blipFill>
        <p:spPr>
          <a:xfrm>
            <a:off x="821964" y="1972397"/>
            <a:ext cx="9254530" cy="3114434"/>
          </a:xfrm>
          <a:prstGeom prst="rect">
            <a:avLst/>
          </a:prstGeom>
        </p:spPr>
      </p:pic>
    </p:spTree>
    <p:extLst>
      <p:ext uri="{BB962C8B-B14F-4D97-AF65-F5344CB8AC3E}">
        <p14:creationId xmlns:p14="http://schemas.microsoft.com/office/powerpoint/2010/main" val="9420530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3" name="Picture 2">
            <a:extLst>
              <a:ext uri="{FF2B5EF4-FFF2-40B4-BE49-F238E27FC236}">
                <a16:creationId xmlns:a16="http://schemas.microsoft.com/office/drawing/2014/main" id="{D521BE2B-28CB-6588-53C1-D771DA9A0645}"/>
              </a:ext>
            </a:extLst>
          </p:cNvPr>
          <p:cNvPicPr>
            <a:picLocks noChangeAspect="1"/>
          </p:cNvPicPr>
          <p:nvPr/>
        </p:nvPicPr>
        <p:blipFill>
          <a:blip r:embed="rId3"/>
          <a:stretch>
            <a:fillRect/>
          </a:stretch>
        </p:blipFill>
        <p:spPr>
          <a:xfrm>
            <a:off x="825540" y="679858"/>
            <a:ext cx="9251249" cy="1012024"/>
          </a:xfrm>
          <a:prstGeom prst="rect">
            <a:avLst/>
          </a:prstGeom>
        </p:spPr>
      </p:pic>
      <p:pic>
        <p:nvPicPr>
          <p:cNvPr id="7" name="Picture 6">
            <a:extLst>
              <a:ext uri="{FF2B5EF4-FFF2-40B4-BE49-F238E27FC236}">
                <a16:creationId xmlns:a16="http://schemas.microsoft.com/office/drawing/2014/main" id="{444372F5-8FA4-933F-FE30-5C2F0A7EB18B}"/>
              </a:ext>
            </a:extLst>
          </p:cNvPr>
          <p:cNvPicPr>
            <a:picLocks noChangeAspect="1"/>
          </p:cNvPicPr>
          <p:nvPr/>
        </p:nvPicPr>
        <p:blipFill>
          <a:blip r:embed="rId4"/>
          <a:stretch>
            <a:fillRect/>
          </a:stretch>
        </p:blipFill>
        <p:spPr>
          <a:xfrm>
            <a:off x="825540" y="1691882"/>
            <a:ext cx="9251249" cy="3138154"/>
          </a:xfrm>
          <a:prstGeom prst="rect">
            <a:avLst/>
          </a:prstGeom>
        </p:spPr>
      </p:pic>
    </p:spTree>
    <p:extLst>
      <p:ext uri="{BB962C8B-B14F-4D97-AF65-F5344CB8AC3E}">
        <p14:creationId xmlns:p14="http://schemas.microsoft.com/office/powerpoint/2010/main" val="3249566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66759AAB-95FD-0C1E-FAE2-7D2E5F37AB19}"/>
              </a:ext>
            </a:extLst>
          </p:cNvPr>
          <p:cNvPicPr>
            <a:picLocks noChangeAspect="1"/>
          </p:cNvPicPr>
          <p:nvPr/>
        </p:nvPicPr>
        <p:blipFill>
          <a:blip r:embed="rId3"/>
          <a:stretch>
            <a:fillRect/>
          </a:stretch>
        </p:blipFill>
        <p:spPr>
          <a:xfrm>
            <a:off x="751872" y="1653472"/>
            <a:ext cx="9792665" cy="2071525"/>
          </a:xfrm>
          <a:prstGeom prst="rect">
            <a:avLst/>
          </a:prstGeom>
        </p:spPr>
      </p:pic>
    </p:spTree>
    <p:extLst>
      <p:ext uri="{BB962C8B-B14F-4D97-AF65-F5344CB8AC3E}">
        <p14:creationId xmlns:p14="http://schemas.microsoft.com/office/powerpoint/2010/main" val="14697520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3" name="Picture 2">
            <a:extLst>
              <a:ext uri="{FF2B5EF4-FFF2-40B4-BE49-F238E27FC236}">
                <a16:creationId xmlns:a16="http://schemas.microsoft.com/office/drawing/2014/main" id="{49F31957-19EF-56C4-4C98-77AB4F7F8D81}"/>
              </a:ext>
            </a:extLst>
          </p:cNvPr>
          <p:cNvPicPr>
            <a:picLocks noChangeAspect="1"/>
          </p:cNvPicPr>
          <p:nvPr/>
        </p:nvPicPr>
        <p:blipFill>
          <a:blip r:embed="rId3"/>
          <a:stretch>
            <a:fillRect/>
          </a:stretch>
        </p:blipFill>
        <p:spPr>
          <a:xfrm>
            <a:off x="1111896" y="904617"/>
            <a:ext cx="9254530" cy="1012024"/>
          </a:xfrm>
          <a:prstGeom prst="rect">
            <a:avLst/>
          </a:prstGeom>
        </p:spPr>
      </p:pic>
      <p:pic>
        <p:nvPicPr>
          <p:cNvPr id="5" name="Picture 4">
            <a:extLst>
              <a:ext uri="{FF2B5EF4-FFF2-40B4-BE49-F238E27FC236}">
                <a16:creationId xmlns:a16="http://schemas.microsoft.com/office/drawing/2014/main" id="{DE7EF2BC-650D-478F-14E0-4EC1D9AB69A4}"/>
              </a:ext>
            </a:extLst>
          </p:cNvPr>
          <p:cNvPicPr>
            <a:picLocks noChangeAspect="1"/>
          </p:cNvPicPr>
          <p:nvPr/>
        </p:nvPicPr>
        <p:blipFill>
          <a:blip r:embed="rId4"/>
          <a:stretch>
            <a:fillRect/>
          </a:stretch>
        </p:blipFill>
        <p:spPr>
          <a:xfrm>
            <a:off x="1111896" y="1916641"/>
            <a:ext cx="9254530" cy="3129336"/>
          </a:xfrm>
          <a:prstGeom prst="rect">
            <a:avLst/>
          </a:prstGeom>
        </p:spPr>
      </p:pic>
    </p:spTree>
    <p:extLst>
      <p:ext uri="{BB962C8B-B14F-4D97-AF65-F5344CB8AC3E}">
        <p14:creationId xmlns:p14="http://schemas.microsoft.com/office/powerpoint/2010/main" val="30092360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3" name="Picture 2">
            <a:extLst>
              <a:ext uri="{FF2B5EF4-FFF2-40B4-BE49-F238E27FC236}">
                <a16:creationId xmlns:a16="http://schemas.microsoft.com/office/drawing/2014/main" id="{BE6936DB-E99F-BAA9-10EC-CBABD54D45C0}"/>
              </a:ext>
            </a:extLst>
          </p:cNvPr>
          <p:cNvPicPr>
            <a:picLocks noChangeAspect="1"/>
          </p:cNvPicPr>
          <p:nvPr/>
        </p:nvPicPr>
        <p:blipFill>
          <a:blip r:embed="rId3"/>
          <a:stretch>
            <a:fillRect/>
          </a:stretch>
        </p:blipFill>
        <p:spPr>
          <a:xfrm>
            <a:off x="1011535" y="815408"/>
            <a:ext cx="9254530" cy="1012024"/>
          </a:xfrm>
          <a:prstGeom prst="rect">
            <a:avLst/>
          </a:prstGeom>
        </p:spPr>
      </p:pic>
      <p:pic>
        <p:nvPicPr>
          <p:cNvPr id="5" name="Picture 4">
            <a:extLst>
              <a:ext uri="{FF2B5EF4-FFF2-40B4-BE49-F238E27FC236}">
                <a16:creationId xmlns:a16="http://schemas.microsoft.com/office/drawing/2014/main" id="{F3A19468-AAA7-F5F0-923C-80C5A8CBBB1B}"/>
              </a:ext>
            </a:extLst>
          </p:cNvPr>
          <p:cNvPicPr>
            <a:picLocks noChangeAspect="1"/>
          </p:cNvPicPr>
          <p:nvPr/>
        </p:nvPicPr>
        <p:blipFill>
          <a:blip r:embed="rId4"/>
          <a:stretch>
            <a:fillRect/>
          </a:stretch>
        </p:blipFill>
        <p:spPr>
          <a:xfrm>
            <a:off x="1011535" y="1827432"/>
            <a:ext cx="9254530" cy="3117080"/>
          </a:xfrm>
          <a:prstGeom prst="rect">
            <a:avLst/>
          </a:prstGeom>
        </p:spPr>
      </p:pic>
    </p:spTree>
    <p:extLst>
      <p:ext uri="{BB962C8B-B14F-4D97-AF65-F5344CB8AC3E}">
        <p14:creationId xmlns:p14="http://schemas.microsoft.com/office/powerpoint/2010/main" val="9447875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3" name="Picture 2">
            <a:extLst>
              <a:ext uri="{FF2B5EF4-FFF2-40B4-BE49-F238E27FC236}">
                <a16:creationId xmlns:a16="http://schemas.microsoft.com/office/drawing/2014/main" id="{7C31ACC7-6861-D899-DBBD-0C28680FC5B7}"/>
              </a:ext>
            </a:extLst>
          </p:cNvPr>
          <p:cNvPicPr>
            <a:picLocks noChangeAspect="1"/>
          </p:cNvPicPr>
          <p:nvPr/>
        </p:nvPicPr>
        <p:blipFill>
          <a:blip r:embed="rId3"/>
          <a:stretch>
            <a:fillRect/>
          </a:stretch>
        </p:blipFill>
        <p:spPr>
          <a:xfrm>
            <a:off x="900023" y="826559"/>
            <a:ext cx="9254530" cy="1012024"/>
          </a:xfrm>
          <a:prstGeom prst="rect">
            <a:avLst/>
          </a:prstGeom>
        </p:spPr>
      </p:pic>
      <p:pic>
        <p:nvPicPr>
          <p:cNvPr id="5" name="Picture 4">
            <a:extLst>
              <a:ext uri="{FF2B5EF4-FFF2-40B4-BE49-F238E27FC236}">
                <a16:creationId xmlns:a16="http://schemas.microsoft.com/office/drawing/2014/main" id="{E19DBA60-C8F0-8EAA-0417-F58086FFC4D9}"/>
              </a:ext>
            </a:extLst>
          </p:cNvPr>
          <p:cNvPicPr>
            <a:picLocks noChangeAspect="1"/>
          </p:cNvPicPr>
          <p:nvPr/>
        </p:nvPicPr>
        <p:blipFill>
          <a:blip r:embed="rId4"/>
          <a:stretch>
            <a:fillRect/>
          </a:stretch>
        </p:blipFill>
        <p:spPr>
          <a:xfrm>
            <a:off x="900023" y="1838583"/>
            <a:ext cx="9254530" cy="3117081"/>
          </a:xfrm>
          <a:prstGeom prst="rect">
            <a:avLst/>
          </a:prstGeom>
        </p:spPr>
      </p:pic>
    </p:spTree>
    <p:extLst>
      <p:ext uri="{BB962C8B-B14F-4D97-AF65-F5344CB8AC3E}">
        <p14:creationId xmlns:p14="http://schemas.microsoft.com/office/powerpoint/2010/main" val="5988091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3" name="Picture 2">
            <a:extLst>
              <a:ext uri="{FF2B5EF4-FFF2-40B4-BE49-F238E27FC236}">
                <a16:creationId xmlns:a16="http://schemas.microsoft.com/office/drawing/2014/main" id="{61BB9BB1-081C-B5EC-458D-1F617579993A}"/>
              </a:ext>
            </a:extLst>
          </p:cNvPr>
          <p:cNvPicPr>
            <a:picLocks noChangeAspect="1"/>
          </p:cNvPicPr>
          <p:nvPr/>
        </p:nvPicPr>
        <p:blipFill>
          <a:blip r:embed="rId3"/>
          <a:stretch>
            <a:fillRect/>
          </a:stretch>
        </p:blipFill>
        <p:spPr>
          <a:xfrm>
            <a:off x="944628" y="781954"/>
            <a:ext cx="9254530" cy="1012024"/>
          </a:xfrm>
          <a:prstGeom prst="rect">
            <a:avLst/>
          </a:prstGeom>
        </p:spPr>
      </p:pic>
      <p:pic>
        <p:nvPicPr>
          <p:cNvPr id="5" name="Picture 4">
            <a:extLst>
              <a:ext uri="{FF2B5EF4-FFF2-40B4-BE49-F238E27FC236}">
                <a16:creationId xmlns:a16="http://schemas.microsoft.com/office/drawing/2014/main" id="{58F6D97A-5FFC-40B3-962A-B3A592ED6A2F}"/>
              </a:ext>
            </a:extLst>
          </p:cNvPr>
          <p:cNvPicPr>
            <a:picLocks noChangeAspect="1"/>
          </p:cNvPicPr>
          <p:nvPr/>
        </p:nvPicPr>
        <p:blipFill>
          <a:blip r:embed="rId4"/>
          <a:stretch>
            <a:fillRect/>
          </a:stretch>
        </p:blipFill>
        <p:spPr>
          <a:xfrm>
            <a:off x="944627" y="1793978"/>
            <a:ext cx="9254531" cy="3102160"/>
          </a:xfrm>
          <a:prstGeom prst="rect">
            <a:avLst/>
          </a:prstGeom>
        </p:spPr>
      </p:pic>
    </p:spTree>
    <p:extLst>
      <p:ext uri="{BB962C8B-B14F-4D97-AF65-F5344CB8AC3E}">
        <p14:creationId xmlns:p14="http://schemas.microsoft.com/office/powerpoint/2010/main" val="33744049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3" name="Picture 2">
            <a:extLst>
              <a:ext uri="{FF2B5EF4-FFF2-40B4-BE49-F238E27FC236}">
                <a16:creationId xmlns:a16="http://schemas.microsoft.com/office/drawing/2014/main" id="{8FFEC6A7-A27B-3952-8C6F-69B586E31D73}"/>
              </a:ext>
            </a:extLst>
          </p:cNvPr>
          <p:cNvPicPr>
            <a:picLocks noChangeAspect="1"/>
          </p:cNvPicPr>
          <p:nvPr/>
        </p:nvPicPr>
        <p:blipFill>
          <a:blip r:embed="rId3"/>
          <a:stretch>
            <a:fillRect/>
          </a:stretch>
        </p:blipFill>
        <p:spPr>
          <a:xfrm>
            <a:off x="1067292" y="703895"/>
            <a:ext cx="9254530" cy="1012024"/>
          </a:xfrm>
          <a:prstGeom prst="rect">
            <a:avLst/>
          </a:prstGeom>
        </p:spPr>
      </p:pic>
      <p:pic>
        <p:nvPicPr>
          <p:cNvPr id="5" name="Picture 4">
            <a:extLst>
              <a:ext uri="{FF2B5EF4-FFF2-40B4-BE49-F238E27FC236}">
                <a16:creationId xmlns:a16="http://schemas.microsoft.com/office/drawing/2014/main" id="{005830DE-9AB0-A23C-FE2D-6798F13492DD}"/>
              </a:ext>
            </a:extLst>
          </p:cNvPr>
          <p:cNvPicPr>
            <a:picLocks noChangeAspect="1"/>
          </p:cNvPicPr>
          <p:nvPr/>
        </p:nvPicPr>
        <p:blipFill>
          <a:blip r:embed="rId4"/>
          <a:stretch>
            <a:fillRect/>
          </a:stretch>
        </p:blipFill>
        <p:spPr>
          <a:xfrm>
            <a:off x="1067292" y="1711125"/>
            <a:ext cx="9254530" cy="3107090"/>
          </a:xfrm>
          <a:prstGeom prst="rect">
            <a:avLst/>
          </a:prstGeom>
        </p:spPr>
      </p:pic>
    </p:spTree>
    <p:extLst>
      <p:ext uri="{BB962C8B-B14F-4D97-AF65-F5344CB8AC3E}">
        <p14:creationId xmlns:p14="http://schemas.microsoft.com/office/powerpoint/2010/main" val="2457193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3" name="Picture 2">
            <a:extLst>
              <a:ext uri="{FF2B5EF4-FFF2-40B4-BE49-F238E27FC236}">
                <a16:creationId xmlns:a16="http://schemas.microsoft.com/office/drawing/2014/main" id="{4BF4CA42-3E96-D10B-4DC5-7A75AFED736B}"/>
              </a:ext>
            </a:extLst>
          </p:cNvPr>
          <p:cNvPicPr>
            <a:picLocks noChangeAspect="1"/>
          </p:cNvPicPr>
          <p:nvPr/>
        </p:nvPicPr>
        <p:blipFill>
          <a:blip r:embed="rId3"/>
          <a:stretch>
            <a:fillRect/>
          </a:stretch>
        </p:blipFill>
        <p:spPr>
          <a:xfrm>
            <a:off x="1000384" y="759651"/>
            <a:ext cx="9254530" cy="1012024"/>
          </a:xfrm>
          <a:prstGeom prst="rect">
            <a:avLst/>
          </a:prstGeom>
        </p:spPr>
      </p:pic>
      <p:pic>
        <p:nvPicPr>
          <p:cNvPr id="6" name="Picture 5">
            <a:extLst>
              <a:ext uri="{FF2B5EF4-FFF2-40B4-BE49-F238E27FC236}">
                <a16:creationId xmlns:a16="http://schemas.microsoft.com/office/drawing/2014/main" id="{4E1A34AC-F358-79FD-50D1-34ADEC4D2DA0}"/>
              </a:ext>
            </a:extLst>
          </p:cNvPr>
          <p:cNvPicPr>
            <a:picLocks noChangeAspect="1"/>
          </p:cNvPicPr>
          <p:nvPr/>
        </p:nvPicPr>
        <p:blipFill>
          <a:blip r:embed="rId4"/>
          <a:stretch>
            <a:fillRect/>
          </a:stretch>
        </p:blipFill>
        <p:spPr>
          <a:xfrm>
            <a:off x="1000383" y="1771675"/>
            <a:ext cx="9254531" cy="3129444"/>
          </a:xfrm>
          <a:prstGeom prst="rect">
            <a:avLst/>
          </a:prstGeom>
        </p:spPr>
      </p:pic>
    </p:spTree>
    <p:extLst>
      <p:ext uri="{BB962C8B-B14F-4D97-AF65-F5344CB8AC3E}">
        <p14:creationId xmlns:p14="http://schemas.microsoft.com/office/powerpoint/2010/main" val="21201772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1B5233B4-B6B7-5F70-7EA0-B1E262ADEA8A}"/>
              </a:ext>
            </a:extLst>
          </p:cNvPr>
          <p:cNvSpPr txBox="1"/>
          <p:nvPr/>
        </p:nvSpPr>
        <p:spPr>
          <a:xfrm>
            <a:off x="1225226" y="1424968"/>
            <a:ext cx="7928709" cy="48320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What did you learn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rgbClr val="000000"/>
              </a:solidFill>
              <a:latin typeface="Arial"/>
            </a:endParaRPr>
          </a:p>
          <a:p>
            <a:pPr algn="l">
              <a:buFont typeface="Arial" panose="020B0604020202020204" pitchFamily="34" charset="0"/>
              <a:buChar char="•"/>
            </a:pPr>
            <a:r>
              <a:rPr lang="en-US" sz="2800" b="0" i="0" dirty="0">
                <a:solidFill>
                  <a:srgbClr val="424242"/>
                </a:solidFill>
                <a:effectLst/>
                <a:latin typeface="Neue Helvetica W01"/>
              </a:rPr>
              <a:t>Determine whether a relation represents a function.</a:t>
            </a:r>
          </a:p>
          <a:p>
            <a:pPr algn="l">
              <a:buFont typeface="Arial" panose="020B0604020202020204" pitchFamily="34" charset="0"/>
              <a:buChar char="•"/>
            </a:pPr>
            <a:r>
              <a:rPr lang="en-US" sz="2800" b="0" i="0" dirty="0">
                <a:solidFill>
                  <a:srgbClr val="424242"/>
                </a:solidFill>
                <a:effectLst/>
                <a:latin typeface="Neue Helvetica W01"/>
              </a:rPr>
              <a:t>Find the value of a function.</a:t>
            </a:r>
          </a:p>
          <a:p>
            <a:pPr algn="l">
              <a:buFont typeface="Arial" panose="020B0604020202020204" pitchFamily="34" charset="0"/>
              <a:buChar char="•"/>
            </a:pPr>
            <a:r>
              <a:rPr lang="en-US" sz="2800" b="0" i="0" dirty="0">
                <a:solidFill>
                  <a:srgbClr val="424242"/>
                </a:solidFill>
                <a:effectLst/>
                <a:latin typeface="Neue Helvetica W01"/>
              </a:rPr>
              <a:t>Determine whether a function is one-to-one.</a:t>
            </a:r>
          </a:p>
          <a:p>
            <a:pPr algn="l">
              <a:buFont typeface="Arial" panose="020B0604020202020204" pitchFamily="34" charset="0"/>
              <a:buChar char="•"/>
            </a:pPr>
            <a:r>
              <a:rPr lang="en-US" sz="2800" b="0" i="0" dirty="0">
                <a:solidFill>
                  <a:srgbClr val="424242"/>
                </a:solidFill>
                <a:effectLst/>
                <a:latin typeface="Neue Helvetica W01"/>
              </a:rPr>
              <a:t>Use the vertical line test to identify functions.</a:t>
            </a:r>
          </a:p>
          <a:p>
            <a:pPr algn="l">
              <a:buFont typeface="Arial" panose="020B0604020202020204" pitchFamily="34" charset="0"/>
              <a:buChar char="•"/>
            </a:pPr>
            <a:r>
              <a:rPr lang="en-US" sz="2800" b="0" i="0" dirty="0">
                <a:solidFill>
                  <a:srgbClr val="424242"/>
                </a:solidFill>
                <a:effectLst/>
                <a:latin typeface="Neue Helvetica W01"/>
              </a:rPr>
              <a:t>Graph the functions listed in the library of functions.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054231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756EE-FD19-51CA-039D-58E2DA631F85}"/>
              </a:ext>
            </a:extLst>
          </p:cNvPr>
          <p:cNvSpPr>
            <a:spLocks noGrp="1"/>
          </p:cNvSpPr>
          <p:nvPr>
            <p:ph type="ftr" sz="quarter" idx="11"/>
          </p:nvPr>
        </p:nvSpPr>
        <p:spPr/>
        <p:txBody>
          <a:bodyPr/>
          <a:lstStyle/>
          <a:p>
            <a:r>
              <a:rPr lang="en-US" sz="1200"/>
              <a:t>https://openstax.org/details/books/algebra-and-trigonometry-2e</a:t>
            </a:r>
          </a:p>
        </p:txBody>
      </p:sp>
      <p:sp>
        <p:nvSpPr>
          <p:cNvPr id="3" name="TextBox 2">
            <a:extLst>
              <a:ext uri="{FF2B5EF4-FFF2-40B4-BE49-F238E27FC236}">
                <a16:creationId xmlns:a16="http://schemas.microsoft.com/office/drawing/2014/main" id="{25A47092-0CAF-6ECD-73EB-47AC66032CA5}"/>
              </a:ext>
            </a:extLst>
          </p:cNvPr>
          <p:cNvSpPr txBox="1"/>
          <p:nvPr/>
        </p:nvSpPr>
        <p:spPr>
          <a:xfrm>
            <a:off x="2631440" y="1747520"/>
            <a:ext cx="5923280" cy="2031325"/>
          </a:xfrm>
          <a:prstGeom prst="rect">
            <a:avLst/>
          </a:prstGeom>
          <a:noFill/>
        </p:spPr>
        <p:txBody>
          <a:bodyPr wrap="square" rtlCol="0">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Algebra and Trigonometry 2e</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2351770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3F6B905D-6142-09FC-4878-8941ACE66004}"/>
              </a:ext>
            </a:extLst>
          </p:cNvPr>
          <p:cNvPicPr>
            <a:picLocks noChangeAspect="1"/>
          </p:cNvPicPr>
          <p:nvPr/>
        </p:nvPicPr>
        <p:blipFill>
          <a:blip r:embed="rId3"/>
          <a:stretch>
            <a:fillRect/>
          </a:stretch>
        </p:blipFill>
        <p:spPr>
          <a:xfrm>
            <a:off x="418919" y="1643604"/>
            <a:ext cx="10601400" cy="2926767"/>
          </a:xfrm>
          <a:prstGeom prst="rect">
            <a:avLst/>
          </a:prstGeom>
        </p:spPr>
      </p:pic>
    </p:spTree>
    <p:extLst>
      <p:ext uri="{BB962C8B-B14F-4D97-AF65-F5344CB8AC3E}">
        <p14:creationId xmlns:p14="http://schemas.microsoft.com/office/powerpoint/2010/main" val="2123329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71AB76E5-9664-13BE-2FC0-F03C4B1971B6}"/>
              </a:ext>
            </a:extLst>
          </p:cNvPr>
          <p:cNvPicPr>
            <a:picLocks noChangeAspect="1"/>
          </p:cNvPicPr>
          <p:nvPr/>
        </p:nvPicPr>
        <p:blipFill>
          <a:blip r:embed="rId3"/>
          <a:stretch>
            <a:fillRect/>
          </a:stretch>
        </p:blipFill>
        <p:spPr>
          <a:xfrm>
            <a:off x="424166" y="261043"/>
            <a:ext cx="9252270" cy="6042996"/>
          </a:xfrm>
          <a:prstGeom prst="rect">
            <a:avLst/>
          </a:prstGeom>
        </p:spPr>
      </p:pic>
    </p:spTree>
    <p:extLst>
      <p:ext uri="{BB962C8B-B14F-4D97-AF65-F5344CB8AC3E}">
        <p14:creationId xmlns:p14="http://schemas.microsoft.com/office/powerpoint/2010/main" val="2790412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776C0BA1-00C2-0485-B67C-58DFB536ECAA}"/>
              </a:ext>
            </a:extLst>
          </p:cNvPr>
          <p:cNvPicPr>
            <a:picLocks noChangeAspect="1"/>
          </p:cNvPicPr>
          <p:nvPr/>
        </p:nvPicPr>
        <p:blipFill>
          <a:blip r:embed="rId3"/>
          <a:stretch>
            <a:fillRect/>
          </a:stretch>
        </p:blipFill>
        <p:spPr>
          <a:xfrm>
            <a:off x="367014" y="324090"/>
            <a:ext cx="9596069" cy="4447813"/>
          </a:xfrm>
          <a:prstGeom prst="rect">
            <a:avLst/>
          </a:prstGeom>
        </p:spPr>
      </p:pic>
    </p:spTree>
    <p:extLst>
      <p:ext uri="{BB962C8B-B14F-4D97-AF65-F5344CB8AC3E}">
        <p14:creationId xmlns:p14="http://schemas.microsoft.com/office/powerpoint/2010/main" val="2596095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059CDAC8-8217-2F6A-8CBB-2305B14124DF}"/>
              </a:ext>
            </a:extLst>
          </p:cNvPr>
          <p:cNvPicPr>
            <a:picLocks noChangeAspect="1"/>
          </p:cNvPicPr>
          <p:nvPr/>
        </p:nvPicPr>
        <p:blipFill>
          <a:blip r:embed="rId3"/>
          <a:stretch>
            <a:fillRect/>
          </a:stretch>
        </p:blipFill>
        <p:spPr>
          <a:xfrm>
            <a:off x="331998" y="335268"/>
            <a:ext cx="10382250" cy="1362075"/>
          </a:xfrm>
          <a:prstGeom prst="rect">
            <a:avLst/>
          </a:prstGeom>
        </p:spPr>
      </p:pic>
      <p:pic>
        <p:nvPicPr>
          <p:cNvPr id="6" name="Picture 5">
            <a:extLst>
              <a:ext uri="{FF2B5EF4-FFF2-40B4-BE49-F238E27FC236}">
                <a16:creationId xmlns:a16="http://schemas.microsoft.com/office/drawing/2014/main" id="{638F366D-7294-CE6C-4539-CF9141D1F298}"/>
              </a:ext>
            </a:extLst>
          </p:cNvPr>
          <p:cNvPicPr>
            <a:picLocks noChangeAspect="1"/>
          </p:cNvPicPr>
          <p:nvPr/>
        </p:nvPicPr>
        <p:blipFill>
          <a:blip r:embed="rId4"/>
          <a:stretch>
            <a:fillRect/>
          </a:stretch>
        </p:blipFill>
        <p:spPr>
          <a:xfrm>
            <a:off x="1114425" y="1828800"/>
            <a:ext cx="7058624" cy="2645297"/>
          </a:xfrm>
          <a:prstGeom prst="rect">
            <a:avLst/>
          </a:prstGeom>
        </p:spPr>
      </p:pic>
      <p:pic>
        <p:nvPicPr>
          <p:cNvPr id="8" name="Picture 7">
            <a:extLst>
              <a:ext uri="{FF2B5EF4-FFF2-40B4-BE49-F238E27FC236}">
                <a16:creationId xmlns:a16="http://schemas.microsoft.com/office/drawing/2014/main" id="{707BBC10-FAC3-A0B4-132A-6F3E9C8F0DA2}"/>
              </a:ext>
            </a:extLst>
          </p:cNvPr>
          <p:cNvPicPr>
            <a:picLocks noChangeAspect="1"/>
          </p:cNvPicPr>
          <p:nvPr/>
        </p:nvPicPr>
        <p:blipFill>
          <a:blip r:embed="rId5"/>
          <a:stretch>
            <a:fillRect/>
          </a:stretch>
        </p:blipFill>
        <p:spPr>
          <a:xfrm>
            <a:off x="626480" y="4741401"/>
            <a:ext cx="5105400" cy="1009650"/>
          </a:xfrm>
          <a:prstGeom prst="rect">
            <a:avLst/>
          </a:prstGeom>
        </p:spPr>
      </p:pic>
    </p:spTree>
    <p:extLst>
      <p:ext uri="{BB962C8B-B14F-4D97-AF65-F5344CB8AC3E}">
        <p14:creationId xmlns:p14="http://schemas.microsoft.com/office/powerpoint/2010/main" val="3807266350"/>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181</TotalTime>
  <Words>1629</Words>
  <Application>Microsoft Office PowerPoint</Application>
  <PresentationFormat>Widescreen</PresentationFormat>
  <Paragraphs>195</Paragraphs>
  <Slides>57</Slides>
  <Notes>56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Baskerville Old Face</vt:lpstr>
      <vt:lpstr>Calibri</vt:lpstr>
      <vt:lpstr>Century Schoolbook</vt:lpstr>
      <vt:lpstr>Neue Helvetica W01</vt:lpstr>
      <vt:lpstr>Wingdings 2</vt:lpstr>
      <vt:lpstr>View</vt:lpstr>
      <vt:lpstr>Functions</vt:lpstr>
      <vt:lpstr>Functions and  Function Notation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and Inequalities</dc:title>
  <dc:creator>Susan Aydelotte</dc:creator>
  <cp:lastModifiedBy>Susan Aydelotte</cp:lastModifiedBy>
  <cp:revision>3</cp:revision>
  <dcterms:created xsi:type="dcterms:W3CDTF">2023-11-20T21:32:17Z</dcterms:created>
  <dcterms:modified xsi:type="dcterms:W3CDTF">2023-12-08T21:00:17Z</dcterms:modified>
</cp:coreProperties>
</file>