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80" r:id="rId3"/>
    <p:sldId id="271" r:id="rId4"/>
    <p:sldId id="282" r:id="rId5"/>
    <p:sldId id="283" r:id="rId6"/>
    <p:sldId id="311" r:id="rId7"/>
    <p:sldId id="284" r:id="rId8"/>
    <p:sldId id="285" r:id="rId9"/>
    <p:sldId id="293" r:id="rId10"/>
    <p:sldId id="292" r:id="rId11"/>
    <p:sldId id="291" r:id="rId12"/>
    <p:sldId id="312" r:id="rId13"/>
    <p:sldId id="290" r:id="rId14"/>
    <p:sldId id="289" r:id="rId15"/>
    <p:sldId id="288" r:id="rId16"/>
    <p:sldId id="287" r:id="rId17"/>
    <p:sldId id="286" r:id="rId18"/>
    <p:sldId id="298" r:id="rId19"/>
    <p:sldId id="297" r:id="rId20"/>
    <p:sldId id="296" r:id="rId21"/>
    <p:sldId id="295" r:id="rId22"/>
    <p:sldId id="304" r:id="rId23"/>
    <p:sldId id="303" r:id="rId24"/>
    <p:sldId id="302" r:id="rId25"/>
    <p:sldId id="301" r:id="rId26"/>
    <p:sldId id="300" r:id="rId27"/>
    <p:sldId id="299" r:id="rId28"/>
    <p:sldId id="307" r:id="rId29"/>
    <p:sldId id="306" r:id="rId30"/>
    <p:sldId id="305" r:id="rId31"/>
    <p:sldId id="309" r:id="rId32"/>
    <p:sldId id="308" r:id="rId33"/>
    <p:sldId id="294" r:id="rId34"/>
    <p:sldId id="310" r:id="rId35"/>
    <p:sldId id="281" r:id="rId36"/>
    <p:sldId id="32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p:cViewPr varScale="1">
        <p:scale>
          <a:sx n="102" d="100"/>
          <a:sy n="102" d="100"/>
        </p:scale>
        <p:origin x="13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DBC1AB-1ADB-4C3B-A270-28CD37F86FC2}"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AF398-0E36-461A-BAD7-D9317CAF18FE}" type="slidenum">
              <a:rPr lang="en-US" smtClean="0"/>
              <a:t>‹#›</a:t>
            </a:fld>
            <a:endParaRPr lang="en-US"/>
          </a:p>
        </p:txBody>
      </p:sp>
    </p:spTree>
    <p:extLst>
      <p:ext uri="{BB962C8B-B14F-4D97-AF65-F5344CB8AC3E}">
        <p14:creationId xmlns:p14="http://schemas.microsoft.com/office/powerpoint/2010/main" val="20156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61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141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011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20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398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315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101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265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152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9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Neue Helvetica W01"/>
              </a:rPr>
              <a:t>Solve quadratic equations by factoring.</a:t>
            </a:r>
          </a:p>
          <a:p>
            <a:pPr algn="l">
              <a:buFont typeface="Arial" panose="020B0604020202020204" pitchFamily="34" charset="0"/>
              <a:buChar char="•"/>
            </a:pPr>
            <a:r>
              <a:rPr lang="en-US" b="0" i="0" dirty="0">
                <a:solidFill>
                  <a:srgbClr val="424242"/>
                </a:solidFill>
                <a:effectLst/>
                <a:latin typeface="Neue Helvetica W01"/>
              </a:rPr>
              <a:t>Solve quadratic equations by the square root property.</a:t>
            </a:r>
          </a:p>
          <a:p>
            <a:pPr algn="l">
              <a:buFont typeface="Arial" panose="020B0604020202020204" pitchFamily="34" charset="0"/>
              <a:buChar char="•"/>
            </a:pPr>
            <a:r>
              <a:rPr lang="en-US" b="0" i="0" dirty="0">
                <a:solidFill>
                  <a:srgbClr val="424242"/>
                </a:solidFill>
                <a:effectLst/>
                <a:latin typeface="Neue Helvetica W01"/>
              </a:rPr>
              <a:t>Solve quadratic equations by completing the square.</a:t>
            </a:r>
          </a:p>
          <a:p>
            <a:pPr algn="l">
              <a:buFont typeface="Arial" panose="020B0604020202020204" pitchFamily="34" charset="0"/>
              <a:buChar char="•"/>
            </a:pPr>
            <a:r>
              <a:rPr lang="en-US" b="0" i="0" dirty="0">
                <a:solidFill>
                  <a:srgbClr val="424242"/>
                </a:solidFill>
                <a:effectLst/>
                <a:latin typeface="Neue Helvetica W01"/>
              </a:rPr>
              <a:t>Solve quadratic equations by using the quadratic formula.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424242"/>
                </a:solidFill>
                <a:latin typeface="Neue Helvetica W01"/>
              </a:rPr>
              <a:t>Use the Pythagorean Theorem.</a:t>
            </a:r>
            <a:endParaRPr lang="en-US" sz="1200" b="0" i="0" dirty="0">
              <a:solidFill>
                <a:srgbClr val="424242"/>
              </a:solidFill>
              <a:effectLst/>
              <a:latin typeface="Neue Helvetica W01"/>
            </a:endParaRPr>
          </a:p>
          <a:p>
            <a:pPr algn="l">
              <a:buFont typeface="Arial" panose="020B0604020202020204" pitchFamily="34" charset="0"/>
              <a:buNone/>
            </a:pPr>
            <a:endParaRPr lang="en-US" b="0" i="0" dirty="0">
              <a:solidFill>
                <a:srgbClr val="424242"/>
              </a:solidFill>
              <a:effectLs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17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666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39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444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378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97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51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174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756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848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36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812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613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5869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8670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839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7079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51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714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395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20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334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41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85BB75DA-20A7-4043-9498-8042D7FFDC4A}" type="datetime1">
              <a:rPr lang="en-US" smtClean="0"/>
              <a:t>12/8/2023</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5004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903E8973-9055-4952-981E-8812CBF4A708}" type="datetime1">
              <a:rPr lang="en-US" smtClean="0"/>
              <a:t>12/8/2023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7473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2BEC46BA-DC38-440B-A51C-788BCA3B32D3}" type="datetime1">
              <a:rPr lang="en-US" smtClean="0"/>
              <a:t>12/8/2023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5820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8361451A-CFA5-4FFC-B918-734CB1FED670}" type="datetime1">
              <a:rPr lang="en-US" smtClean="0"/>
              <a:t>12/8/2023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0752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9B6825CF-EF9B-4DE4-A234-A10023EC1A3E}" type="datetime1">
              <a:rPr lang="en-US" smtClean="0"/>
              <a:t>12/8/2023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31454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D541208D-B44C-4233-841D-9E8CFA5F70A0}" type="datetime1">
              <a:rPr lang="en-US" smtClean="0"/>
              <a:t>12/8/2023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06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FEE6C495-331A-4221-870F-E220793F001F}" type="datetime1">
              <a:rPr lang="en-US" smtClean="0"/>
              <a:t>12/8/2023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r>
              <a:rPr lang="en-US"/>
              <a:t>https://openstax.org/details/books/algebra-and-trigonometry-2e</a:t>
            </a:r>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7706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D5B5E82D-A968-4F91-830C-263177116E66}" type="datetime1">
              <a:rPr lang="en-US" smtClean="0"/>
              <a:t>12/8/2023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r>
              <a:rPr lang="en-US"/>
              <a:t>https://openstax.org/details/books/algebra-and-trigonometry-2e</a:t>
            </a:r>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35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FEC6FBB8-2C26-48E5-ACBF-3D35893C729F}" type="datetime1">
              <a:rPr lang="en-US" smtClean="0"/>
              <a:t>12/8/2023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r>
              <a:rPr lang="en-US"/>
              <a:t>https://openstax.org/details/books/algebra-and-trigonometry-2e</a:t>
            </a:r>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2983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9C98E87-6C6E-49A5-AEDA-8F9EEACAC649}" type="datetime1">
              <a:rPr lang="en-US" smtClean="0"/>
              <a:t>12/8/2023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908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81B15F85-0F88-4E52-8E05-40819EDF5115}" type="datetime1">
              <a:rPr lang="en-US" smtClean="0"/>
              <a:t>12/8/2023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r>
              <a:rPr lang="en-US"/>
              <a:t>https://openstax.org/details/books/algebra-and-trigonometry-2e</a:t>
            </a:r>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13430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A25B89A0-E26E-4328-838E-AB32FC45EAF9}" type="datetime1">
              <a:rPr lang="en-US" smtClean="0"/>
              <a:t>12/8/2023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r>
              <a:rPr lang="en-US"/>
              <a:t>https://openstax.org/details/books/algebra-and-trigonometry-2e</a:t>
            </a:r>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9345838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10255" y="1386"/>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solidFill>
                  <a:srgbClr val="FFFFFF"/>
                </a:solidFill>
              </a:rPr>
              <a:t>Equations and Inequalities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315137"/>
            <a:ext cx="9781327" cy="2056617"/>
          </a:xfrm>
        </p:spPr>
        <p:txBody>
          <a:bodyPr anchor="t">
            <a:normAutofit/>
          </a:bodyPr>
          <a:lstStyle/>
          <a:p>
            <a:r>
              <a:rPr lang="en-US" sz="2200" dirty="0">
                <a:solidFill>
                  <a:srgbClr val="FFFFFF"/>
                </a:solidFill>
              </a:rPr>
              <a:t>Chapter 2</a:t>
            </a:r>
          </a:p>
          <a:p>
            <a:r>
              <a:rPr lang="en-US" sz="2200" dirty="0">
                <a:solidFill>
                  <a:srgbClr val="FFFFFF"/>
                </a:solidFill>
              </a:rPr>
              <a:t>Algebra and Trigonometry 2e</a:t>
            </a:r>
          </a:p>
          <a:p>
            <a:r>
              <a:rPr lang="en-US" sz="2200" dirty="0">
                <a:solidFill>
                  <a:srgbClr val="FFFFFF"/>
                </a:solidFill>
              </a:rPr>
              <a:t>OpenStax</a:t>
            </a:r>
          </a:p>
          <a:p>
            <a:r>
              <a:rPr lang="en-US" sz="2200" dirty="0">
                <a:solidFill>
                  <a:srgbClr val="FFFFFF"/>
                </a:solidFill>
              </a:rPr>
              <a:t>Jay Abramson</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AE9DD7A-3D6D-C8E0-F3F8-EE77E3B3D78A}"/>
              </a:ext>
            </a:extLst>
          </p:cNvPr>
          <p:cNvPicPr>
            <a:picLocks noChangeAspect="1"/>
          </p:cNvPicPr>
          <p:nvPr/>
        </p:nvPicPr>
        <p:blipFill>
          <a:blip r:embed="rId3"/>
          <a:stretch>
            <a:fillRect/>
          </a:stretch>
        </p:blipFill>
        <p:spPr>
          <a:xfrm>
            <a:off x="501052" y="324901"/>
            <a:ext cx="10429875" cy="1743075"/>
          </a:xfrm>
          <a:prstGeom prst="rect">
            <a:avLst/>
          </a:prstGeom>
        </p:spPr>
      </p:pic>
    </p:spTree>
    <p:extLst>
      <p:ext uri="{BB962C8B-B14F-4D97-AF65-F5344CB8AC3E}">
        <p14:creationId xmlns:p14="http://schemas.microsoft.com/office/powerpoint/2010/main" val="307508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FB6D6B4-6F37-46B0-7D83-D9643F21467E}"/>
              </a:ext>
            </a:extLst>
          </p:cNvPr>
          <p:cNvPicPr>
            <a:picLocks noChangeAspect="1"/>
          </p:cNvPicPr>
          <p:nvPr/>
        </p:nvPicPr>
        <p:blipFill>
          <a:blip r:embed="rId3"/>
          <a:stretch>
            <a:fillRect/>
          </a:stretch>
        </p:blipFill>
        <p:spPr>
          <a:xfrm>
            <a:off x="581025" y="832485"/>
            <a:ext cx="11029950" cy="3295650"/>
          </a:xfrm>
          <a:prstGeom prst="rect">
            <a:avLst/>
          </a:prstGeom>
        </p:spPr>
      </p:pic>
    </p:spTree>
    <p:extLst>
      <p:ext uri="{BB962C8B-B14F-4D97-AF65-F5344CB8AC3E}">
        <p14:creationId xmlns:p14="http://schemas.microsoft.com/office/powerpoint/2010/main" val="3961208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C906CDED-7DE0-DF4C-488B-8CE435D7076D}"/>
              </a:ext>
            </a:extLst>
          </p:cNvPr>
          <p:cNvSpPr txBox="1"/>
          <p:nvPr/>
        </p:nvSpPr>
        <p:spPr>
          <a:xfrm>
            <a:off x="994410" y="862627"/>
            <a:ext cx="9726930" cy="1908215"/>
          </a:xfrm>
          <a:prstGeom prst="rect">
            <a:avLst/>
          </a:prstGeom>
          <a:noFill/>
        </p:spPr>
        <p:txBody>
          <a:bodyPr wrap="square" rtlCol="0">
            <a:spAutoFit/>
          </a:bodyPr>
          <a:lstStyle/>
          <a:p>
            <a:pPr algn="l"/>
            <a:r>
              <a:rPr lang="en-US" sz="2800" b="1" i="0" dirty="0">
                <a:solidFill>
                  <a:srgbClr val="333333"/>
                </a:solidFill>
                <a:effectLst/>
                <a:latin typeface="Neue Helvetica W01"/>
              </a:rPr>
              <a:t>Solving Equations Using Factoring</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We have used factoring to solve quadratic equations, but it is a technique that we can use with many types of polynomial equations, which are equations that contain a string of terms including numerical coefficients and variables. When we are faced with an equation containing polynomials of degree higher than 2, we can often solve them by factoring.</a:t>
            </a:r>
          </a:p>
        </p:txBody>
      </p:sp>
    </p:spTree>
    <p:extLst>
      <p:ext uri="{BB962C8B-B14F-4D97-AF65-F5344CB8AC3E}">
        <p14:creationId xmlns:p14="http://schemas.microsoft.com/office/powerpoint/2010/main" val="127490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F479BC8-3E74-FBD1-CD6F-8CE596025D67}"/>
              </a:ext>
            </a:extLst>
          </p:cNvPr>
          <p:cNvPicPr>
            <a:picLocks noChangeAspect="1"/>
          </p:cNvPicPr>
          <p:nvPr/>
        </p:nvPicPr>
        <p:blipFill>
          <a:blip r:embed="rId3"/>
          <a:stretch>
            <a:fillRect/>
          </a:stretch>
        </p:blipFill>
        <p:spPr>
          <a:xfrm>
            <a:off x="362902" y="481012"/>
            <a:ext cx="10391775" cy="2124075"/>
          </a:xfrm>
          <a:prstGeom prst="rect">
            <a:avLst/>
          </a:prstGeom>
        </p:spPr>
      </p:pic>
    </p:spTree>
    <p:extLst>
      <p:ext uri="{BB962C8B-B14F-4D97-AF65-F5344CB8AC3E}">
        <p14:creationId xmlns:p14="http://schemas.microsoft.com/office/powerpoint/2010/main" val="126720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40DEA63-4A59-1F76-1D5C-A1D460CC2E2E}"/>
              </a:ext>
            </a:extLst>
          </p:cNvPr>
          <p:cNvPicPr>
            <a:picLocks noChangeAspect="1"/>
          </p:cNvPicPr>
          <p:nvPr/>
        </p:nvPicPr>
        <p:blipFill>
          <a:blip r:embed="rId3"/>
          <a:stretch>
            <a:fillRect/>
          </a:stretch>
        </p:blipFill>
        <p:spPr>
          <a:xfrm>
            <a:off x="342900" y="327660"/>
            <a:ext cx="10363200" cy="1676400"/>
          </a:xfrm>
          <a:prstGeom prst="rect">
            <a:avLst/>
          </a:prstGeom>
        </p:spPr>
      </p:pic>
    </p:spTree>
    <p:extLst>
      <p:ext uri="{BB962C8B-B14F-4D97-AF65-F5344CB8AC3E}">
        <p14:creationId xmlns:p14="http://schemas.microsoft.com/office/powerpoint/2010/main" val="146111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443D17F-4CC6-2E8B-74DE-04AB3494F7B2}"/>
              </a:ext>
            </a:extLst>
          </p:cNvPr>
          <p:cNvPicPr>
            <a:picLocks noChangeAspect="1"/>
          </p:cNvPicPr>
          <p:nvPr/>
        </p:nvPicPr>
        <p:blipFill>
          <a:blip r:embed="rId3"/>
          <a:stretch>
            <a:fillRect/>
          </a:stretch>
        </p:blipFill>
        <p:spPr>
          <a:xfrm>
            <a:off x="387667" y="332422"/>
            <a:ext cx="10410825" cy="2124075"/>
          </a:xfrm>
          <a:prstGeom prst="rect">
            <a:avLst/>
          </a:prstGeom>
        </p:spPr>
      </p:pic>
    </p:spTree>
    <p:extLst>
      <p:ext uri="{BB962C8B-B14F-4D97-AF65-F5344CB8AC3E}">
        <p14:creationId xmlns:p14="http://schemas.microsoft.com/office/powerpoint/2010/main" val="174437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D352AE2-9B7B-0456-4829-63A520F4D937}"/>
              </a:ext>
            </a:extLst>
          </p:cNvPr>
          <p:cNvPicPr>
            <a:picLocks noChangeAspect="1"/>
          </p:cNvPicPr>
          <p:nvPr/>
        </p:nvPicPr>
        <p:blipFill>
          <a:blip r:embed="rId3"/>
          <a:stretch>
            <a:fillRect/>
          </a:stretch>
        </p:blipFill>
        <p:spPr>
          <a:xfrm>
            <a:off x="720090" y="1786295"/>
            <a:ext cx="11049000" cy="1743075"/>
          </a:xfrm>
          <a:prstGeom prst="rect">
            <a:avLst/>
          </a:prstGeom>
        </p:spPr>
      </p:pic>
    </p:spTree>
    <p:extLst>
      <p:ext uri="{BB962C8B-B14F-4D97-AF65-F5344CB8AC3E}">
        <p14:creationId xmlns:p14="http://schemas.microsoft.com/office/powerpoint/2010/main" val="269019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080AACBA-7B44-7221-405B-03EF2B810087}"/>
              </a:ext>
            </a:extLst>
          </p:cNvPr>
          <p:cNvPicPr>
            <a:picLocks noChangeAspect="1"/>
          </p:cNvPicPr>
          <p:nvPr/>
        </p:nvPicPr>
        <p:blipFill>
          <a:blip r:embed="rId3"/>
          <a:stretch>
            <a:fillRect/>
          </a:stretch>
        </p:blipFill>
        <p:spPr>
          <a:xfrm>
            <a:off x="1713210" y="2523858"/>
            <a:ext cx="8765579" cy="3784109"/>
          </a:xfrm>
          <a:prstGeom prst="rect">
            <a:avLst/>
          </a:prstGeom>
        </p:spPr>
      </p:pic>
      <p:sp>
        <p:nvSpPr>
          <p:cNvPr id="5" name="TextBox 4">
            <a:extLst>
              <a:ext uri="{FF2B5EF4-FFF2-40B4-BE49-F238E27FC236}">
                <a16:creationId xmlns:a16="http://schemas.microsoft.com/office/drawing/2014/main" id="{CC951690-CF7C-1420-3310-9161E6E30346}"/>
              </a:ext>
            </a:extLst>
          </p:cNvPr>
          <p:cNvSpPr txBox="1"/>
          <p:nvPr/>
        </p:nvSpPr>
        <p:spPr>
          <a:xfrm>
            <a:off x="605790" y="338644"/>
            <a:ext cx="11189970" cy="2185214"/>
          </a:xfrm>
          <a:prstGeom prst="rect">
            <a:avLst/>
          </a:prstGeom>
          <a:noFill/>
        </p:spPr>
        <p:txBody>
          <a:bodyPr wrap="square" rtlCol="0">
            <a:spAutoFit/>
          </a:bodyPr>
          <a:lstStyle/>
          <a:p>
            <a:r>
              <a:rPr lang="en-US" sz="2800" b="1" i="0" dirty="0">
                <a:solidFill>
                  <a:srgbClr val="333333"/>
                </a:solidFill>
                <a:effectLst/>
                <a:latin typeface="Neue Helvetica W01"/>
              </a:rPr>
              <a:t>Solving Radical Equations</a:t>
            </a:r>
          </a:p>
          <a:p>
            <a:endParaRPr lang="en-US" dirty="0"/>
          </a:p>
          <a:p>
            <a:r>
              <a:rPr lang="en-US" b="0" i="0" dirty="0">
                <a:solidFill>
                  <a:srgbClr val="424242"/>
                </a:solidFill>
                <a:effectLst/>
                <a:latin typeface="Neue Helvetica W01"/>
              </a:rPr>
              <a:t>Radical equations may have one or more radical terms, and are solved by eliminating each radical, one at a time. We have to be careful when solving radical equations, as it is not unusual to find </a:t>
            </a:r>
            <a:r>
              <a:rPr lang="en-US" b="1" i="0" dirty="0">
                <a:solidFill>
                  <a:srgbClr val="424242"/>
                </a:solidFill>
                <a:effectLst/>
                <a:latin typeface="Neue Helvetica W01"/>
              </a:rPr>
              <a:t>extraneous solutions</a:t>
            </a:r>
            <a:r>
              <a:rPr lang="en-US" b="0" i="0" dirty="0">
                <a:solidFill>
                  <a:srgbClr val="424242"/>
                </a:solidFill>
                <a:effectLst/>
                <a:latin typeface="Neue Helvetica W01"/>
              </a:rPr>
              <a:t>, roots that are not, in fact, solutions to the equation. These solutions are not due to a mistake in the solving method, but result from the process of raising both sides of an equation to a power. Checking each answer in the original equation will confirm the true solutions.</a:t>
            </a:r>
            <a:endParaRPr lang="en-US" dirty="0"/>
          </a:p>
        </p:txBody>
      </p:sp>
    </p:spTree>
    <p:extLst>
      <p:ext uri="{BB962C8B-B14F-4D97-AF65-F5344CB8AC3E}">
        <p14:creationId xmlns:p14="http://schemas.microsoft.com/office/powerpoint/2010/main" val="3978913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A0ED2D5-439B-592A-3624-B2A99AB80A5D}"/>
              </a:ext>
            </a:extLst>
          </p:cNvPr>
          <p:cNvPicPr>
            <a:picLocks noChangeAspect="1"/>
          </p:cNvPicPr>
          <p:nvPr/>
        </p:nvPicPr>
        <p:blipFill>
          <a:blip r:embed="rId3"/>
          <a:stretch>
            <a:fillRect/>
          </a:stretch>
        </p:blipFill>
        <p:spPr>
          <a:xfrm>
            <a:off x="421359" y="333375"/>
            <a:ext cx="10344150" cy="2124075"/>
          </a:xfrm>
          <a:prstGeom prst="rect">
            <a:avLst/>
          </a:prstGeom>
        </p:spPr>
      </p:pic>
    </p:spTree>
    <p:extLst>
      <p:ext uri="{BB962C8B-B14F-4D97-AF65-F5344CB8AC3E}">
        <p14:creationId xmlns:p14="http://schemas.microsoft.com/office/powerpoint/2010/main" val="4071880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92BB4C2-AEB4-E025-A298-FDC37F8FF40B}"/>
              </a:ext>
            </a:extLst>
          </p:cNvPr>
          <p:cNvPicPr>
            <a:picLocks noChangeAspect="1"/>
          </p:cNvPicPr>
          <p:nvPr/>
        </p:nvPicPr>
        <p:blipFill>
          <a:blip r:embed="rId3"/>
          <a:stretch>
            <a:fillRect/>
          </a:stretch>
        </p:blipFill>
        <p:spPr>
          <a:xfrm>
            <a:off x="428625" y="437197"/>
            <a:ext cx="10420350" cy="1685925"/>
          </a:xfrm>
          <a:prstGeom prst="rect">
            <a:avLst/>
          </a:prstGeom>
        </p:spPr>
      </p:pic>
    </p:spTree>
    <p:extLst>
      <p:ext uri="{BB962C8B-B14F-4D97-AF65-F5344CB8AC3E}">
        <p14:creationId xmlns:p14="http://schemas.microsoft.com/office/powerpoint/2010/main" val="278722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
            <a:extLst>
              <a:ext uri="{FF2B5EF4-FFF2-40B4-BE49-F238E27FC236}">
                <a16:creationId xmlns:a16="http://schemas.microsoft.com/office/drawing/2014/main" id="{3A6C273A-38F2-4D34-98BF-47B248862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83" name="Rectangle 10">
            <a:extLst>
              <a:ext uri="{FF2B5EF4-FFF2-40B4-BE49-F238E27FC236}">
                <a16:creationId xmlns:a16="http://schemas.microsoft.com/office/drawing/2014/main" id="{2E2CF659-EE5D-432C-B47F-10AC4A48A3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84" name="Footer Placeholder 42">
            <a:extLst>
              <a:ext uri="{FF2B5EF4-FFF2-40B4-BE49-F238E27FC236}">
                <a16:creationId xmlns:a16="http://schemas.microsoft.com/office/drawing/2014/main" id="{03E51277-1095-412F-913B-8FA8021AA62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all" spc="200" normalizeH="0" baseline="0" noProof="0">
              <a:ln>
                <a:noFill/>
              </a:ln>
              <a:solidFill>
                <a:srgbClr val="000000">
                  <a:tint val="75000"/>
                </a:srgbClr>
              </a:solidFill>
              <a:effectLst/>
              <a:uLnTx/>
              <a:uFillTx/>
              <a:latin typeface="Segoe UI Semilight" panose="020B0402040204020203" pitchFamily="34" charset="0"/>
              <a:ea typeface="+mn-ea"/>
              <a:cs typeface="Segoe UI Semilight" panose="020B0402040204020203" pitchFamily="34" charset="0"/>
            </a:endParaRPr>
          </a:p>
        </p:txBody>
      </p:sp>
      <p:grpSp>
        <p:nvGrpSpPr>
          <p:cNvPr id="85" name="Top Left">
            <a:extLst>
              <a:ext uri="{FF2B5EF4-FFF2-40B4-BE49-F238E27FC236}">
                <a16:creationId xmlns:a16="http://schemas.microsoft.com/office/drawing/2014/main" id="{FC280B3D-FC68-4DDC-950C-506B5C6838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0" y="-3087"/>
            <a:chExt cx="7921775" cy="6887020"/>
          </a:xfrm>
        </p:grpSpPr>
        <p:sp>
          <p:nvSpPr>
            <p:cNvPr id="86" name="Freeform: Shape 15">
              <a:extLst>
                <a:ext uri="{FF2B5EF4-FFF2-40B4-BE49-F238E27FC236}">
                  <a16:creationId xmlns:a16="http://schemas.microsoft.com/office/drawing/2014/main" id="{4EA2AE61-06D9-484D-8DD1-BACA157CCA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sp>
          <p:nvSpPr>
            <p:cNvPr id="87" name="Freeform: Shape 16">
              <a:extLst>
                <a:ext uri="{FF2B5EF4-FFF2-40B4-BE49-F238E27FC236}">
                  <a16:creationId xmlns:a16="http://schemas.microsoft.com/office/drawing/2014/main" id="{712269F1-E4D6-4EEB-8A0F-059FAFC40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0919" y="61392"/>
              <a:ext cx="4450856" cy="6822541"/>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8" name="Freeform: Shape 17">
              <a:extLst>
                <a:ext uri="{FF2B5EF4-FFF2-40B4-BE49-F238E27FC236}">
                  <a16:creationId xmlns:a16="http://schemas.microsoft.com/office/drawing/2014/main" id="{088D87B2-D2A4-4577-89DC-7AF275C01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274" y="1582560"/>
              <a:ext cx="4133888" cy="5301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89" name="Freeform: Shape 18">
              <a:extLst>
                <a:ext uri="{FF2B5EF4-FFF2-40B4-BE49-F238E27FC236}">
                  <a16:creationId xmlns:a16="http://schemas.microsoft.com/office/drawing/2014/main" id="{ACCB55F8-F950-431F-9B90-688950D9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0" name="Freeform: Shape 19">
              <a:extLst>
                <a:ext uri="{FF2B5EF4-FFF2-40B4-BE49-F238E27FC236}">
                  <a16:creationId xmlns:a16="http://schemas.microsoft.com/office/drawing/2014/main" id="{27D0AA11-2E4E-479C-B953-547285E724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1" name="Freeform: Shape 20">
              <a:extLst>
                <a:ext uri="{FF2B5EF4-FFF2-40B4-BE49-F238E27FC236}">
                  <a16:creationId xmlns:a16="http://schemas.microsoft.com/office/drawing/2014/main" id="{90D86C66-EDF0-4ABB-87F4-A2882A2E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31" y="3518322"/>
              <a:ext cx="2880722" cy="3317378"/>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D026082B-E695-4987-8C03-332366C6C9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69" y="2957679"/>
              <a:ext cx="2196245" cy="3010367"/>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2" name="Freeform: Shape 22">
              <a:extLst>
                <a:ext uri="{FF2B5EF4-FFF2-40B4-BE49-F238E27FC236}">
                  <a16:creationId xmlns:a16="http://schemas.microsoft.com/office/drawing/2014/main" id="{461A8835-D9FC-4CAB-AF19-A5513B17B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34043" y="2855696"/>
              <a:ext cx="1200999" cy="3994030"/>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54E6BA76-9515-415F-BAC9-76958DA6E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7437" y="5668418"/>
              <a:ext cx="1982111" cy="1181308"/>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5" name="Freeform: Shape 24">
              <a:extLst>
                <a:ext uri="{FF2B5EF4-FFF2-40B4-BE49-F238E27FC236}">
                  <a16:creationId xmlns:a16="http://schemas.microsoft.com/office/drawing/2014/main" id="{4C120B3D-CF1C-49AE-B5B4-6BF589737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25817"/>
              <a:ext cx="2282549" cy="5138883"/>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Freeform: Shape 25">
              <a:extLst>
                <a:ext uri="{FF2B5EF4-FFF2-40B4-BE49-F238E27FC236}">
                  <a16:creationId xmlns:a16="http://schemas.microsoft.com/office/drawing/2014/main" id="{5F7B6392-DF04-4EF6-A433-4A7A757D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53524"/>
              <a:ext cx="1650357" cy="4733534"/>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3" name="Freeform: Shape 26">
              <a:extLst>
                <a:ext uri="{FF2B5EF4-FFF2-40B4-BE49-F238E27FC236}">
                  <a16:creationId xmlns:a16="http://schemas.microsoft.com/office/drawing/2014/main" id="{CFB987BC-4338-4C63-8DB9-5CB9DC489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379002"/>
              <a:ext cx="1123546" cy="411627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4" name="Freeform: Shape 27">
              <a:extLst>
                <a:ext uri="{FF2B5EF4-FFF2-40B4-BE49-F238E27FC236}">
                  <a16:creationId xmlns:a16="http://schemas.microsoft.com/office/drawing/2014/main" id="{F0B5029E-655F-4CB5-BCA2-B62400CE7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798206"/>
              <a:ext cx="756945" cy="3350210"/>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Freeform: Shape 28">
              <a:extLst>
                <a:ext uri="{FF2B5EF4-FFF2-40B4-BE49-F238E27FC236}">
                  <a16:creationId xmlns:a16="http://schemas.microsoft.com/office/drawing/2014/main" id="{966F436B-D502-4927-A05D-0691A99F65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247513"/>
              <a:ext cx="515229" cy="2438941"/>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6" name="Freeform: Shape 29">
              <a:extLst>
                <a:ext uri="{FF2B5EF4-FFF2-40B4-BE49-F238E27FC236}">
                  <a16:creationId xmlns:a16="http://schemas.microsoft.com/office/drawing/2014/main" id="{63D19BC0-342A-4662-8B01-078F5BC25F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752232"/>
              <a:ext cx="300409" cy="1599679"/>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7" name="Freeform: Shape 30">
              <a:extLst>
                <a:ext uri="{FF2B5EF4-FFF2-40B4-BE49-F238E27FC236}">
                  <a16:creationId xmlns:a16="http://schemas.microsoft.com/office/drawing/2014/main" id="{DF32521F-B67B-4D14-BB6E-0DD27E1C70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31253" y="14016"/>
              <a:ext cx="5523537" cy="3012568"/>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8" name="Freeform: Shape 31">
              <a:extLst>
                <a:ext uri="{FF2B5EF4-FFF2-40B4-BE49-F238E27FC236}">
                  <a16:creationId xmlns:a16="http://schemas.microsoft.com/office/drawing/2014/main" id="{56F73602-5ACB-4102-894B-D140E71E6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87455" y="75587"/>
              <a:ext cx="4681672" cy="2637228"/>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9" name="Freeform: Shape 32">
              <a:extLst>
                <a:ext uri="{FF2B5EF4-FFF2-40B4-BE49-F238E27FC236}">
                  <a16:creationId xmlns:a16="http://schemas.microsoft.com/office/drawing/2014/main" id="{E87FA368-45DC-4276-A257-F67A12B2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0305" y="31802"/>
              <a:ext cx="3763077" cy="2110194"/>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5" name="Bottom Right">
            <a:extLst>
              <a:ext uri="{FF2B5EF4-FFF2-40B4-BE49-F238E27FC236}">
                <a16:creationId xmlns:a16="http://schemas.microsoft.com/office/drawing/2014/main" id="{88540B56-6256-419C-AC81-7B56D0DD72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6" name="Freeform: Shape 35">
              <a:extLst>
                <a:ext uri="{FF2B5EF4-FFF2-40B4-BE49-F238E27FC236}">
                  <a16:creationId xmlns:a16="http://schemas.microsoft.com/office/drawing/2014/main" id="{EB5E9C2F-6749-4023-8E94-45C1C3FC6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lumMod val="65000"/>
                    <a:lumOff val="35000"/>
                  </a:srgbClr>
                </a:solidFill>
                <a:effectLst/>
                <a:uLnTx/>
                <a:uFillTx/>
                <a:latin typeface="AvenirNext LT Pro Medium" panose="020B0504020202020204" pitchFamily="34" charset="0"/>
                <a:ea typeface="+mn-ea"/>
                <a:cs typeface="+mn-cs"/>
              </a:endParaRPr>
            </a:p>
          </p:txBody>
        </p:sp>
        <p:grpSp>
          <p:nvGrpSpPr>
            <p:cNvPr id="37" name="Graphic 157">
              <a:extLst>
                <a:ext uri="{FF2B5EF4-FFF2-40B4-BE49-F238E27FC236}">
                  <a16:creationId xmlns:a16="http://schemas.microsoft.com/office/drawing/2014/main" id="{D87C11F9-4A6E-44BC-BF6C-0468EFD71B2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9" name="Freeform: Shape 38">
                <a:extLst>
                  <a:ext uri="{FF2B5EF4-FFF2-40B4-BE49-F238E27FC236}">
                    <a16:creationId xmlns:a16="http://schemas.microsoft.com/office/drawing/2014/main" id="{2B1B9F72-6727-48A7-A229-1B9E8620C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Freeform: Shape 39">
                <a:extLst>
                  <a:ext uri="{FF2B5EF4-FFF2-40B4-BE49-F238E27FC236}">
                    <a16:creationId xmlns:a16="http://schemas.microsoft.com/office/drawing/2014/main" id="{F112D38F-1CDF-4293-96FC-2190D0395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1" name="Freeform: Shape 40">
                <a:extLst>
                  <a:ext uri="{FF2B5EF4-FFF2-40B4-BE49-F238E27FC236}">
                    <a16:creationId xmlns:a16="http://schemas.microsoft.com/office/drawing/2014/main" id="{CF3E4DE9-57D9-4C4C-BE4E-7F081A1B3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2" name="Freeform: Shape 41">
                <a:extLst>
                  <a:ext uri="{FF2B5EF4-FFF2-40B4-BE49-F238E27FC236}">
                    <a16:creationId xmlns:a16="http://schemas.microsoft.com/office/drawing/2014/main" id="{6BB673C9-C994-4CA3-B78E-F65C5F8C61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Freeform: Shape 42">
                <a:extLst>
                  <a:ext uri="{FF2B5EF4-FFF2-40B4-BE49-F238E27FC236}">
                    <a16:creationId xmlns:a16="http://schemas.microsoft.com/office/drawing/2014/main" id="{9B6FF51D-0B4A-4C30-AEC8-D66E88C98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4" name="Freeform: Shape 43">
                <a:extLst>
                  <a:ext uri="{FF2B5EF4-FFF2-40B4-BE49-F238E27FC236}">
                    <a16:creationId xmlns:a16="http://schemas.microsoft.com/office/drawing/2014/main" id="{DCF516A0-FBBD-4A87-9E93-708625DE5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45" name="Freeform: Shape 44">
                <a:extLst>
                  <a:ext uri="{FF2B5EF4-FFF2-40B4-BE49-F238E27FC236}">
                    <a16:creationId xmlns:a16="http://schemas.microsoft.com/office/drawing/2014/main" id="{6F1EDD83-3119-40A9-B093-626EB1B126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38" name="Freeform: Shape 37">
              <a:extLst>
                <a:ext uri="{FF2B5EF4-FFF2-40B4-BE49-F238E27FC236}">
                  <a16:creationId xmlns:a16="http://schemas.microsoft.com/office/drawing/2014/main" id="{BA5F46DB-9B25-49AD-BC98-191E88919E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E07A4F41-F633-47E1-4787-1E459C18EEDA}"/>
              </a:ext>
            </a:extLst>
          </p:cNvPr>
          <p:cNvSpPr>
            <a:spLocks noGrp="1"/>
          </p:cNvSpPr>
          <p:nvPr>
            <p:ph type="ctrTitle"/>
          </p:nvPr>
        </p:nvSpPr>
        <p:spPr>
          <a:xfrm>
            <a:off x="994404" y="731041"/>
            <a:ext cx="10191942" cy="3173034"/>
          </a:xfrm>
        </p:spPr>
        <p:txBody>
          <a:bodyPr>
            <a:normAutofit/>
          </a:bodyPr>
          <a:lstStyle/>
          <a:p>
            <a:r>
              <a:rPr lang="en-US" sz="6600" dirty="0">
                <a:latin typeface="Baskerville Old Face" panose="02020602080505020303" pitchFamily="18" charset="0"/>
              </a:rPr>
              <a:t>Other Types of Equations</a:t>
            </a:r>
          </a:p>
        </p:txBody>
      </p:sp>
      <p:sp>
        <p:nvSpPr>
          <p:cNvPr id="3" name="Subtitle 2">
            <a:extLst>
              <a:ext uri="{FF2B5EF4-FFF2-40B4-BE49-F238E27FC236}">
                <a16:creationId xmlns:a16="http://schemas.microsoft.com/office/drawing/2014/main" id="{2BB684C7-8E7C-C707-C5BE-4AA6C0955BA1}"/>
              </a:ext>
            </a:extLst>
          </p:cNvPr>
          <p:cNvSpPr>
            <a:spLocks noGrp="1"/>
          </p:cNvSpPr>
          <p:nvPr>
            <p:ph type="subTitle" idx="1"/>
          </p:nvPr>
        </p:nvSpPr>
        <p:spPr>
          <a:xfrm>
            <a:off x="1524000" y="4069354"/>
            <a:ext cx="9144000" cy="1265285"/>
          </a:xfrm>
        </p:spPr>
        <p:txBody>
          <a:bodyPr>
            <a:normAutofit/>
          </a:bodyPr>
          <a:lstStyle/>
          <a:p>
            <a:r>
              <a:rPr lang="en-US" sz="2200" dirty="0"/>
              <a:t>Section 2.6</a:t>
            </a:r>
          </a:p>
        </p:txBody>
      </p:sp>
      <p:grpSp>
        <p:nvGrpSpPr>
          <p:cNvPr id="47" name="Cross">
            <a:extLst>
              <a:ext uri="{FF2B5EF4-FFF2-40B4-BE49-F238E27FC236}">
                <a16:creationId xmlns:a16="http://schemas.microsoft.com/office/drawing/2014/main" id="{DDB99EF5-8801-40E2-83D3-196FADCBBA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30939" y="3874229"/>
            <a:ext cx="118872" cy="118872"/>
            <a:chOff x="1175347" y="3733800"/>
            <a:chExt cx="118872" cy="118872"/>
          </a:xfrm>
        </p:grpSpPr>
        <p:cxnSp>
          <p:nvCxnSpPr>
            <p:cNvPr id="48" name="Straight Connector 47">
              <a:extLst>
                <a:ext uri="{FF2B5EF4-FFF2-40B4-BE49-F238E27FC236}">
                  <a16:creationId xmlns:a16="http://schemas.microsoft.com/office/drawing/2014/main" id="{50FE3A76-C0EC-41F2-92AD-1A75BA3771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C22AF00A-AACB-4D06-A706-4231FD4EC6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
        <p:nvSpPr>
          <p:cNvPr id="4" name="Footer Placeholder 3">
            <a:extLst>
              <a:ext uri="{FF2B5EF4-FFF2-40B4-BE49-F238E27FC236}">
                <a16:creationId xmlns:a16="http://schemas.microsoft.com/office/drawing/2014/main" id="{2EC05E09-B1D7-509E-BB93-EF54709A0CDF}"/>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715376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A955B76-7F18-1BA0-55CC-AD194117290A}"/>
              </a:ext>
            </a:extLst>
          </p:cNvPr>
          <p:cNvPicPr>
            <a:picLocks noChangeAspect="1"/>
          </p:cNvPicPr>
          <p:nvPr/>
        </p:nvPicPr>
        <p:blipFill>
          <a:blip r:embed="rId3"/>
          <a:stretch>
            <a:fillRect/>
          </a:stretch>
        </p:blipFill>
        <p:spPr>
          <a:xfrm>
            <a:off x="478155" y="359092"/>
            <a:ext cx="10458450" cy="2162175"/>
          </a:xfrm>
          <a:prstGeom prst="rect">
            <a:avLst/>
          </a:prstGeom>
        </p:spPr>
      </p:pic>
    </p:spTree>
    <p:extLst>
      <p:ext uri="{BB962C8B-B14F-4D97-AF65-F5344CB8AC3E}">
        <p14:creationId xmlns:p14="http://schemas.microsoft.com/office/powerpoint/2010/main" val="3473823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FD61A09-297B-5F3F-AD13-D6D6EE8101C0}"/>
              </a:ext>
            </a:extLst>
          </p:cNvPr>
          <p:cNvPicPr>
            <a:picLocks noChangeAspect="1"/>
          </p:cNvPicPr>
          <p:nvPr/>
        </p:nvPicPr>
        <p:blipFill>
          <a:blip r:embed="rId3"/>
          <a:stretch>
            <a:fillRect/>
          </a:stretch>
        </p:blipFill>
        <p:spPr>
          <a:xfrm>
            <a:off x="506730" y="440055"/>
            <a:ext cx="10401300" cy="1657350"/>
          </a:xfrm>
          <a:prstGeom prst="rect">
            <a:avLst/>
          </a:prstGeom>
        </p:spPr>
      </p:pic>
    </p:spTree>
    <p:extLst>
      <p:ext uri="{BB962C8B-B14F-4D97-AF65-F5344CB8AC3E}">
        <p14:creationId xmlns:p14="http://schemas.microsoft.com/office/powerpoint/2010/main" val="1328539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9DAF05A-08AD-D03E-CD6E-AFDA39B30EE5}"/>
              </a:ext>
            </a:extLst>
          </p:cNvPr>
          <p:cNvPicPr>
            <a:picLocks noChangeAspect="1"/>
          </p:cNvPicPr>
          <p:nvPr/>
        </p:nvPicPr>
        <p:blipFill>
          <a:blip r:embed="rId3"/>
          <a:stretch>
            <a:fillRect/>
          </a:stretch>
        </p:blipFill>
        <p:spPr>
          <a:xfrm>
            <a:off x="1182052" y="1022645"/>
            <a:ext cx="9827895" cy="4110462"/>
          </a:xfrm>
          <a:prstGeom prst="rect">
            <a:avLst/>
          </a:prstGeom>
        </p:spPr>
      </p:pic>
    </p:spTree>
    <p:extLst>
      <p:ext uri="{BB962C8B-B14F-4D97-AF65-F5344CB8AC3E}">
        <p14:creationId xmlns:p14="http://schemas.microsoft.com/office/powerpoint/2010/main" val="4001415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3" name="Picture 2">
            <a:extLst>
              <a:ext uri="{FF2B5EF4-FFF2-40B4-BE49-F238E27FC236}">
                <a16:creationId xmlns:a16="http://schemas.microsoft.com/office/drawing/2014/main" id="{FB0D5A34-32AB-460F-745A-D2DAA3C8721D}"/>
              </a:ext>
            </a:extLst>
          </p:cNvPr>
          <p:cNvPicPr>
            <a:picLocks noChangeAspect="1"/>
          </p:cNvPicPr>
          <p:nvPr/>
        </p:nvPicPr>
        <p:blipFill>
          <a:blip r:embed="rId3"/>
          <a:stretch>
            <a:fillRect/>
          </a:stretch>
        </p:blipFill>
        <p:spPr>
          <a:xfrm>
            <a:off x="1270110" y="3014112"/>
            <a:ext cx="9651779" cy="2398997"/>
          </a:xfrm>
          <a:prstGeom prst="rect">
            <a:avLst/>
          </a:prstGeom>
        </p:spPr>
      </p:pic>
      <p:sp>
        <p:nvSpPr>
          <p:cNvPr id="4" name="TextBox 3">
            <a:extLst>
              <a:ext uri="{FF2B5EF4-FFF2-40B4-BE49-F238E27FC236}">
                <a16:creationId xmlns:a16="http://schemas.microsoft.com/office/drawing/2014/main" id="{901E7635-4C4A-A02C-9107-0847733B3BEC}"/>
              </a:ext>
            </a:extLst>
          </p:cNvPr>
          <p:cNvSpPr txBox="1"/>
          <p:nvPr/>
        </p:nvSpPr>
        <p:spPr>
          <a:xfrm>
            <a:off x="948691" y="668947"/>
            <a:ext cx="9538858" cy="2062103"/>
          </a:xfrm>
          <a:prstGeom prst="rect">
            <a:avLst/>
          </a:prstGeom>
          <a:noFill/>
        </p:spPr>
        <p:txBody>
          <a:bodyPr wrap="square" rtlCol="0">
            <a:spAutoFit/>
          </a:bodyPr>
          <a:lstStyle/>
          <a:p>
            <a:pPr algn="l"/>
            <a:r>
              <a:rPr lang="en-US" sz="2800" b="1" i="0" dirty="0">
                <a:solidFill>
                  <a:srgbClr val="333333"/>
                </a:solidFill>
                <a:effectLst/>
                <a:latin typeface="Neue Helvetica W01"/>
              </a:rPr>
              <a:t>Solving an Absolute Value Equation</a:t>
            </a:r>
          </a:p>
          <a:p>
            <a:pPr algn="l"/>
            <a:endParaRPr lang="en-US" sz="2800" b="1" i="0" dirty="0">
              <a:solidFill>
                <a:srgbClr val="333333"/>
              </a:solidFill>
              <a:effectLst/>
              <a:latin typeface="Neue Helvetica W01"/>
            </a:endParaRPr>
          </a:p>
          <a:p>
            <a:pPr algn="l"/>
            <a:r>
              <a:rPr lang="en-US" b="0" i="0" dirty="0">
                <a:solidFill>
                  <a:srgbClr val="424242"/>
                </a:solidFill>
                <a:effectLst/>
                <a:latin typeface="Neue Helvetica W01"/>
              </a:rPr>
              <a:t>Next, we will learn how to solve an absolute value equation. Knowing how to solve problems involving absolute value functions is useful. For example, we may need to identify numbers or points on a line that are at a specified distance from a given reference point.</a:t>
            </a:r>
          </a:p>
          <a:p>
            <a:endParaRPr lang="en-US" dirty="0"/>
          </a:p>
        </p:txBody>
      </p:sp>
    </p:spTree>
    <p:extLst>
      <p:ext uri="{BB962C8B-B14F-4D97-AF65-F5344CB8AC3E}">
        <p14:creationId xmlns:p14="http://schemas.microsoft.com/office/powerpoint/2010/main" val="327646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39F3148-827D-6E5A-0E20-99DFC0442803}"/>
              </a:ext>
            </a:extLst>
          </p:cNvPr>
          <p:cNvPicPr>
            <a:picLocks noChangeAspect="1"/>
          </p:cNvPicPr>
          <p:nvPr/>
        </p:nvPicPr>
        <p:blipFill>
          <a:blip r:embed="rId3"/>
          <a:stretch>
            <a:fillRect/>
          </a:stretch>
        </p:blipFill>
        <p:spPr>
          <a:xfrm>
            <a:off x="258127" y="221874"/>
            <a:ext cx="10487025" cy="3819525"/>
          </a:xfrm>
          <a:prstGeom prst="rect">
            <a:avLst/>
          </a:prstGeom>
        </p:spPr>
      </p:pic>
    </p:spTree>
    <p:extLst>
      <p:ext uri="{BB962C8B-B14F-4D97-AF65-F5344CB8AC3E}">
        <p14:creationId xmlns:p14="http://schemas.microsoft.com/office/powerpoint/2010/main" val="1093557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BC5F5757-4EE5-AAD2-185C-43339E64B720}"/>
              </a:ext>
            </a:extLst>
          </p:cNvPr>
          <p:cNvPicPr>
            <a:picLocks noChangeAspect="1"/>
          </p:cNvPicPr>
          <p:nvPr/>
        </p:nvPicPr>
        <p:blipFill>
          <a:blip r:embed="rId3"/>
          <a:stretch>
            <a:fillRect/>
          </a:stretch>
        </p:blipFill>
        <p:spPr>
          <a:xfrm>
            <a:off x="381000" y="374332"/>
            <a:ext cx="10401300" cy="1628775"/>
          </a:xfrm>
          <a:prstGeom prst="rect">
            <a:avLst/>
          </a:prstGeom>
        </p:spPr>
      </p:pic>
    </p:spTree>
    <p:extLst>
      <p:ext uri="{BB962C8B-B14F-4D97-AF65-F5344CB8AC3E}">
        <p14:creationId xmlns:p14="http://schemas.microsoft.com/office/powerpoint/2010/main" val="2744320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E734F8CA-DEB1-1A60-6A0A-679A4ACEB9BF}"/>
              </a:ext>
            </a:extLst>
          </p:cNvPr>
          <p:cNvSpPr txBox="1"/>
          <p:nvPr/>
        </p:nvSpPr>
        <p:spPr>
          <a:xfrm>
            <a:off x="722094" y="423545"/>
            <a:ext cx="10401536" cy="1908215"/>
          </a:xfrm>
          <a:prstGeom prst="rect">
            <a:avLst/>
          </a:prstGeom>
          <a:noFill/>
        </p:spPr>
        <p:txBody>
          <a:bodyPr wrap="square" rtlCol="0">
            <a:spAutoFit/>
          </a:bodyPr>
          <a:lstStyle/>
          <a:p>
            <a:pPr algn="l"/>
            <a:r>
              <a:rPr lang="en-US" sz="2800" b="1" i="0" dirty="0">
                <a:solidFill>
                  <a:srgbClr val="333333"/>
                </a:solidFill>
                <a:effectLst/>
                <a:latin typeface="Neue Helvetica W01"/>
              </a:rPr>
              <a:t>Solving Equations in Quadratic Form</a:t>
            </a:r>
          </a:p>
          <a:p>
            <a:pPr algn="l"/>
            <a:endParaRPr lang="en-US" b="1" i="0" dirty="0">
              <a:solidFill>
                <a:srgbClr val="333333"/>
              </a:solidFill>
              <a:effectLst/>
              <a:latin typeface="Neue Helvetica W01"/>
            </a:endParaRPr>
          </a:p>
          <a:p>
            <a:pPr algn="l"/>
            <a:r>
              <a:rPr lang="en-US" b="1" i="0" dirty="0">
                <a:solidFill>
                  <a:srgbClr val="424242"/>
                </a:solidFill>
                <a:effectLst/>
                <a:latin typeface="Neue Helvetica W01"/>
              </a:rPr>
              <a:t>Equations in quadratic form </a:t>
            </a:r>
            <a:r>
              <a:rPr lang="en-US" b="0" i="0" dirty="0">
                <a:solidFill>
                  <a:srgbClr val="424242"/>
                </a:solidFill>
                <a:effectLst/>
                <a:latin typeface="Neue Helvetica W01"/>
              </a:rPr>
              <a:t>are equations with three terms. The first term has a power other than 2. The middle term has an exponent that is one-half the exponent of the leading term. The third term is a constant. We can solve equations in this form as if they were quadratic.</a:t>
            </a:r>
          </a:p>
          <a:p>
            <a:endParaRPr lang="en-US" dirty="0"/>
          </a:p>
        </p:txBody>
      </p:sp>
      <p:pic>
        <p:nvPicPr>
          <p:cNvPr id="5" name="Picture 4">
            <a:extLst>
              <a:ext uri="{FF2B5EF4-FFF2-40B4-BE49-F238E27FC236}">
                <a16:creationId xmlns:a16="http://schemas.microsoft.com/office/drawing/2014/main" id="{28006DCC-5020-903A-0C01-CC2D7C7793E6}"/>
              </a:ext>
            </a:extLst>
          </p:cNvPr>
          <p:cNvPicPr>
            <a:picLocks noChangeAspect="1"/>
          </p:cNvPicPr>
          <p:nvPr/>
        </p:nvPicPr>
        <p:blipFill>
          <a:blip r:embed="rId3"/>
          <a:stretch>
            <a:fillRect/>
          </a:stretch>
        </p:blipFill>
        <p:spPr>
          <a:xfrm>
            <a:off x="1010498" y="2677213"/>
            <a:ext cx="10171003" cy="2239405"/>
          </a:xfrm>
          <a:prstGeom prst="rect">
            <a:avLst/>
          </a:prstGeom>
        </p:spPr>
      </p:pic>
    </p:spTree>
    <p:extLst>
      <p:ext uri="{BB962C8B-B14F-4D97-AF65-F5344CB8AC3E}">
        <p14:creationId xmlns:p14="http://schemas.microsoft.com/office/powerpoint/2010/main" val="3578015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7BD0338-1C31-C6E5-1309-CEEF0B87C142}"/>
              </a:ext>
            </a:extLst>
          </p:cNvPr>
          <p:cNvPicPr>
            <a:picLocks noChangeAspect="1"/>
          </p:cNvPicPr>
          <p:nvPr/>
        </p:nvPicPr>
        <p:blipFill>
          <a:blip r:embed="rId3"/>
          <a:stretch>
            <a:fillRect/>
          </a:stretch>
        </p:blipFill>
        <p:spPr>
          <a:xfrm>
            <a:off x="647700" y="946412"/>
            <a:ext cx="10896600" cy="4305300"/>
          </a:xfrm>
          <a:prstGeom prst="rect">
            <a:avLst/>
          </a:prstGeom>
        </p:spPr>
      </p:pic>
    </p:spTree>
    <p:extLst>
      <p:ext uri="{BB962C8B-B14F-4D97-AF65-F5344CB8AC3E}">
        <p14:creationId xmlns:p14="http://schemas.microsoft.com/office/powerpoint/2010/main" val="3939481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B387779-BD62-DAB8-4085-D84F35E1A291}"/>
              </a:ext>
            </a:extLst>
          </p:cNvPr>
          <p:cNvPicPr>
            <a:picLocks noChangeAspect="1"/>
          </p:cNvPicPr>
          <p:nvPr/>
        </p:nvPicPr>
        <p:blipFill>
          <a:blip r:embed="rId3"/>
          <a:stretch>
            <a:fillRect/>
          </a:stretch>
        </p:blipFill>
        <p:spPr>
          <a:xfrm>
            <a:off x="315257" y="349528"/>
            <a:ext cx="10467975" cy="2143125"/>
          </a:xfrm>
          <a:prstGeom prst="rect">
            <a:avLst/>
          </a:prstGeom>
        </p:spPr>
      </p:pic>
    </p:spTree>
    <p:extLst>
      <p:ext uri="{BB962C8B-B14F-4D97-AF65-F5344CB8AC3E}">
        <p14:creationId xmlns:p14="http://schemas.microsoft.com/office/powerpoint/2010/main" val="1907627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57D3267-32F5-32B5-E1B6-C4EA2133E4CA}"/>
              </a:ext>
            </a:extLst>
          </p:cNvPr>
          <p:cNvPicPr>
            <a:picLocks noChangeAspect="1"/>
          </p:cNvPicPr>
          <p:nvPr/>
        </p:nvPicPr>
        <p:blipFill>
          <a:blip r:embed="rId3"/>
          <a:stretch>
            <a:fillRect/>
          </a:stretch>
        </p:blipFill>
        <p:spPr>
          <a:xfrm>
            <a:off x="456561" y="399804"/>
            <a:ext cx="10487025" cy="1533525"/>
          </a:xfrm>
          <a:prstGeom prst="rect">
            <a:avLst/>
          </a:prstGeom>
        </p:spPr>
      </p:pic>
    </p:spTree>
    <p:extLst>
      <p:ext uri="{BB962C8B-B14F-4D97-AF65-F5344CB8AC3E}">
        <p14:creationId xmlns:p14="http://schemas.microsoft.com/office/powerpoint/2010/main" val="37965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7298793"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are the skills discussed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lang="en-US" sz="2800" b="0" i="0" dirty="0">
                <a:solidFill>
                  <a:srgbClr val="424242"/>
                </a:solidFill>
                <a:effectLst/>
                <a:latin typeface="Neue Helvetica W01"/>
              </a:rPr>
              <a:t>Solve equations involving rational exponents.</a:t>
            </a:r>
          </a:p>
          <a:p>
            <a:pPr algn="l">
              <a:buFont typeface="Arial" panose="020B0604020202020204" pitchFamily="34" charset="0"/>
              <a:buChar char="•"/>
            </a:pPr>
            <a:r>
              <a:rPr lang="en-US" sz="2800" b="0" i="0" dirty="0">
                <a:solidFill>
                  <a:srgbClr val="424242"/>
                </a:solidFill>
                <a:effectLst/>
                <a:latin typeface="Neue Helvetica W01"/>
              </a:rPr>
              <a:t>Solve equations using factoring.</a:t>
            </a:r>
          </a:p>
          <a:p>
            <a:pPr algn="l">
              <a:buFont typeface="Arial" panose="020B0604020202020204" pitchFamily="34" charset="0"/>
              <a:buChar char="•"/>
            </a:pPr>
            <a:r>
              <a:rPr lang="en-US" sz="2800" b="0" i="0" dirty="0">
                <a:solidFill>
                  <a:srgbClr val="424242"/>
                </a:solidFill>
                <a:effectLst/>
                <a:latin typeface="Neue Helvetica W01"/>
              </a:rPr>
              <a:t>Solve radical equations.</a:t>
            </a:r>
          </a:p>
          <a:p>
            <a:pPr algn="l">
              <a:buFont typeface="Arial" panose="020B0604020202020204" pitchFamily="34" charset="0"/>
              <a:buChar char="•"/>
            </a:pPr>
            <a:r>
              <a:rPr lang="en-US" sz="2800" b="0" i="0" dirty="0">
                <a:solidFill>
                  <a:srgbClr val="424242"/>
                </a:solidFill>
                <a:effectLst/>
                <a:latin typeface="Neue Helvetica W01"/>
              </a:rPr>
              <a:t>Solve absolute value equations.</a:t>
            </a:r>
          </a:p>
          <a:p>
            <a:pPr algn="l">
              <a:buFont typeface="Arial" panose="020B0604020202020204" pitchFamily="34" charset="0"/>
              <a:buChar char="•"/>
            </a:pPr>
            <a:r>
              <a:rPr lang="en-US" sz="2800" b="0" i="0" dirty="0">
                <a:solidFill>
                  <a:srgbClr val="424242"/>
                </a:solidFill>
                <a:effectLst/>
                <a:latin typeface="Neue Helvetica W01"/>
              </a:rPr>
              <a:t>Solve other types of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3F88470-82DB-1E48-0E6C-64162798D0CB}"/>
              </a:ext>
            </a:extLst>
          </p:cNvPr>
          <p:cNvPicPr>
            <a:picLocks noChangeAspect="1"/>
          </p:cNvPicPr>
          <p:nvPr/>
        </p:nvPicPr>
        <p:blipFill>
          <a:blip r:embed="rId3"/>
          <a:stretch>
            <a:fillRect/>
          </a:stretch>
        </p:blipFill>
        <p:spPr>
          <a:xfrm>
            <a:off x="404862" y="320953"/>
            <a:ext cx="10458450" cy="2200275"/>
          </a:xfrm>
          <a:prstGeom prst="rect">
            <a:avLst/>
          </a:prstGeom>
        </p:spPr>
      </p:pic>
    </p:spTree>
    <p:extLst>
      <p:ext uri="{BB962C8B-B14F-4D97-AF65-F5344CB8AC3E}">
        <p14:creationId xmlns:p14="http://schemas.microsoft.com/office/powerpoint/2010/main" val="2913632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921880C-6BBD-1C66-25BD-D2B882F9C55E}"/>
              </a:ext>
            </a:extLst>
          </p:cNvPr>
          <p:cNvPicPr>
            <a:picLocks noChangeAspect="1"/>
          </p:cNvPicPr>
          <p:nvPr/>
        </p:nvPicPr>
        <p:blipFill>
          <a:blip r:embed="rId3"/>
          <a:stretch>
            <a:fillRect/>
          </a:stretch>
        </p:blipFill>
        <p:spPr>
          <a:xfrm>
            <a:off x="461423" y="365780"/>
            <a:ext cx="10458450" cy="1733550"/>
          </a:xfrm>
          <a:prstGeom prst="rect">
            <a:avLst/>
          </a:prstGeom>
        </p:spPr>
      </p:pic>
    </p:spTree>
    <p:extLst>
      <p:ext uri="{BB962C8B-B14F-4D97-AF65-F5344CB8AC3E}">
        <p14:creationId xmlns:p14="http://schemas.microsoft.com/office/powerpoint/2010/main" val="1231549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96317619-2EA1-3217-6E09-797E9484A43B}"/>
              </a:ext>
            </a:extLst>
          </p:cNvPr>
          <p:cNvSpPr txBox="1"/>
          <p:nvPr/>
        </p:nvSpPr>
        <p:spPr>
          <a:xfrm>
            <a:off x="565609" y="593889"/>
            <a:ext cx="9417377" cy="2062103"/>
          </a:xfrm>
          <a:prstGeom prst="rect">
            <a:avLst/>
          </a:prstGeom>
          <a:noFill/>
        </p:spPr>
        <p:txBody>
          <a:bodyPr wrap="square" rtlCol="0">
            <a:spAutoFit/>
          </a:bodyPr>
          <a:lstStyle/>
          <a:p>
            <a:pPr algn="l"/>
            <a:r>
              <a:rPr lang="en-US" sz="2800" b="1" i="0" dirty="0">
                <a:solidFill>
                  <a:srgbClr val="333333"/>
                </a:solidFill>
                <a:effectLst/>
                <a:latin typeface="Neue Helvetica W01"/>
              </a:rPr>
              <a:t>Solving Rational Equations Resulting in a Quadratic</a:t>
            </a:r>
          </a:p>
          <a:p>
            <a:pPr algn="l"/>
            <a:endParaRPr lang="en-US" sz="2800" b="1" i="0" dirty="0">
              <a:solidFill>
                <a:srgbClr val="333333"/>
              </a:solidFill>
              <a:effectLst/>
              <a:latin typeface="Neue Helvetica W01"/>
            </a:endParaRPr>
          </a:p>
          <a:p>
            <a:pPr algn="l"/>
            <a:r>
              <a:rPr lang="en-US" b="0" i="0" dirty="0">
                <a:solidFill>
                  <a:srgbClr val="424242"/>
                </a:solidFill>
                <a:effectLst/>
                <a:latin typeface="Neue Helvetica W01"/>
              </a:rPr>
              <a:t>Earlier, we solved rational equations. Sometimes, solving a rational equation results in a quadratic. When this happens, we continue the solution by simplifying the quadratic equation by one of the methods we have seen. It may turn out that there is no solution.</a:t>
            </a:r>
          </a:p>
          <a:p>
            <a:endParaRPr lang="en-US" dirty="0"/>
          </a:p>
        </p:txBody>
      </p:sp>
    </p:spTree>
    <p:extLst>
      <p:ext uri="{BB962C8B-B14F-4D97-AF65-F5344CB8AC3E}">
        <p14:creationId xmlns:p14="http://schemas.microsoft.com/office/powerpoint/2010/main" val="2971977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9A734B9-53EA-F66B-22BB-EEDA861CAC17}"/>
              </a:ext>
            </a:extLst>
          </p:cNvPr>
          <p:cNvPicPr>
            <a:picLocks noChangeAspect="1"/>
          </p:cNvPicPr>
          <p:nvPr/>
        </p:nvPicPr>
        <p:blipFill>
          <a:blip r:embed="rId3"/>
          <a:stretch>
            <a:fillRect/>
          </a:stretch>
        </p:blipFill>
        <p:spPr>
          <a:xfrm>
            <a:off x="334209" y="264294"/>
            <a:ext cx="10448925" cy="2219325"/>
          </a:xfrm>
          <a:prstGeom prst="rect">
            <a:avLst/>
          </a:prstGeom>
        </p:spPr>
      </p:pic>
    </p:spTree>
    <p:extLst>
      <p:ext uri="{BB962C8B-B14F-4D97-AF65-F5344CB8AC3E}">
        <p14:creationId xmlns:p14="http://schemas.microsoft.com/office/powerpoint/2010/main" val="308445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7888B3A-21A7-7080-3050-8F95F54EF859}"/>
              </a:ext>
            </a:extLst>
          </p:cNvPr>
          <p:cNvPicPr>
            <a:picLocks noChangeAspect="1"/>
          </p:cNvPicPr>
          <p:nvPr/>
        </p:nvPicPr>
        <p:blipFill>
          <a:blip r:embed="rId3"/>
          <a:stretch>
            <a:fillRect/>
          </a:stretch>
        </p:blipFill>
        <p:spPr>
          <a:xfrm>
            <a:off x="389572" y="351472"/>
            <a:ext cx="10429875" cy="1628775"/>
          </a:xfrm>
          <a:prstGeom prst="rect">
            <a:avLst/>
          </a:prstGeom>
        </p:spPr>
      </p:pic>
    </p:spTree>
    <p:extLst>
      <p:ext uri="{BB962C8B-B14F-4D97-AF65-F5344CB8AC3E}">
        <p14:creationId xmlns:p14="http://schemas.microsoft.com/office/powerpoint/2010/main" val="36496284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2800638" y="1347850"/>
            <a:ext cx="6881627" cy="39703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r>
              <a:rPr lang="en-US" sz="2800" b="0" i="0" dirty="0">
                <a:solidFill>
                  <a:srgbClr val="424242"/>
                </a:solidFill>
                <a:effectLst/>
                <a:latin typeface="Neue Helvetica W01"/>
              </a:rPr>
              <a:t>Solve equations involving rational exponents.</a:t>
            </a:r>
          </a:p>
          <a:p>
            <a:pPr algn="l">
              <a:buFont typeface="Arial" panose="020B0604020202020204" pitchFamily="34" charset="0"/>
              <a:buChar char="•"/>
            </a:pPr>
            <a:r>
              <a:rPr lang="en-US" sz="2800" b="0" i="0" dirty="0">
                <a:solidFill>
                  <a:srgbClr val="424242"/>
                </a:solidFill>
                <a:effectLst/>
                <a:latin typeface="Neue Helvetica W01"/>
              </a:rPr>
              <a:t>Solve equations using factoring.</a:t>
            </a:r>
          </a:p>
          <a:p>
            <a:pPr algn="l">
              <a:buFont typeface="Arial" panose="020B0604020202020204" pitchFamily="34" charset="0"/>
              <a:buChar char="•"/>
            </a:pPr>
            <a:r>
              <a:rPr lang="en-US" sz="2800" b="0" i="0" dirty="0">
                <a:solidFill>
                  <a:srgbClr val="424242"/>
                </a:solidFill>
                <a:effectLst/>
                <a:latin typeface="Neue Helvetica W01"/>
              </a:rPr>
              <a:t>Solve radical equations.</a:t>
            </a:r>
          </a:p>
          <a:p>
            <a:pPr algn="l">
              <a:buFont typeface="Arial" panose="020B0604020202020204" pitchFamily="34" charset="0"/>
              <a:buChar char="•"/>
            </a:pPr>
            <a:r>
              <a:rPr lang="en-US" sz="2800" b="0" i="0" dirty="0">
                <a:solidFill>
                  <a:srgbClr val="424242"/>
                </a:solidFill>
                <a:effectLst/>
                <a:latin typeface="Neue Helvetica W01"/>
              </a:rPr>
              <a:t>Solve absolute value equations.</a:t>
            </a:r>
          </a:p>
          <a:p>
            <a:pPr algn="l">
              <a:buFont typeface="Arial" panose="020B0604020202020204" pitchFamily="34" charset="0"/>
              <a:buChar char="•"/>
            </a:pPr>
            <a:r>
              <a:rPr lang="en-US" sz="2800" b="0" i="0" dirty="0">
                <a:solidFill>
                  <a:srgbClr val="424242"/>
                </a:solidFill>
                <a:effectLst/>
                <a:latin typeface="Neue Helvetica W01"/>
              </a:rPr>
              <a:t>Solve other types of equations.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05423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0B328040-C28E-7470-F761-7AD17FFD9AC3}"/>
              </a:ext>
            </a:extLst>
          </p:cNvPr>
          <p:cNvPicPr>
            <a:picLocks noChangeAspect="1"/>
          </p:cNvPicPr>
          <p:nvPr/>
        </p:nvPicPr>
        <p:blipFill>
          <a:blip r:embed="rId3"/>
          <a:stretch>
            <a:fillRect/>
          </a:stretch>
        </p:blipFill>
        <p:spPr>
          <a:xfrm>
            <a:off x="628650" y="1614438"/>
            <a:ext cx="10934700" cy="2724150"/>
          </a:xfrm>
          <a:prstGeom prst="rect">
            <a:avLst/>
          </a:prstGeom>
        </p:spPr>
      </p:pic>
    </p:spTree>
    <p:extLst>
      <p:ext uri="{BB962C8B-B14F-4D97-AF65-F5344CB8AC3E}">
        <p14:creationId xmlns:p14="http://schemas.microsoft.com/office/powerpoint/2010/main" val="11936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6531496-9E3D-4416-C2CF-39E2FC6360D6}"/>
              </a:ext>
            </a:extLst>
          </p:cNvPr>
          <p:cNvPicPr>
            <a:picLocks noChangeAspect="1"/>
          </p:cNvPicPr>
          <p:nvPr/>
        </p:nvPicPr>
        <p:blipFill>
          <a:blip r:embed="rId3"/>
          <a:stretch>
            <a:fillRect/>
          </a:stretch>
        </p:blipFill>
        <p:spPr>
          <a:xfrm>
            <a:off x="433387" y="394335"/>
            <a:ext cx="10410825" cy="2114550"/>
          </a:xfrm>
          <a:prstGeom prst="rect">
            <a:avLst/>
          </a:prstGeom>
        </p:spPr>
      </p:pic>
    </p:spTree>
    <p:extLst>
      <p:ext uri="{BB962C8B-B14F-4D97-AF65-F5344CB8AC3E}">
        <p14:creationId xmlns:p14="http://schemas.microsoft.com/office/powerpoint/2010/main" val="257759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10" name="TextBox 9">
            <a:extLst>
              <a:ext uri="{FF2B5EF4-FFF2-40B4-BE49-F238E27FC236}">
                <a16:creationId xmlns:a16="http://schemas.microsoft.com/office/drawing/2014/main" id="{BFED3C8F-E746-7F36-8AAD-65CD9FD79A80}"/>
              </a:ext>
            </a:extLst>
          </p:cNvPr>
          <p:cNvSpPr txBox="1"/>
          <p:nvPr/>
        </p:nvSpPr>
        <p:spPr>
          <a:xfrm>
            <a:off x="1076816" y="1309855"/>
            <a:ext cx="10038368" cy="1908215"/>
          </a:xfrm>
          <a:prstGeom prst="rect">
            <a:avLst/>
          </a:prstGeom>
          <a:noFill/>
        </p:spPr>
        <p:txBody>
          <a:bodyPr wrap="square" rtlCol="0">
            <a:spAutoFit/>
          </a:bodyPr>
          <a:lstStyle/>
          <a:p>
            <a:pPr algn="l"/>
            <a:r>
              <a:rPr lang="en-US" sz="2800" b="1" i="0" dirty="0">
                <a:solidFill>
                  <a:srgbClr val="333333"/>
                </a:solidFill>
                <a:effectLst/>
                <a:latin typeface="Neue Helvetica W01"/>
              </a:rPr>
              <a:t>Solving Equations Involving Rational Exponents</a:t>
            </a:r>
          </a:p>
          <a:p>
            <a:pPr algn="l"/>
            <a:endParaRPr lang="en-US" b="1" i="0" dirty="0">
              <a:solidFill>
                <a:srgbClr val="333333"/>
              </a:solidFill>
              <a:effectLst/>
              <a:latin typeface="Neue Helvetica W01"/>
            </a:endParaRPr>
          </a:p>
          <a:p>
            <a:pPr algn="l"/>
            <a:r>
              <a:rPr lang="en-US" b="0" i="0" dirty="0">
                <a:solidFill>
                  <a:srgbClr val="424242"/>
                </a:solidFill>
                <a:effectLst/>
                <a:latin typeface="Neue Helvetica W01"/>
              </a:rPr>
              <a:t>We can solve equations in which a variable is raised to a rational exponent by raising both sides of the equation to the reciprocal of the exponent. The reason we raise the equation to the reciprocal of the exponent is because we want to eliminate the exponent on the variable term.</a:t>
            </a:r>
          </a:p>
          <a:p>
            <a:endParaRPr lang="en-US" dirty="0"/>
          </a:p>
        </p:txBody>
      </p:sp>
    </p:spTree>
    <p:extLst>
      <p:ext uri="{BB962C8B-B14F-4D97-AF65-F5344CB8AC3E}">
        <p14:creationId xmlns:p14="http://schemas.microsoft.com/office/powerpoint/2010/main" val="1815072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5" name="Picture 4">
            <a:extLst>
              <a:ext uri="{FF2B5EF4-FFF2-40B4-BE49-F238E27FC236}">
                <a16:creationId xmlns:a16="http://schemas.microsoft.com/office/drawing/2014/main" id="{4F7FC144-C148-FA5A-73CE-2E6B2B7B0837}"/>
              </a:ext>
            </a:extLst>
          </p:cNvPr>
          <p:cNvPicPr>
            <a:picLocks noChangeAspect="1"/>
          </p:cNvPicPr>
          <p:nvPr/>
        </p:nvPicPr>
        <p:blipFill>
          <a:blip r:embed="rId3"/>
          <a:stretch>
            <a:fillRect/>
          </a:stretch>
        </p:blipFill>
        <p:spPr>
          <a:xfrm>
            <a:off x="337185" y="319087"/>
            <a:ext cx="10420350" cy="2219325"/>
          </a:xfrm>
          <a:prstGeom prst="rect">
            <a:avLst/>
          </a:prstGeom>
        </p:spPr>
      </p:pic>
    </p:spTree>
    <p:extLst>
      <p:ext uri="{BB962C8B-B14F-4D97-AF65-F5344CB8AC3E}">
        <p14:creationId xmlns:p14="http://schemas.microsoft.com/office/powerpoint/2010/main" val="18851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8D646C95-4851-FBE9-A1F5-4D14DECC1753}"/>
              </a:ext>
            </a:extLst>
          </p:cNvPr>
          <p:cNvPicPr>
            <a:picLocks noChangeAspect="1"/>
          </p:cNvPicPr>
          <p:nvPr/>
        </p:nvPicPr>
        <p:blipFill>
          <a:blip r:embed="rId3"/>
          <a:stretch>
            <a:fillRect/>
          </a:stretch>
        </p:blipFill>
        <p:spPr>
          <a:xfrm>
            <a:off x="516255" y="453390"/>
            <a:ext cx="10382250" cy="1676400"/>
          </a:xfrm>
          <a:prstGeom prst="rect">
            <a:avLst/>
          </a:prstGeom>
        </p:spPr>
      </p:pic>
    </p:spTree>
    <p:extLst>
      <p:ext uri="{BB962C8B-B14F-4D97-AF65-F5344CB8AC3E}">
        <p14:creationId xmlns:p14="http://schemas.microsoft.com/office/powerpoint/2010/main" val="353495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1BB986E7-81EF-7B94-5763-5BC9E38A17E9}"/>
              </a:ext>
            </a:extLst>
          </p:cNvPr>
          <p:cNvPicPr>
            <a:picLocks noChangeAspect="1"/>
          </p:cNvPicPr>
          <p:nvPr/>
        </p:nvPicPr>
        <p:blipFill>
          <a:blip r:embed="rId3"/>
          <a:stretch>
            <a:fillRect/>
          </a:stretch>
        </p:blipFill>
        <p:spPr>
          <a:xfrm>
            <a:off x="338137" y="354330"/>
            <a:ext cx="10372725" cy="2171700"/>
          </a:xfrm>
          <a:prstGeom prst="rect">
            <a:avLst/>
          </a:prstGeom>
        </p:spPr>
      </p:pic>
    </p:spTree>
    <p:extLst>
      <p:ext uri="{BB962C8B-B14F-4D97-AF65-F5344CB8AC3E}">
        <p14:creationId xmlns:p14="http://schemas.microsoft.com/office/powerpoint/2010/main" val="3501490344"/>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1234</Words>
  <Application>Microsoft Office PowerPoint</Application>
  <PresentationFormat>Widescreen</PresentationFormat>
  <Paragraphs>152</Paragraphs>
  <Slides>36</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Avenir Next LT Pro</vt:lpstr>
      <vt:lpstr>AvenirNext LT Pro Medium</vt:lpstr>
      <vt:lpstr>Baskerville Old Face</vt:lpstr>
      <vt:lpstr>Calibri</vt:lpstr>
      <vt:lpstr>Neue Helvetica W01</vt:lpstr>
      <vt:lpstr>Sagona Book</vt:lpstr>
      <vt:lpstr>Segoe UI Semilight</vt:lpstr>
      <vt:lpstr>ExploreVTI</vt:lpstr>
      <vt:lpstr>Equations and Inequalities</vt:lpstr>
      <vt:lpstr>Other Types of Equations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Aydelotte</dc:creator>
  <cp:lastModifiedBy>Susan Aydelotte</cp:lastModifiedBy>
  <cp:revision>6</cp:revision>
  <dcterms:created xsi:type="dcterms:W3CDTF">2023-11-17T22:38:22Z</dcterms:created>
  <dcterms:modified xsi:type="dcterms:W3CDTF">2023-12-08T21:00:34Z</dcterms:modified>
</cp:coreProperties>
</file>