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7" r:id="rId3"/>
    <p:sldId id="280" r:id="rId4"/>
    <p:sldId id="299" r:id="rId5"/>
    <p:sldId id="314" r:id="rId6"/>
    <p:sldId id="300" r:id="rId7"/>
    <p:sldId id="313" r:id="rId8"/>
    <p:sldId id="312" r:id="rId9"/>
    <p:sldId id="311" r:id="rId10"/>
    <p:sldId id="310" r:id="rId11"/>
    <p:sldId id="309" r:id="rId12"/>
    <p:sldId id="308" r:id="rId13"/>
    <p:sldId id="307" r:id="rId14"/>
    <p:sldId id="306" r:id="rId15"/>
    <p:sldId id="305" r:id="rId16"/>
    <p:sldId id="304" r:id="rId17"/>
    <p:sldId id="303" r:id="rId18"/>
    <p:sldId id="302" r:id="rId19"/>
    <p:sldId id="319" r:id="rId20"/>
    <p:sldId id="318" r:id="rId21"/>
    <p:sldId id="317" r:id="rId22"/>
    <p:sldId id="316" r:id="rId23"/>
    <p:sldId id="315" r:id="rId24"/>
    <p:sldId id="301" r:id="rId25"/>
    <p:sldId id="324" r:id="rId26"/>
    <p:sldId id="323" r:id="rId27"/>
    <p:sldId id="322" r:id="rId28"/>
    <p:sldId id="321" r:id="rId29"/>
    <p:sldId id="330" r:id="rId30"/>
    <p:sldId id="329" r:id="rId31"/>
    <p:sldId id="328" r:id="rId32"/>
    <p:sldId id="326" r:id="rId33"/>
    <p:sldId id="327" r:id="rId34"/>
    <p:sldId id="332" r:id="rId35"/>
    <p:sldId id="331" r:id="rId36"/>
    <p:sldId id="325" r:id="rId37"/>
    <p:sldId id="271" r:id="rId38"/>
    <p:sldId id="33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84371" autoAdjust="0"/>
  </p:normalViewPr>
  <p:slideViewPr>
    <p:cSldViewPr snapToGrid="0">
      <p:cViewPr varScale="1">
        <p:scale>
          <a:sx n="93" d="100"/>
          <a:sy n="93"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1E492-4F52-4E3B-9221-B6ACCCA577C2}"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108A0-69A2-4EDC-820F-056C9E2DB391}" type="slidenum">
              <a:rPr lang="en-US" smtClean="0"/>
              <a:t>‹#›</a:t>
            </a:fld>
            <a:endParaRPr lang="en-US"/>
          </a:p>
        </p:txBody>
      </p:sp>
    </p:spTree>
    <p:extLst>
      <p:ext uri="{BB962C8B-B14F-4D97-AF65-F5344CB8AC3E}">
        <p14:creationId xmlns:p14="http://schemas.microsoft.com/office/powerpoint/2010/main" val="37457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Neue Helvetica W01"/>
              </a:rPr>
              <a:t>Solve quadratic equations by factoring.</a:t>
            </a:r>
          </a:p>
          <a:p>
            <a:pPr algn="l">
              <a:buFont typeface="Arial" panose="020B0604020202020204" pitchFamily="34" charset="0"/>
              <a:buChar char="•"/>
            </a:pPr>
            <a:r>
              <a:rPr lang="en-US" b="0" i="0" dirty="0">
                <a:solidFill>
                  <a:srgbClr val="424242"/>
                </a:solidFill>
                <a:effectLst/>
                <a:latin typeface="Neue Helvetica W01"/>
              </a:rPr>
              <a:t>Solve quadratic equations by the square root property.</a:t>
            </a:r>
          </a:p>
          <a:p>
            <a:pPr algn="l">
              <a:buFont typeface="Arial" panose="020B0604020202020204" pitchFamily="34" charset="0"/>
              <a:buChar char="•"/>
            </a:pPr>
            <a:r>
              <a:rPr lang="en-US" b="0" i="0" dirty="0">
                <a:solidFill>
                  <a:srgbClr val="424242"/>
                </a:solidFill>
                <a:effectLst/>
                <a:latin typeface="Neue Helvetica W01"/>
              </a:rPr>
              <a:t>Solve quadratic equations by completing the square.</a:t>
            </a:r>
          </a:p>
          <a:p>
            <a:pPr algn="l">
              <a:buFont typeface="Arial" panose="020B0604020202020204" pitchFamily="34" charset="0"/>
              <a:buChar char="•"/>
            </a:pPr>
            <a:r>
              <a:rPr lang="en-US" b="0" i="0" dirty="0">
                <a:solidFill>
                  <a:srgbClr val="424242"/>
                </a:solidFill>
                <a:effectLst/>
                <a:latin typeface="Neue Helvetica W01"/>
              </a:rPr>
              <a:t>Solve quadratic equations by using the quadratic formula.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424242"/>
                </a:solidFill>
                <a:latin typeface="Neue Helvetica W01"/>
              </a:rPr>
              <a:t>Use the Pythagorean Theorem.</a:t>
            </a:r>
            <a:endParaRPr lang="en-US" sz="1200" b="0" i="0" dirty="0">
              <a:solidFill>
                <a:srgbClr val="424242"/>
              </a:solidFill>
              <a:effectLst/>
              <a:latin typeface="Neue Helvetica W01"/>
            </a:endParaRPr>
          </a:p>
          <a:p>
            <a:pPr algn="l">
              <a:buFont typeface="Arial" panose="020B0604020202020204" pitchFamily="34" charset="0"/>
              <a:buNone/>
            </a:pPr>
            <a:endParaRPr lang="en-US" b="0" i="0" dirty="0">
              <a:solidFill>
                <a:srgbClr val="424242"/>
              </a:solidFill>
              <a:effectLs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computer monitor on the left is a 23.6-inch model and the one on the right is a 27-inch model. Proportionally, the monitors appear very similar. If there is a limited amount of space and we desire the largest monitor possible, how do we decide which one to choose? To answer this question, we use a quadratic equation. In this section, we will learn how to solve quadratic equations using four different methods.</a:t>
            </a:r>
            <a:endParaRPr lang="en-US" dirty="0"/>
          </a:p>
        </p:txBody>
      </p:sp>
      <p:sp>
        <p:nvSpPr>
          <p:cNvPr id="4" name="Slide Number Placeholder 3"/>
          <p:cNvSpPr>
            <a:spLocks noGrp="1"/>
          </p:cNvSpPr>
          <p:nvPr>
            <p:ph type="sldNum" sz="quarter" idx="5"/>
          </p:nvPr>
        </p:nvSpPr>
        <p:spPr/>
        <p:txBody>
          <a:bodyPr/>
          <a:lstStyle/>
          <a:p>
            <a:fld id="{B7B108A0-69A2-4EDC-820F-056C9E2DB391}" type="slidenum">
              <a:rPr lang="en-US" smtClean="0"/>
              <a:t>3</a:t>
            </a:fld>
            <a:endParaRPr lang="en-US"/>
          </a:p>
        </p:txBody>
      </p:sp>
    </p:spTree>
    <p:extLst>
      <p:ext uri="{BB962C8B-B14F-4D97-AF65-F5344CB8AC3E}">
        <p14:creationId xmlns:p14="http://schemas.microsoft.com/office/powerpoint/2010/main" val="422869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Neue Helvetica W01"/>
              </a:rPr>
              <a:t>Quadratic equations are used in countless ways in the fields of engineering, architecture, finance, biological science, and, of course, mathematics.</a:t>
            </a:r>
          </a:p>
          <a:p>
            <a:pPr algn="l"/>
            <a:r>
              <a:rPr lang="en-US" b="0" i="0" dirty="0">
                <a:solidFill>
                  <a:srgbClr val="424242"/>
                </a:solidFill>
                <a:effectLst/>
                <a:latin typeface="Neue Helvetica W01"/>
              </a:rPr>
              <a:t>Often the easiest method of solving a quadratic equation is factoring. Factoring means finding expressions that can be multiplied together to give the expression on one side of the equation.</a:t>
            </a:r>
          </a:p>
          <a:p>
            <a:endParaRPr lang="en-US" dirty="0"/>
          </a:p>
        </p:txBody>
      </p:sp>
      <p:sp>
        <p:nvSpPr>
          <p:cNvPr id="4" name="Slide Number Placeholder 3"/>
          <p:cNvSpPr>
            <a:spLocks noGrp="1"/>
          </p:cNvSpPr>
          <p:nvPr>
            <p:ph type="sldNum" sz="quarter" idx="5"/>
          </p:nvPr>
        </p:nvSpPr>
        <p:spPr/>
        <p:txBody>
          <a:bodyPr/>
          <a:lstStyle/>
          <a:p>
            <a:fld id="{B7B108A0-69A2-4EDC-820F-056C9E2DB391}" type="slidenum">
              <a:rPr lang="en-US" smtClean="0"/>
              <a:t>4</a:t>
            </a:fld>
            <a:endParaRPr lang="en-US"/>
          </a:p>
        </p:txBody>
      </p:sp>
    </p:spTree>
    <p:extLst>
      <p:ext uri="{BB962C8B-B14F-4D97-AF65-F5344CB8AC3E}">
        <p14:creationId xmlns:p14="http://schemas.microsoft.com/office/powerpoint/2010/main" val="389530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08A0-69A2-4EDC-820F-056C9E2DB391}" type="slidenum">
              <a:rPr lang="en-US" smtClean="0"/>
              <a:t>23</a:t>
            </a:fld>
            <a:endParaRPr lang="en-US"/>
          </a:p>
        </p:txBody>
      </p:sp>
    </p:spTree>
    <p:extLst>
      <p:ext uri="{BB962C8B-B14F-4D97-AF65-F5344CB8AC3E}">
        <p14:creationId xmlns:p14="http://schemas.microsoft.com/office/powerpoint/2010/main" val="212049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The fourth method of solving a quadratic equation is by using the quadratic formula, a formula that will solve all quadratic equations. Although the quadratic formula works on any quadratic equation in standard form, it is easy to make errors in substituting the values into the formula. Pay close attention when substituting, and use parentheses when inserting a negative number. We can derive the quadratic formula by completing the square.</a:t>
            </a:r>
            <a:endParaRPr lang="en-US" dirty="0"/>
          </a:p>
        </p:txBody>
      </p:sp>
      <p:sp>
        <p:nvSpPr>
          <p:cNvPr id="4" name="Slide Number Placeholder 3"/>
          <p:cNvSpPr>
            <a:spLocks noGrp="1"/>
          </p:cNvSpPr>
          <p:nvPr>
            <p:ph type="sldNum" sz="quarter" idx="5"/>
          </p:nvPr>
        </p:nvSpPr>
        <p:spPr/>
        <p:txBody>
          <a:bodyPr/>
          <a:lstStyle/>
          <a:p>
            <a:fld id="{B7B108A0-69A2-4EDC-820F-056C9E2DB391}" type="slidenum">
              <a:rPr lang="en-US" smtClean="0"/>
              <a:t>26</a:t>
            </a:fld>
            <a:endParaRPr lang="en-US"/>
          </a:p>
        </p:txBody>
      </p:sp>
    </p:spTree>
    <p:extLst>
      <p:ext uri="{BB962C8B-B14F-4D97-AF65-F5344CB8AC3E}">
        <p14:creationId xmlns:p14="http://schemas.microsoft.com/office/powerpoint/2010/main" val="57250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08A0-69A2-4EDC-820F-056C9E2DB391}" type="slidenum">
              <a:rPr lang="en-US" smtClean="0"/>
              <a:t>31</a:t>
            </a:fld>
            <a:endParaRPr lang="en-US"/>
          </a:p>
        </p:txBody>
      </p:sp>
    </p:spTree>
    <p:extLst>
      <p:ext uri="{BB962C8B-B14F-4D97-AF65-F5344CB8AC3E}">
        <p14:creationId xmlns:p14="http://schemas.microsoft.com/office/powerpoint/2010/main" val="61828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08A0-69A2-4EDC-820F-056C9E2DB391}" type="slidenum">
              <a:rPr lang="en-US" smtClean="0"/>
              <a:t>33</a:t>
            </a:fld>
            <a:endParaRPr lang="en-US"/>
          </a:p>
        </p:txBody>
      </p:sp>
    </p:spTree>
    <p:extLst>
      <p:ext uri="{BB962C8B-B14F-4D97-AF65-F5344CB8AC3E}">
        <p14:creationId xmlns:p14="http://schemas.microsoft.com/office/powerpoint/2010/main" val="224317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0964-AAAB-A805-7293-F27848732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404BB0-5666-A58A-C890-6712335D3F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3A03CA-3080-D9DE-166E-EBB08A9A5551}"/>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5" name="Footer Placeholder 4">
            <a:extLst>
              <a:ext uri="{FF2B5EF4-FFF2-40B4-BE49-F238E27FC236}">
                <a16:creationId xmlns:a16="http://schemas.microsoft.com/office/drawing/2014/main" id="{461A495D-0881-02BA-538F-4B7E56FB1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9DFE5-C983-79E6-CAC3-079D8FBA0EC6}"/>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62640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874B-2880-B55C-A022-617EFC038A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44FCF4-1945-BF87-99BC-86CD9E685A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2DD93-803A-A71E-06B5-E3928BAE6F4B}"/>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5" name="Footer Placeholder 4">
            <a:extLst>
              <a:ext uri="{FF2B5EF4-FFF2-40B4-BE49-F238E27FC236}">
                <a16:creationId xmlns:a16="http://schemas.microsoft.com/office/drawing/2014/main" id="{D978CB53-61E7-0454-EED3-C29193307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7FB21-5393-21CB-F5A5-C08E809BDCA0}"/>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222993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4A8674-0420-70D2-A4D1-8C3E69314A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F52F4-5003-8FFD-8C59-9FD5A4272E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DA3D6-5BE6-E901-7BA2-23F746ED4E69}"/>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5" name="Footer Placeholder 4">
            <a:extLst>
              <a:ext uri="{FF2B5EF4-FFF2-40B4-BE49-F238E27FC236}">
                <a16:creationId xmlns:a16="http://schemas.microsoft.com/office/drawing/2014/main" id="{DBA53F5B-9B56-472A-90C9-921CC61BC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970C0-7006-D15D-FD35-CB84CC462612}"/>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169522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85BB75DA-20A7-4043-9498-8042D7FFDC4A}" type="datetime1">
              <a:rPr lang="en-US" smtClean="0"/>
              <a:t>12/8/2023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4790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8361451A-CFA5-4FFC-B918-734CB1FED670}" type="datetime1">
              <a:rPr lang="en-US" smtClean="0"/>
              <a:t>12/8/2023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3155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9B6825CF-EF9B-4DE4-A234-A10023EC1A3E}" type="datetime1">
              <a:rPr lang="en-US" smtClean="0"/>
              <a:t>12/8/2023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401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D541208D-B44C-4233-841D-9E8CFA5F70A0}" type="datetime1">
              <a:rPr lang="en-US" smtClean="0"/>
              <a:t>12/8/2023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38021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FEE6C495-331A-4221-870F-E220793F001F}" type="datetime1">
              <a:rPr lang="en-US" smtClean="0"/>
              <a:t>12/8/2023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https://openstax.org/details/books/algebra-and-trigonometry-2e</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46150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D5B5E82D-A968-4F91-830C-263177116E66}" type="datetime1">
              <a:rPr lang="en-US" smtClean="0"/>
              <a:t>12/8/2023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https://openstax.org/details/books/algebra-and-trigonometry-2e</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67451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FEC6FBB8-2C26-48E5-ACBF-3D35893C729F}" type="datetime1">
              <a:rPr lang="en-US" smtClean="0"/>
              <a:t>12/8/2023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https://openstax.org/details/books/algebra-and-trigonometry-2e</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4359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9C98E87-6C6E-49A5-AEDA-8F9EEACAC649}" type="datetime1">
              <a:rPr lang="en-US" smtClean="0"/>
              <a:t>12/8/2023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6748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092F-A594-78AB-0E48-8E7D94E9F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1606F7-523B-15C4-83F3-17348CBB8C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6C7-9D9B-0C5C-A1C9-60C3913147D3}"/>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5" name="Footer Placeholder 4">
            <a:extLst>
              <a:ext uri="{FF2B5EF4-FFF2-40B4-BE49-F238E27FC236}">
                <a16:creationId xmlns:a16="http://schemas.microsoft.com/office/drawing/2014/main" id="{2B311E2A-C7CD-78DD-69F2-E5D893EAB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AF29B-F71B-1E23-0D08-966318E31F34}"/>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222903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81B15F85-0F88-4E52-8E05-40819EDF5115}" type="datetime1">
              <a:rPr lang="en-US" smtClean="0"/>
              <a:t>12/8/2023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65296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903E8973-9055-4952-981E-8812CBF4A708}" type="datetime1">
              <a:rPr lang="en-US" smtClean="0"/>
              <a:t>12/8/2023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78014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2BEC46BA-DC38-440B-A51C-788BCA3B32D3}" type="datetime1">
              <a:rPr lang="en-US" smtClean="0"/>
              <a:t>12/8/2023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0787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B04-994A-11C4-0D84-3860F7CE65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79FF07-06A2-1A80-2BD2-2126CA8FFE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40D8E-488A-1822-82B4-6CEAFFC40987}"/>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5" name="Footer Placeholder 4">
            <a:extLst>
              <a:ext uri="{FF2B5EF4-FFF2-40B4-BE49-F238E27FC236}">
                <a16:creationId xmlns:a16="http://schemas.microsoft.com/office/drawing/2014/main" id="{212D3027-ED24-E929-8AD6-E72C0A5AB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BD7DE-F836-B3AC-AD28-641B3DC48D85}"/>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133298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171E-EBCE-015D-F62F-E17A039ABD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8BC60-6764-DAF4-0B1C-22CB8282CA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4E4A0-C270-F6D2-D28D-9B8E6F9BDD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738C1F-8F3D-AE7D-A25F-5527B3EF6933}"/>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6" name="Footer Placeholder 5">
            <a:extLst>
              <a:ext uri="{FF2B5EF4-FFF2-40B4-BE49-F238E27FC236}">
                <a16:creationId xmlns:a16="http://schemas.microsoft.com/office/drawing/2014/main" id="{528CEBCA-83A8-7128-2822-ADF813C19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F8BAD-AA1A-BD10-ECE1-42DD62E7F7D9}"/>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370587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C792-A9BA-0B9A-8906-34E6E27691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E81624-262F-9653-B2D4-85FCB6E2FC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FCE2B2-BB93-FFF8-8C98-A7BCD5255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EAAAE-83E5-70DF-C84D-DAAC66669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96C0F6-3251-262B-4E10-F89C756305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2EAE71-29BD-5C98-DCEA-EAC93B6F12C7}"/>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8" name="Footer Placeholder 7">
            <a:extLst>
              <a:ext uri="{FF2B5EF4-FFF2-40B4-BE49-F238E27FC236}">
                <a16:creationId xmlns:a16="http://schemas.microsoft.com/office/drawing/2014/main" id="{A06E95A8-629F-2F15-D61C-8C0A26BC4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2FFBE-C6CC-5BA2-64E8-A209C585CF88}"/>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1322226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4094-51A7-02EC-58D5-2756A64A9C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802D97-0285-B7D1-E7DE-511D672812CA}"/>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4" name="Footer Placeholder 3">
            <a:extLst>
              <a:ext uri="{FF2B5EF4-FFF2-40B4-BE49-F238E27FC236}">
                <a16:creationId xmlns:a16="http://schemas.microsoft.com/office/drawing/2014/main" id="{516252EC-AC88-0356-10A7-C4A54783D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F9D63-C712-8D6C-81AA-D41E67CCC04D}"/>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314542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467DD-199B-DA78-E8A7-76F5EC9D9610}"/>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3" name="Footer Placeholder 2">
            <a:extLst>
              <a:ext uri="{FF2B5EF4-FFF2-40B4-BE49-F238E27FC236}">
                <a16:creationId xmlns:a16="http://schemas.microsoft.com/office/drawing/2014/main" id="{C17D98A8-77E8-9683-76FB-6F0D90FA4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E85733-E7DF-4A03-ADB2-BBDD3D627B49}"/>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116989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E3A1-138A-6334-2855-FBA8B6C1D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C5749F-4D01-2476-3912-910A2E4E3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9E0A55-D196-6C9C-A419-B0B36A1CF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023D0-F187-34A4-34D7-A95A31E32437}"/>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6" name="Footer Placeholder 5">
            <a:extLst>
              <a:ext uri="{FF2B5EF4-FFF2-40B4-BE49-F238E27FC236}">
                <a16:creationId xmlns:a16="http://schemas.microsoft.com/office/drawing/2014/main" id="{42C4C6F3-53BC-F29B-2345-AFAF0D990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018B5-96A7-47E2-D793-1637D030EDFC}"/>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387486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3561-15C3-CCFD-588C-DE6D3CD5D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87FFD-C0DC-828D-9FE5-BBA65DBFF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E7D61D-B0C5-BE57-B2C7-9EA0F0B61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F3DA6-3735-529A-DC84-102D7DBAEBD5}"/>
              </a:ext>
            </a:extLst>
          </p:cNvPr>
          <p:cNvSpPr>
            <a:spLocks noGrp="1"/>
          </p:cNvSpPr>
          <p:nvPr>
            <p:ph type="dt" sz="half" idx="10"/>
          </p:nvPr>
        </p:nvSpPr>
        <p:spPr/>
        <p:txBody>
          <a:bodyPr/>
          <a:lstStyle/>
          <a:p>
            <a:fld id="{EDC999C2-B932-48C8-95CE-6A044C31906D}" type="datetimeFigureOut">
              <a:rPr lang="en-US" smtClean="0"/>
              <a:t>12/8/2023</a:t>
            </a:fld>
            <a:endParaRPr lang="en-US"/>
          </a:p>
        </p:txBody>
      </p:sp>
      <p:sp>
        <p:nvSpPr>
          <p:cNvPr id="6" name="Footer Placeholder 5">
            <a:extLst>
              <a:ext uri="{FF2B5EF4-FFF2-40B4-BE49-F238E27FC236}">
                <a16:creationId xmlns:a16="http://schemas.microsoft.com/office/drawing/2014/main" id="{C55A6861-D7CA-0803-A108-0DDC029E7B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2B2AE-C55E-1235-281F-781C61B7EB13}"/>
              </a:ext>
            </a:extLst>
          </p:cNvPr>
          <p:cNvSpPr>
            <a:spLocks noGrp="1"/>
          </p:cNvSpPr>
          <p:nvPr>
            <p:ph type="sldNum" sz="quarter" idx="12"/>
          </p:nvPr>
        </p:nvSpPr>
        <p:spPr/>
        <p:txBody>
          <a:bodyPr/>
          <a:lstStyle/>
          <a:p>
            <a:fld id="{A9609378-FF07-442C-BFE0-D715697693F4}" type="slidenum">
              <a:rPr lang="en-US" smtClean="0"/>
              <a:t>‹#›</a:t>
            </a:fld>
            <a:endParaRPr lang="en-US"/>
          </a:p>
        </p:txBody>
      </p:sp>
    </p:spTree>
    <p:extLst>
      <p:ext uri="{BB962C8B-B14F-4D97-AF65-F5344CB8AC3E}">
        <p14:creationId xmlns:p14="http://schemas.microsoft.com/office/powerpoint/2010/main" val="396511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6D4D4-8433-3537-ED05-F0679B164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6221E0-EA3B-5FEA-08D2-77775362F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EC0E6-2FDD-F42C-7899-9E7BFE54A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999C2-B932-48C8-95CE-6A044C31906D}" type="datetimeFigureOut">
              <a:rPr lang="en-US" smtClean="0"/>
              <a:t>12/8/2023</a:t>
            </a:fld>
            <a:endParaRPr lang="en-US"/>
          </a:p>
        </p:txBody>
      </p:sp>
      <p:sp>
        <p:nvSpPr>
          <p:cNvPr id="5" name="Footer Placeholder 4">
            <a:extLst>
              <a:ext uri="{FF2B5EF4-FFF2-40B4-BE49-F238E27FC236}">
                <a16:creationId xmlns:a16="http://schemas.microsoft.com/office/drawing/2014/main" id="{F23A6281-AEFF-E0DB-65C7-2094BF4FE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BD98F7-C265-163C-BD49-1EE0BEE49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09378-FF07-442C-BFE0-D715697693F4}" type="slidenum">
              <a:rPr lang="en-US" smtClean="0"/>
              <a:t>‹#›</a:t>
            </a:fld>
            <a:endParaRPr lang="en-US"/>
          </a:p>
        </p:txBody>
      </p:sp>
    </p:spTree>
    <p:extLst>
      <p:ext uri="{BB962C8B-B14F-4D97-AF65-F5344CB8AC3E}">
        <p14:creationId xmlns:p14="http://schemas.microsoft.com/office/powerpoint/2010/main" val="228963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A25B89A0-E26E-4328-838E-AB32FC45EAF9}" type="datetime1">
              <a:rPr lang="en-US" smtClean="0"/>
              <a:t>12/8/2023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44489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0255" y="1386"/>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solidFill>
                  <a:srgbClr val="FFFFFF"/>
                </a:solidFill>
              </a:rPr>
              <a:t>Equations 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315137"/>
            <a:ext cx="9781327" cy="2056617"/>
          </a:xfrm>
        </p:spPr>
        <p:txBody>
          <a:bodyPr anchor="t">
            <a:normAutofit/>
          </a:bodyPr>
          <a:lstStyle/>
          <a:p>
            <a:r>
              <a:rPr lang="en-US" sz="2200" dirty="0">
                <a:solidFill>
                  <a:srgbClr val="FFFFFF"/>
                </a:solidFill>
              </a:rPr>
              <a:t>Chapter 2</a:t>
            </a:r>
          </a:p>
          <a:p>
            <a:r>
              <a:rPr lang="en-US" sz="2200" dirty="0">
                <a:solidFill>
                  <a:srgbClr val="FFFFFF"/>
                </a:solidFill>
              </a:rPr>
              <a:t>Algebra and Trigonometry 2e</a:t>
            </a:r>
          </a:p>
          <a:p>
            <a:r>
              <a:rPr lang="en-US" sz="2200" dirty="0">
                <a:solidFill>
                  <a:srgbClr val="FFFFFF"/>
                </a:solidFill>
              </a:rPr>
              <a:t>OpenStax</a:t>
            </a:r>
          </a:p>
          <a:p>
            <a:r>
              <a:rPr lang="en-US" sz="2200" dirty="0">
                <a:solidFill>
                  <a:srgbClr val="FFFFFF"/>
                </a:solidFill>
              </a:rPr>
              <a:t>Jay Abramson</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9BB53BC-DA59-54F1-EB99-F229C21E56D7}"/>
              </a:ext>
            </a:extLst>
          </p:cNvPr>
          <p:cNvPicPr>
            <a:picLocks noChangeAspect="1"/>
          </p:cNvPicPr>
          <p:nvPr/>
        </p:nvPicPr>
        <p:blipFill>
          <a:blip r:embed="rId2"/>
          <a:stretch>
            <a:fillRect/>
          </a:stretch>
        </p:blipFill>
        <p:spPr>
          <a:xfrm>
            <a:off x="468815" y="433619"/>
            <a:ext cx="9857213" cy="1325681"/>
          </a:xfrm>
          <a:prstGeom prst="rect">
            <a:avLst/>
          </a:prstGeom>
        </p:spPr>
      </p:pic>
    </p:spTree>
    <p:extLst>
      <p:ext uri="{BB962C8B-B14F-4D97-AF65-F5344CB8AC3E}">
        <p14:creationId xmlns:p14="http://schemas.microsoft.com/office/powerpoint/2010/main" val="271490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7E9F308-066D-C6AC-B77D-B8717D3A9004}"/>
              </a:ext>
            </a:extLst>
          </p:cNvPr>
          <p:cNvPicPr>
            <a:picLocks noChangeAspect="1"/>
          </p:cNvPicPr>
          <p:nvPr/>
        </p:nvPicPr>
        <p:blipFill>
          <a:blip r:embed="rId2"/>
          <a:stretch>
            <a:fillRect/>
          </a:stretch>
        </p:blipFill>
        <p:spPr>
          <a:xfrm>
            <a:off x="253807" y="222304"/>
            <a:ext cx="10752448" cy="2283236"/>
          </a:xfrm>
          <a:prstGeom prst="rect">
            <a:avLst/>
          </a:prstGeom>
        </p:spPr>
      </p:pic>
    </p:spTree>
    <p:extLst>
      <p:ext uri="{BB962C8B-B14F-4D97-AF65-F5344CB8AC3E}">
        <p14:creationId xmlns:p14="http://schemas.microsoft.com/office/powerpoint/2010/main" val="411676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23C6ADC-E1B8-CD1D-927E-9E795FD94EEB}"/>
              </a:ext>
            </a:extLst>
          </p:cNvPr>
          <p:cNvPicPr>
            <a:picLocks noChangeAspect="1"/>
          </p:cNvPicPr>
          <p:nvPr/>
        </p:nvPicPr>
        <p:blipFill>
          <a:blip r:embed="rId2"/>
          <a:stretch>
            <a:fillRect/>
          </a:stretch>
        </p:blipFill>
        <p:spPr>
          <a:xfrm>
            <a:off x="393893" y="376354"/>
            <a:ext cx="10344731" cy="1437481"/>
          </a:xfrm>
          <a:prstGeom prst="rect">
            <a:avLst/>
          </a:prstGeom>
        </p:spPr>
      </p:pic>
    </p:spTree>
    <p:extLst>
      <p:ext uri="{BB962C8B-B14F-4D97-AF65-F5344CB8AC3E}">
        <p14:creationId xmlns:p14="http://schemas.microsoft.com/office/powerpoint/2010/main" val="389621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36197AE-3134-6980-8687-F3D1326DDC4B}"/>
              </a:ext>
            </a:extLst>
          </p:cNvPr>
          <p:cNvPicPr>
            <a:picLocks noChangeAspect="1"/>
          </p:cNvPicPr>
          <p:nvPr/>
        </p:nvPicPr>
        <p:blipFill>
          <a:blip r:embed="rId2"/>
          <a:stretch>
            <a:fillRect/>
          </a:stretch>
        </p:blipFill>
        <p:spPr>
          <a:xfrm>
            <a:off x="790110" y="1239778"/>
            <a:ext cx="10372260" cy="3571044"/>
          </a:xfrm>
          <a:prstGeom prst="rect">
            <a:avLst/>
          </a:prstGeom>
        </p:spPr>
      </p:pic>
    </p:spTree>
    <p:extLst>
      <p:ext uri="{BB962C8B-B14F-4D97-AF65-F5344CB8AC3E}">
        <p14:creationId xmlns:p14="http://schemas.microsoft.com/office/powerpoint/2010/main" val="134133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7FEAC5A-F7EF-A0C4-56DA-24733EE3E5C8}"/>
              </a:ext>
            </a:extLst>
          </p:cNvPr>
          <p:cNvPicPr>
            <a:picLocks noChangeAspect="1"/>
          </p:cNvPicPr>
          <p:nvPr/>
        </p:nvPicPr>
        <p:blipFill>
          <a:blip r:embed="rId2"/>
          <a:stretch>
            <a:fillRect/>
          </a:stretch>
        </p:blipFill>
        <p:spPr>
          <a:xfrm>
            <a:off x="304800" y="405974"/>
            <a:ext cx="10344615" cy="1914094"/>
          </a:xfrm>
          <a:prstGeom prst="rect">
            <a:avLst/>
          </a:prstGeom>
        </p:spPr>
      </p:pic>
    </p:spTree>
    <p:extLst>
      <p:ext uri="{BB962C8B-B14F-4D97-AF65-F5344CB8AC3E}">
        <p14:creationId xmlns:p14="http://schemas.microsoft.com/office/powerpoint/2010/main" val="350426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8A0E973-E48B-3B5D-2580-630F322A451D}"/>
              </a:ext>
            </a:extLst>
          </p:cNvPr>
          <p:cNvPicPr>
            <a:picLocks noChangeAspect="1"/>
          </p:cNvPicPr>
          <p:nvPr/>
        </p:nvPicPr>
        <p:blipFill>
          <a:blip r:embed="rId2"/>
          <a:stretch>
            <a:fillRect/>
          </a:stretch>
        </p:blipFill>
        <p:spPr>
          <a:xfrm>
            <a:off x="385994" y="306194"/>
            <a:ext cx="10397235" cy="1405727"/>
          </a:xfrm>
          <a:prstGeom prst="rect">
            <a:avLst/>
          </a:prstGeom>
        </p:spPr>
      </p:pic>
    </p:spTree>
    <p:extLst>
      <p:ext uri="{BB962C8B-B14F-4D97-AF65-F5344CB8AC3E}">
        <p14:creationId xmlns:p14="http://schemas.microsoft.com/office/powerpoint/2010/main" val="1482224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48AFC12-4B67-B38E-3169-850A20FB27DD}"/>
              </a:ext>
            </a:extLst>
          </p:cNvPr>
          <p:cNvPicPr>
            <a:picLocks noChangeAspect="1"/>
          </p:cNvPicPr>
          <p:nvPr/>
        </p:nvPicPr>
        <p:blipFill>
          <a:blip r:embed="rId2"/>
          <a:stretch>
            <a:fillRect/>
          </a:stretch>
        </p:blipFill>
        <p:spPr>
          <a:xfrm>
            <a:off x="438382" y="275411"/>
            <a:ext cx="9976857" cy="1900749"/>
          </a:xfrm>
          <a:prstGeom prst="rect">
            <a:avLst/>
          </a:prstGeom>
        </p:spPr>
      </p:pic>
    </p:spTree>
    <p:extLst>
      <p:ext uri="{BB962C8B-B14F-4D97-AF65-F5344CB8AC3E}">
        <p14:creationId xmlns:p14="http://schemas.microsoft.com/office/powerpoint/2010/main" val="2143300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2650CCE-BC1B-D4EA-9518-83337ED33EEE}"/>
              </a:ext>
            </a:extLst>
          </p:cNvPr>
          <p:cNvPicPr>
            <a:picLocks noChangeAspect="1"/>
          </p:cNvPicPr>
          <p:nvPr/>
        </p:nvPicPr>
        <p:blipFill>
          <a:blip r:embed="rId2"/>
          <a:stretch>
            <a:fillRect/>
          </a:stretch>
        </p:blipFill>
        <p:spPr>
          <a:xfrm>
            <a:off x="311073" y="408181"/>
            <a:ext cx="10360645" cy="1421378"/>
          </a:xfrm>
          <a:prstGeom prst="rect">
            <a:avLst/>
          </a:prstGeom>
        </p:spPr>
      </p:pic>
    </p:spTree>
    <p:extLst>
      <p:ext uri="{BB962C8B-B14F-4D97-AF65-F5344CB8AC3E}">
        <p14:creationId xmlns:p14="http://schemas.microsoft.com/office/powerpoint/2010/main" val="333437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23373D84-9B2A-8D4B-E037-1E0C6D323CCC}"/>
              </a:ext>
            </a:extLst>
          </p:cNvPr>
          <p:cNvSpPr txBox="1"/>
          <p:nvPr/>
        </p:nvSpPr>
        <p:spPr>
          <a:xfrm>
            <a:off x="959006" y="836341"/>
            <a:ext cx="10169912" cy="1785104"/>
          </a:xfrm>
          <a:prstGeom prst="rect">
            <a:avLst/>
          </a:prstGeom>
          <a:noFill/>
        </p:spPr>
        <p:txBody>
          <a:bodyPr wrap="square" rtlCol="0">
            <a:spAutoFit/>
          </a:bodyPr>
          <a:lstStyle/>
          <a:p>
            <a:pPr algn="l"/>
            <a:r>
              <a:rPr lang="en-US" sz="2800" b="1" i="0" dirty="0">
                <a:solidFill>
                  <a:srgbClr val="333333"/>
                </a:solidFill>
                <a:effectLst/>
                <a:latin typeface="Neue Helvetica W01"/>
              </a:rPr>
              <a:t>Using the Square Root Property</a:t>
            </a:r>
          </a:p>
          <a:p>
            <a:pPr algn="l"/>
            <a:endParaRPr lang="en-US" sz="2800" b="1" i="0" dirty="0">
              <a:solidFill>
                <a:srgbClr val="333333"/>
              </a:solidFill>
              <a:effectLst/>
              <a:latin typeface="Neue Helvetica W01"/>
            </a:endParaRPr>
          </a:p>
          <a:p>
            <a:pPr algn="l"/>
            <a:r>
              <a:rPr lang="en-US" b="0" i="0" dirty="0">
                <a:solidFill>
                  <a:srgbClr val="424242"/>
                </a:solidFill>
                <a:effectLst/>
                <a:latin typeface="Neue Helvetica W01"/>
              </a:rPr>
              <a:t>When there is no linear term in the equation, another method of solving a quadratic equation is by using the </a:t>
            </a:r>
            <a:r>
              <a:rPr lang="en-US" b="1" i="0" dirty="0">
                <a:solidFill>
                  <a:srgbClr val="424242"/>
                </a:solidFill>
                <a:effectLst/>
                <a:latin typeface="Neue Helvetica W01"/>
              </a:rPr>
              <a:t>square root property</a:t>
            </a:r>
            <a:r>
              <a:rPr lang="en-US" i="0" dirty="0">
                <a:solidFill>
                  <a:srgbClr val="424242"/>
                </a:solidFill>
                <a:effectLst/>
                <a:latin typeface="Neue Helvetica W01"/>
              </a:rPr>
              <a:t>.</a:t>
            </a:r>
            <a:endParaRPr lang="en-US" b="0" i="0" dirty="0">
              <a:solidFill>
                <a:srgbClr val="424242"/>
              </a:solidFill>
              <a:effectLst/>
              <a:latin typeface="Neue Helvetica W01"/>
            </a:endParaRPr>
          </a:p>
          <a:p>
            <a:endParaRPr lang="en-US" dirty="0"/>
          </a:p>
        </p:txBody>
      </p:sp>
      <p:pic>
        <p:nvPicPr>
          <p:cNvPr id="5" name="Picture 4">
            <a:extLst>
              <a:ext uri="{FF2B5EF4-FFF2-40B4-BE49-F238E27FC236}">
                <a16:creationId xmlns:a16="http://schemas.microsoft.com/office/drawing/2014/main" id="{B8565991-FC78-2684-6C8E-58492B025385}"/>
              </a:ext>
            </a:extLst>
          </p:cNvPr>
          <p:cNvPicPr>
            <a:picLocks noChangeAspect="1"/>
          </p:cNvPicPr>
          <p:nvPr/>
        </p:nvPicPr>
        <p:blipFill>
          <a:blip r:embed="rId2"/>
          <a:stretch>
            <a:fillRect/>
          </a:stretch>
        </p:blipFill>
        <p:spPr>
          <a:xfrm>
            <a:off x="959006" y="2980367"/>
            <a:ext cx="10169913" cy="2512378"/>
          </a:xfrm>
          <a:prstGeom prst="rect">
            <a:avLst/>
          </a:prstGeom>
        </p:spPr>
      </p:pic>
    </p:spTree>
    <p:extLst>
      <p:ext uri="{BB962C8B-B14F-4D97-AF65-F5344CB8AC3E}">
        <p14:creationId xmlns:p14="http://schemas.microsoft.com/office/powerpoint/2010/main" val="1684983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00695F1-4BF2-7599-C485-45D9861B7E33}"/>
              </a:ext>
            </a:extLst>
          </p:cNvPr>
          <p:cNvPicPr>
            <a:picLocks noChangeAspect="1"/>
          </p:cNvPicPr>
          <p:nvPr/>
        </p:nvPicPr>
        <p:blipFill>
          <a:blip r:embed="rId2"/>
          <a:stretch>
            <a:fillRect/>
          </a:stretch>
        </p:blipFill>
        <p:spPr>
          <a:xfrm>
            <a:off x="982702" y="1613615"/>
            <a:ext cx="9923191" cy="2786006"/>
          </a:xfrm>
          <a:prstGeom prst="rect">
            <a:avLst/>
          </a:prstGeom>
        </p:spPr>
      </p:pic>
    </p:spTree>
    <p:extLst>
      <p:ext uri="{BB962C8B-B14F-4D97-AF65-F5344CB8AC3E}">
        <p14:creationId xmlns:p14="http://schemas.microsoft.com/office/powerpoint/2010/main" val="401768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3"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4"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85" name="Top Left">
            <a:extLst>
              <a:ext uri="{FF2B5EF4-FFF2-40B4-BE49-F238E27FC236}">
                <a16:creationId xmlns:a16="http://schemas.microsoft.com/office/drawing/2014/main" id="{FC280B3D-FC68-4DDC-950C-506B5C6838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0" y="-3087"/>
            <a:chExt cx="7921775" cy="6887020"/>
          </a:xfrm>
        </p:grpSpPr>
        <p:sp>
          <p:nvSpPr>
            <p:cNvPr id="86" name="Freeform: Shape 15">
              <a:extLst>
                <a:ext uri="{FF2B5EF4-FFF2-40B4-BE49-F238E27FC236}">
                  <a16:creationId xmlns:a16="http://schemas.microsoft.com/office/drawing/2014/main" id="{4EA2AE61-06D9-484D-8DD1-BACA157CC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87" name="Freeform: Shape 16">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0919" y="61392"/>
              <a:ext cx="4450856" cy="6822541"/>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8" name="Freeform: Shape 17">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274" y="1582560"/>
              <a:ext cx="4133888" cy="5301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accent2">
                  <a:alpha val="35000"/>
                </a:schemeClr>
              </a:solidFill>
              <a:prstDash val="lgDash"/>
              <a:round/>
            </a:ln>
          </p:spPr>
          <p:txBody>
            <a:bodyPr rtlCol="0" anchor="ctr"/>
            <a:lstStyle/>
            <a:p>
              <a:endParaRPr lang="en-US"/>
            </a:p>
          </p:txBody>
        </p:sp>
        <p:sp>
          <p:nvSpPr>
            <p:cNvPr id="89" name="Freeform: Shape 18">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90" name="Freeform: Shape 19">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91" name="Freeform: Shape 20">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931" y="3518322"/>
              <a:ext cx="2880722" cy="3317378"/>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69" y="2957679"/>
              <a:ext cx="2196245" cy="3010367"/>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accent2">
                  <a:alpha val="35000"/>
                </a:schemeClr>
              </a:solidFill>
              <a:prstDash val="lgDash"/>
              <a:round/>
            </a:ln>
          </p:spPr>
          <p:txBody>
            <a:bodyPr rtlCol="0" anchor="ctr"/>
            <a:lstStyle/>
            <a:p>
              <a:endParaRPr lang="en-US"/>
            </a:p>
          </p:txBody>
        </p:sp>
        <p:sp>
          <p:nvSpPr>
            <p:cNvPr id="92" name="Freeform: Shape 22">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34043" y="2855696"/>
              <a:ext cx="1200999" cy="3994030"/>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accent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7437" y="5668418"/>
              <a:ext cx="1982111" cy="1181308"/>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accent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25817"/>
              <a:ext cx="2282549" cy="5138883"/>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accent2">
                  <a:alpha val="3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53524"/>
              <a:ext cx="1650357" cy="4733534"/>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3" name="Freeform: Shape 26">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379002"/>
              <a:ext cx="1123546" cy="411627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4" name="Freeform: Shape 27">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798206"/>
              <a:ext cx="756945" cy="3350210"/>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accent2">
                  <a:alpha val="35000"/>
                </a:schemeClr>
              </a:solidFill>
              <a:prstDash val="lgDash"/>
              <a:round/>
            </a:ln>
          </p:spPr>
          <p:txBody>
            <a:bodyPr rtlCol="0" anchor="ctr"/>
            <a:lstStyle/>
            <a:p>
              <a:endParaRPr lang="en-US"/>
            </a:p>
          </p:txBody>
        </p:sp>
        <p:sp>
          <p:nvSpPr>
            <p:cNvPr id="95" name="Freeform: Shape 28">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247513"/>
              <a:ext cx="515229" cy="2438941"/>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6" name="Freeform: Shape 29">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752232"/>
              <a:ext cx="300409" cy="1599679"/>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accent2">
                  <a:alpha val="35000"/>
                </a:schemeClr>
              </a:solidFill>
              <a:prstDash val="lgDash"/>
              <a:round/>
            </a:ln>
          </p:spPr>
          <p:txBody>
            <a:bodyPr rtlCol="0" anchor="ctr"/>
            <a:lstStyle/>
            <a:p>
              <a:endParaRPr lang="en-US"/>
            </a:p>
          </p:txBody>
        </p:sp>
        <p:sp>
          <p:nvSpPr>
            <p:cNvPr id="97" name="Freeform: Shape 30">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31253" y="14016"/>
              <a:ext cx="5523537" cy="3012568"/>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8" name="Freeform: Shape 31">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87455" y="75587"/>
              <a:ext cx="4681672" cy="2637228"/>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9" name="Freeform: Shape 32">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0305" y="31802"/>
              <a:ext cx="3763077" cy="2110194"/>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accent2">
                  <a:alpha val="35000"/>
                </a:schemeClr>
              </a:solidFill>
              <a:prstDash val="lgDash"/>
              <a:round/>
            </a:ln>
          </p:spPr>
          <p:txBody>
            <a:bodyPr rtlCol="0" anchor="ctr"/>
            <a:lstStyle/>
            <a:p>
              <a:endParaRPr lang="en-US"/>
            </a:p>
          </p:txBody>
        </p:sp>
      </p:grpSp>
      <p:grpSp>
        <p:nvGrpSpPr>
          <p:cNvPr id="35" name="Bottom Right">
            <a:extLst>
              <a:ext uri="{FF2B5EF4-FFF2-40B4-BE49-F238E27FC236}">
                <a16:creationId xmlns:a16="http://schemas.microsoft.com/office/drawing/2014/main" id="{88540B56-6256-419C-AC81-7B56D0DD72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6" name="Freeform: Shape 35">
              <a:extLst>
                <a:ext uri="{FF2B5EF4-FFF2-40B4-BE49-F238E27FC236}">
                  <a16:creationId xmlns:a16="http://schemas.microsoft.com/office/drawing/2014/main" id="{EB5E9C2F-6749-4023-8E94-45C1C3FC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37" name="Graphic 157">
              <a:extLst>
                <a:ext uri="{FF2B5EF4-FFF2-40B4-BE49-F238E27FC236}">
                  <a16:creationId xmlns:a16="http://schemas.microsoft.com/office/drawing/2014/main" id="{D87C11F9-4A6E-44BC-BF6C-0468EFD71B2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9" name="Freeform: Shape 38">
                <a:extLst>
                  <a:ext uri="{FF2B5EF4-FFF2-40B4-BE49-F238E27FC236}">
                    <a16:creationId xmlns:a16="http://schemas.microsoft.com/office/drawing/2014/main" id="{2B1B9F72-6727-48A7-A229-1B9E8620C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F112D38F-1CDF-4293-96FC-2190D0395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CF3E4DE9-57D9-4C4C-BE4E-7F081A1B3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6BB673C9-C994-4CA3-B78E-F65C5F8C6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9B6FF51D-0B4A-4C30-AEC8-D66E88C98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DCF516A0-FBBD-4A87-9E93-708625DE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6F1EDD83-3119-40A9-B093-626EB1B12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8" name="Freeform: Shape 37">
              <a:extLst>
                <a:ext uri="{FF2B5EF4-FFF2-40B4-BE49-F238E27FC236}">
                  <a16:creationId xmlns:a16="http://schemas.microsoft.com/office/drawing/2014/main" id="{BA5F46DB-9B25-49AD-BC98-191E88919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994404" y="731041"/>
            <a:ext cx="10191942" cy="3173034"/>
          </a:xfrm>
        </p:spPr>
        <p:txBody>
          <a:bodyPr>
            <a:normAutofit/>
          </a:bodyPr>
          <a:lstStyle/>
          <a:p>
            <a:r>
              <a:rPr lang="en-US" sz="6600">
                <a:latin typeface="Baskerville Old Face" panose="02020602080505020303" pitchFamily="18" charset="0"/>
              </a:rPr>
              <a:t>Quadratic Equations</a:t>
            </a:r>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a:xfrm>
            <a:off x="1524000" y="4069354"/>
            <a:ext cx="9144000" cy="1265285"/>
          </a:xfrm>
        </p:spPr>
        <p:txBody>
          <a:bodyPr>
            <a:normAutofit/>
          </a:bodyPr>
          <a:lstStyle/>
          <a:p>
            <a:r>
              <a:rPr lang="en-US" sz="2200"/>
              <a:t>Section 2.5</a:t>
            </a:r>
          </a:p>
        </p:txBody>
      </p:sp>
      <p:grpSp>
        <p:nvGrpSpPr>
          <p:cNvPr id="47"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8" name="Straight Connector 47">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2D33B95-37EB-9996-7495-F5EF89BC48F9}"/>
              </a:ext>
            </a:extLst>
          </p:cNvPr>
          <p:cNvPicPr>
            <a:picLocks noChangeAspect="1"/>
          </p:cNvPicPr>
          <p:nvPr/>
        </p:nvPicPr>
        <p:blipFill>
          <a:blip r:embed="rId2"/>
          <a:stretch>
            <a:fillRect/>
          </a:stretch>
        </p:blipFill>
        <p:spPr>
          <a:xfrm>
            <a:off x="288770" y="269617"/>
            <a:ext cx="10438703" cy="1949708"/>
          </a:xfrm>
          <a:prstGeom prst="rect">
            <a:avLst/>
          </a:prstGeom>
        </p:spPr>
      </p:pic>
    </p:spTree>
    <p:extLst>
      <p:ext uri="{BB962C8B-B14F-4D97-AF65-F5344CB8AC3E}">
        <p14:creationId xmlns:p14="http://schemas.microsoft.com/office/powerpoint/2010/main" val="1404423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5C17FA7-CBFA-7473-0503-2B0E0F562C68}"/>
              </a:ext>
            </a:extLst>
          </p:cNvPr>
          <p:cNvPicPr>
            <a:picLocks noChangeAspect="1"/>
          </p:cNvPicPr>
          <p:nvPr/>
        </p:nvPicPr>
        <p:blipFill>
          <a:blip r:embed="rId2"/>
          <a:stretch>
            <a:fillRect/>
          </a:stretch>
        </p:blipFill>
        <p:spPr>
          <a:xfrm>
            <a:off x="274483" y="335814"/>
            <a:ext cx="9349020" cy="1703325"/>
          </a:xfrm>
          <a:prstGeom prst="rect">
            <a:avLst/>
          </a:prstGeom>
        </p:spPr>
      </p:pic>
    </p:spTree>
    <p:extLst>
      <p:ext uri="{BB962C8B-B14F-4D97-AF65-F5344CB8AC3E}">
        <p14:creationId xmlns:p14="http://schemas.microsoft.com/office/powerpoint/2010/main" val="185284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8E80440-FF46-5923-DA20-8FCF5E70D231}"/>
              </a:ext>
            </a:extLst>
          </p:cNvPr>
          <p:cNvPicPr>
            <a:picLocks noChangeAspect="1"/>
          </p:cNvPicPr>
          <p:nvPr/>
        </p:nvPicPr>
        <p:blipFill>
          <a:blip r:embed="rId2"/>
          <a:stretch>
            <a:fillRect/>
          </a:stretch>
        </p:blipFill>
        <p:spPr>
          <a:xfrm>
            <a:off x="448139" y="446397"/>
            <a:ext cx="9766377" cy="1327391"/>
          </a:xfrm>
          <a:prstGeom prst="rect">
            <a:avLst/>
          </a:prstGeom>
        </p:spPr>
      </p:pic>
    </p:spTree>
    <p:extLst>
      <p:ext uri="{BB962C8B-B14F-4D97-AF65-F5344CB8AC3E}">
        <p14:creationId xmlns:p14="http://schemas.microsoft.com/office/powerpoint/2010/main" val="714019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426EAA-3783-885D-D9D5-BC5EC5C743D7}"/>
                  </a:ext>
                </a:extLst>
              </p:cNvPr>
              <p:cNvSpPr txBox="1"/>
              <p:nvPr/>
            </p:nvSpPr>
            <p:spPr>
              <a:xfrm>
                <a:off x="624469" y="258901"/>
                <a:ext cx="10749775" cy="4555093"/>
              </a:xfrm>
              <a:prstGeom prst="rect">
                <a:avLst/>
              </a:prstGeom>
              <a:noFill/>
            </p:spPr>
            <p:txBody>
              <a:bodyPr wrap="square" rtlCol="0">
                <a:spAutoFit/>
              </a:bodyPr>
              <a:lstStyle/>
              <a:p>
                <a:pPr algn="l"/>
                <a:r>
                  <a:rPr lang="en-US" sz="2800" b="1" i="0" dirty="0">
                    <a:solidFill>
                      <a:srgbClr val="333333"/>
                    </a:solidFill>
                    <a:effectLst/>
                    <a:latin typeface="Neue Helvetica W01"/>
                  </a:rPr>
                  <a:t>Completing the Square</a:t>
                </a:r>
              </a:p>
              <a:p>
                <a:pPr algn="l"/>
                <a:endParaRPr lang="en-US" sz="2800" b="1" i="0" dirty="0">
                  <a:solidFill>
                    <a:srgbClr val="333333"/>
                  </a:solidFill>
                  <a:effectLst/>
                  <a:latin typeface="Neue Helvetica W01"/>
                </a:endParaRPr>
              </a:p>
              <a:p>
                <a:pPr algn="l"/>
                <a:r>
                  <a:rPr lang="en-US" b="0" i="0" dirty="0">
                    <a:solidFill>
                      <a:srgbClr val="424242"/>
                    </a:solidFill>
                    <a:effectLst/>
                    <a:latin typeface="Neue Helvetica W01"/>
                  </a:rPr>
                  <a:t>Not all quadratic equations can be factored or can be solved in their original form using the square root property. In these cases, we may use a method for solving a quadratic equation known as </a:t>
                </a:r>
                <a:r>
                  <a:rPr lang="en-US" b="1" i="0" dirty="0">
                    <a:solidFill>
                      <a:srgbClr val="424242"/>
                    </a:solidFill>
                    <a:effectLst/>
                    <a:latin typeface="Neue Helvetica W01"/>
                  </a:rPr>
                  <a:t>completing the square</a:t>
                </a:r>
                <a:r>
                  <a:rPr lang="en-US" b="0" i="0" dirty="0">
                    <a:solidFill>
                      <a:srgbClr val="424242"/>
                    </a:solidFill>
                    <a:effectLst/>
                    <a:latin typeface="Neue Helvetica W01"/>
                  </a:rPr>
                  <a:t>. </a:t>
                </a:r>
              </a:p>
              <a:p>
                <a:pPr algn="l"/>
                <a:endParaRPr lang="en-US" dirty="0">
                  <a:solidFill>
                    <a:srgbClr val="424242"/>
                  </a:solidFill>
                  <a:latin typeface="Neue Helvetica W01"/>
                </a:endParaRPr>
              </a:p>
              <a:p>
                <a:pPr algn="l"/>
                <a:r>
                  <a:rPr lang="en-US" b="0" dirty="0">
                    <a:solidFill>
                      <a:srgbClr val="424242"/>
                    </a:solidFill>
                    <a:effectLst/>
                  </a:rPr>
                  <a:t>	</a:t>
                </a:r>
                <a14:m>
                  <m:oMath xmlns:m="http://schemas.openxmlformats.org/officeDocument/2006/math">
                    <m:sSup>
                      <m:sSupPr>
                        <m:ctrlPr>
                          <a:rPr lang="en-US" b="0" i="1" smtClean="0">
                            <a:solidFill>
                              <a:srgbClr val="424242"/>
                            </a:solidFill>
                            <a:effectLst/>
                            <a:latin typeface="Cambria Math" panose="02040503050406030204" pitchFamily="18" charset="0"/>
                          </a:rPr>
                        </m:ctrlPr>
                      </m:sSupPr>
                      <m:e>
                        <m:r>
                          <a:rPr lang="en-US" b="0" i="1" smtClean="0">
                            <a:solidFill>
                              <a:srgbClr val="424242"/>
                            </a:solidFill>
                            <a:effectLst/>
                            <a:latin typeface="Cambria Math" panose="02040503050406030204" pitchFamily="18" charset="0"/>
                          </a:rPr>
                          <m:t>𝑎</m:t>
                        </m:r>
                        <m:r>
                          <a:rPr lang="en-US" b="0" i="1" smtClean="0">
                            <a:solidFill>
                              <a:srgbClr val="424242"/>
                            </a:solidFill>
                            <a:effectLst/>
                            <a:latin typeface="Cambria Math" panose="02040503050406030204" pitchFamily="18" charset="0"/>
                          </a:rPr>
                          <m:t> </m:t>
                        </m:r>
                        <m:r>
                          <a:rPr lang="en-US" b="0" i="1" smtClean="0">
                            <a:solidFill>
                              <a:srgbClr val="424242"/>
                            </a:solidFill>
                            <a:effectLst/>
                            <a:latin typeface="Cambria Math" panose="02040503050406030204" pitchFamily="18" charset="0"/>
                          </a:rPr>
                          <m:t>𝑥</m:t>
                        </m:r>
                      </m:e>
                      <m:sup>
                        <m:r>
                          <a:rPr lang="en-US" b="0" i="1" smtClean="0">
                            <a:solidFill>
                              <a:srgbClr val="424242"/>
                            </a:solidFill>
                            <a:effectLst/>
                            <a:latin typeface="Cambria Math" panose="02040503050406030204" pitchFamily="18" charset="0"/>
                          </a:rPr>
                          <m:t>2</m:t>
                        </m:r>
                      </m:sup>
                    </m:sSup>
                    <m:r>
                      <a:rPr lang="en-US" b="0" i="1" smtClean="0">
                        <a:solidFill>
                          <a:srgbClr val="424242"/>
                        </a:solidFill>
                        <a:effectLst/>
                        <a:latin typeface="Cambria Math" panose="02040503050406030204" pitchFamily="18" charset="0"/>
                      </a:rPr>
                      <m:t>+</m:t>
                    </m:r>
                    <m:r>
                      <a:rPr lang="en-US" b="0" i="1" smtClean="0">
                        <a:solidFill>
                          <a:srgbClr val="424242"/>
                        </a:solidFill>
                        <a:effectLst/>
                        <a:latin typeface="Cambria Math" panose="02040503050406030204" pitchFamily="18" charset="0"/>
                      </a:rPr>
                      <m:t>𝑏</m:t>
                    </m:r>
                    <m:r>
                      <a:rPr lang="en-US" b="0" i="1" smtClean="0">
                        <a:solidFill>
                          <a:srgbClr val="424242"/>
                        </a:solidFill>
                        <a:effectLst/>
                        <a:latin typeface="Cambria Math" panose="02040503050406030204" pitchFamily="18" charset="0"/>
                      </a:rPr>
                      <m:t> </m:t>
                    </m:r>
                    <m:r>
                      <a:rPr lang="en-US" b="0" i="1" smtClean="0">
                        <a:solidFill>
                          <a:srgbClr val="424242"/>
                        </a:solidFill>
                        <a:effectLst/>
                        <a:latin typeface="Cambria Math" panose="02040503050406030204" pitchFamily="18" charset="0"/>
                      </a:rPr>
                      <m:t>𝑥</m:t>
                    </m:r>
                    <m:r>
                      <a:rPr lang="en-US" b="0" i="1" smtClean="0">
                        <a:solidFill>
                          <a:srgbClr val="424242"/>
                        </a:solidFill>
                        <a:effectLst/>
                        <a:latin typeface="Cambria Math" panose="02040503050406030204" pitchFamily="18" charset="0"/>
                      </a:rPr>
                      <m:t>+</m:t>
                    </m:r>
                    <m:r>
                      <a:rPr lang="en-US" b="0" i="1" smtClean="0">
                        <a:solidFill>
                          <a:srgbClr val="424242"/>
                        </a:solidFill>
                        <a:effectLst/>
                        <a:latin typeface="Cambria Math" panose="02040503050406030204" pitchFamily="18" charset="0"/>
                      </a:rPr>
                      <m:t>𝑐</m:t>
                    </m:r>
                    <m:r>
                      <a:rPr lang="en-US" b="0" i="1" smtClean="0">
                        <a:solidFill>
                          <a:srgbClr val="424242"/>
                        </a:solidFill>
                        <a:effectLst/>
                        <a:latin typeface="Cambria Math" panose="02040503050406030204" pitchFamily="18" charset="0"/>
                      </a:rPr>
                      <m:t>=0</m:t>
                    </m:r>
                  </m:oMath>
                </a14:m>
                <a:r>
                  <a:rPr lang="en-US" b="0" i="0" dirty="0">
                    <a:solidFill>
                      <a:srgbClr val="424242"/>
                    </a:solidFill>
                    <a:effectLst/>
                    <a:latin typeface="Neue Helvetica W01"/>
                  </a:rPr>
                  <a:t> </a:t>
                </a:r>
              </a:p>
              <a:p>
                <a:pPr algn="l"/>
                <a:endParaRPr lang="en-US" dirty="0">
                  <a:solidFill>
                    <a:srgbClr val="424242"/>
                  </a:solidFill>
                  <a:latin typeface="Neue Helvetica W01"/>
                </a:endParaRPr>
              </a:p>
              <a:p>
                <a:pPr algn="l"/>
                <a:r>
                  <a:rPr lang="en-US" b="0" i="0" dirty="0">
                    <a:solidFill>
                      <a:srgbClr val="424242"/>
                    </a:solidFill>
                    <a:effectLst/>
                    <a:latin typeface="Neue Helvetica W01"/>
                  </a:rPr>
                  <a:t>If </a:t>
                </a:r>
                <a14:m>
                  <m:oMath xmlns:m="http://schemas.openxmlformats.org/officeDocument/2006/math">
                    <m:r>
                      <a:rPr lang="en-US" b="0" i="1" dirty="0" smtClean="0">
                        <a:solidFill>
                          <a:srgbClr val="424242"/>
                        </a:solidFill>
                        <a:effectLst/>
                        <a:latin typeface="Cambria Math" panose="02040503050406030204" pitchFamily="18" charset="0"/>
                      </a:rPr>
                      <m:t>𝑎</m:t>
                    </m:r>
                  </m:oMath>
                </a14:m>
                <a:r>
                  <a:rPr lang="en-US" b="0" i="0" dirty="0">
                    <a:solidFill>
                      <a:srgbClr val="424242"/>
                    </a:solidFill>
                    <a:effectLst/>
                    <a:latin typeface="Neue Helvetica W01"/>
                  </a:rPr>
                  <a:t> equals </a:t>
                </a:r>
                <a14:m>
                  <m:oMath xmlns:m="http://schemas.openxmlformats.org/officeDocument/2006/math">
                    <m:r>
                      <a:rPr lang="en-US" b="0" i="1" dirty="0" smtClean="0">
                        <a:solidFill>
                          <a:srgbClr val="424242"/>
                        </a:solidFill>
                        <a:effectLst/>
                        <a:latin typeface="Cambria Math" panose="02040503050406030204" pitchFamily="18" charset="0"/>
                      </a:rPr>
                      <m:t>1</m:t>
                    </m:r>
                  </m:oMath>
                </a14:m>
                <a:r>
                  <a:rPr lang="en-US" dirty="0">
                    <a:solidFill>
                      <a:srgbClr val="424242"/>
                    </a:solidFill>
                    <a:latin typeface="Neue Helvetica W01"/>
                  </a:rPr>
                  <a:t>, </a:t>
                </a:r>
                <a:r>
                  <a:rPr lang="en-US" b="0" i="0" dirty="0">
                    <a:solidFill>
                      <a:srgbClr val="424242"/>
                    </a:solidFill>
                    <a:effectLst/>
                    <a:latin typeface="Neue Helvetica W01"/>
                  </a:rPr>
                  <a:t>the follow these steps:</a:t>
                </a:r>
              </a:p>
              <a:p>
                <a:pPr algn="l"/>
                <a:r>
                  <a:rPr lang="en-US" dirty="0">
                    <a:solidFill>
                      <a:srgbClr val="424242"/>
                    </a:solidFill>
                    <a:latin typeface="Neue Helvetica W01"/>
                  </a:rPr>
                  <a:t>	1. </a:t>
                </a:r>
                <a:r>
                  <a:rPr lang="en-US" b="0" i="0" dirty="0">
                    <a:solidFill>
                      <a:srgbClr val="424242"/>
                    </a:solidFill>
                    <a:effectLst/>
                    <a:latin typeface="Neue Helvetica W01"/>
                  </a:rPr>
                  <a:t>add   </a:t>
                </a:r>
                <a14:m>
                  <m:oMath xmlns:m="http://schemas.openxmlformats.org/officeDocument/2006/math">
                    <m:sSup>
                      <m:sSupPr>
                        <m:ctrlPr>
                          <a:rPr lang="en-US" b="0" i="1" smtClean="0">
                            <a:solidFill>
                              <a:srgbClr val="424242"/>
                            </a:solidFill>
                            <a:effectLst/>
                            <a:latin typeface="Cambria Math" panose="02040503050406030204" pitchFamily="18" charset="0"/>
                          </a:rPr>
                        </m:ctrlPr>
                      </m:sSupPr>
                      <m:e>
                        <m:r>
                          <a:rPr lang="en-US" b="0" i="1" smtClean="0">
                            <a:solidFill>
                              <a:srgbClr val="424242"/>
                            </a:solidFill>
                            <a:effectLst/>
                            <a:latin typeface="Cambria Math" panose="02040503050406030204" pitchFamily="18" charset="0"/>
                          </a:rPr>
                          <m:t>(</m:t>
                        </m:r>
                        <m:r>
                          <a:rPr lang="en-US" b="0" i="1" smtClean="0">
                            <a:solidFill>
                              <a:srgbClr val="424242"/>
                            </a:solidFill>
                            <a:effectLst/>
                            <a:latin typeface="Cambria Math" panose="02040503050406030204" pitchFamily="18" charset="0"/>
                          </a:rPr>
                          <m:t>𝑏</m:t>
                        </m:r>
                        <m:r>
                          <a:rPr lang="en-US" b="0" i="0" smtClean="0">
                            <a:solidFill>
                              <a:srgbClr val="424242"/>
                            </a:solidFill>
                            <a:effectLst/>
                            <a:latin typeface="Cambria Math" panose="02040503050406030204" pitchFamily="18" charset="0"/>
                          </a:rPr>
                          <m:t>/2</m:t>
                        </m:r>
                        <m:r>
                          <a:rPr lang="en-US" b="0" i="1" smtClean="0">
                            <a:solidFill>
                              <a:srgbClr val="424242"/>
                            </a:solidFill>
                            <a:effectLst/>
                            <a:latin typeface="Cambria Math" panose="02040503050406030204" pitchFamily="18" charset="0"/>
                          </a:rPr>
                          <m:t>)</m:t>
                        </m:r>
                      </m:e>
                      <m:sup>
                        <m:r>
                          <a:rPr lang="en-US" b="0" i="1" smtClean="0">
                            <a:solidFill>
                              <a:srgbClr val="424242"/>
                            </a:solidFill>
                            <a:effectLst/>
                            <a:latin typeface="Cambria Math" panose="02040503050406030204" pitchFamily="18" charset="0"/>
                          </a:rPr>
                          <m:t>2</m:t>
                        </m:r>
                      </m:sup>
                    </m:sSup>
                    <m:r>
                      <a:rPr lang="en-US" b="0" i="1" smtClean="0">
                        <a:solidFill>
                          <a:srgbClr val="424242"/>
                        </a:solidFill>
                        <a:effectLst/>
                        <a:latin typeface="Cambria Math" panose="02040503050406030204" pitchFamily="18" charset="0"/>
                      </a:rPr>
                      <m:t>  </m:t>
                    </m:r>
                  </m:oMath>
                </a14:m>
                <a:r>
                  <a:rPr lang="en-US" b="0" i="0" dirty="0">
                    <a:solidFill>
                      <a:srgbClr val="424242"/>
                    </a:solidFill>
                    <a:effectLst/>
                    <a:latin typeface="Neue Helvetica W01"/>
                  </a:rPr>
                  <a:t>to both sides of the equation to obtain a perfect square trinomial</a:t>
                </a:r>
              </a:p>
              <a:p>
                <a:pPr algn="l"/>
                <a:r>
                  <a:rPr lang="en-US" dirty="0">
                    <a:solidFill>
                      <a:srgbClr val="424242"/>
                    </a:solidFill>
                    <a:latin typeface="Neue Helvetica W01"/>
                  </a:rPr>
                  <a:t>	2. </a:t>
                </a:r>
                <a:r>
                  <a:rPr lang="en-US" b="0" i="0" dirty="0">
                    <a:solidFill>
                      <a:srgbClr val="424242"/>
                    </a:solidFill>
                    <a:effectLst/>
                    <a:latin typeface="Neue Helvetica W01"/>
                  </a:rPr>
                  <a:t>factor the trinomial as a perfect square binomial</a:t>
                </a:r>
              </a:p>
              <a:p>
                <a:pPr algn="l"/>
                <a:r>
                  <a:rPr lang="en-US" dirty="0">
                    <a:solidFill>
                      <a:srgbClr val="424242"/>
                    </a:solidFill>
                    <a:latin typeface="Neue Helvetica W01"/>
                  </a:rPr>
                  <a:t>	3. </a:t>
                </a:r>
                <a:r>
                  <a:rPr lang="en-US" b="0" i="0" dirty="0">
                    <a:solidFill>
                      <a:srgbClr val="424242"/>
                    </a:solidFill>
                    <a:effectLst/>
                    <a:latin typeface="Neue Helvetica W01"/>
                  </a:rPr>
                  <a:t>apply the square root property </a:t>
                </a:r>
              </a:p>
              <a:p>
                <a:pPr algn="l"/>
                <a:r>
                  <a:rPr lang="en-US" dirty="0">
                    <a:solidFill>
                      <a:srgbClr val="424242"/>
                    </a:solidFill>
                    <a:latin typeface="Neue Helvetica W01"/>
                  </a:rPr>
                  <a:t>	4. </a:t>
                </a:r>
                <a:r>
                  <a:rPr lang="en-US" b="0" i="0" dirty="0">
                    <a:solidFill>
                      <a:srgbClr val="424242"/>
                    </a:solidFill>
                    <a:effectLst/>
                    <a:latin typeface="Neue Helvetica W01"/>
                  </a:rPr>
                  <a:t>solve for the variable </a:t>
                </a:r>
                <a14:m>
                  <m:oMath xmlns:m="http://schemas.openxmlformats.org/officeDocument/2006/math">
                    <m:r>
                      <a:rPr lang="en-US" b="0" i="1" dirty="0" smtClean="0">
                        <a:solidFill>
                          <a:srgbClr val="424242"/>
                        </a:solidFill>
                        <a:effectLst/>
                        <a:latin typeface="Cambria Math" panose="02040503050406030204" pitchFamily="18" charset="0"/>
                      </a:rPr>
                      <m:t>𝑥</m:t>
                    </m:r>
                  </m:oMath>
                </a14:m>
                <a:endParaRPr lang="en-US" b="0" i="0" dirty="0">
                  <a:solidFill>
                    <a:srgbClr val="424242"/>
                  </a:solidFill>
                  <a:effectLst/>
                  <a:latin typeface="Neue Helvetica W01"/>
                </a:endParaRPr>
              </a:p>
              <a:p>
                <a:pPr algn="l"/>
                <a:endParaRPr lang="en-US" dirty="0">
                  <a:solidFill>
                    <a:srgbClr val="424242"/>
                  </a:solidFill>
                  <a:latin typeface="Neue Helvetica W01"/>
                </a:endParaRPr>
              </a:p>
              <a:p>
                <a:r>
                  <a:rPr lang="en-US" b="0" i="0" dirty="0">
                    <a:solidFill>
                      <a:srgbClr val="424242"/>
                    </a:solidFill>
                    <a:effectLst/>
                    <a:latin typeface="Neue Helvetica W01"/>
                  </a:rPr>
                  <a:t>If </a:t>
                </a:r>
                <a14:m>
                  <m:oMath xmlns:m="http://schemas.openxmlformats.org/officeDocument/2006/math">
                    <m:r>
                      <a:rPr lang="en-US" b="0" i="1" dirty="0" smtClean="0">
                        <a:solidFill>
                          <a:srgbClr val="424242"/>
                        </a:solidFill>
                        <a:effectLst/>
                        <a:latin typeface="Cambria Math" panose="02040503050406030204" pitchFamily="18" charset="0"/>
                      </a:rPr>
                      <m:t>𝑎</m:t>
                    </m:r>
                  </m:oMath>
                </a14:m>
                <a:r>
                  <a:rPr lang="en-US" b="0" i="0" dirty="0">
                    <a:solidFill>
                      <a:srgbClr val="424242"/>
                    </a:solidFill>
                    <a:effectLst/>
                    <a:latin typeface="Neue Helvetica W01"/>
                  </a:rPr>
                  <a:t> does not equal </a:t>
                </a:r>
                <a14:m>
                  <m:oMath xmlns:m="http://schemas.openxmlformats.org/officeDocument/2006/math">
                    <m:r>
                      <a:rPr lang="en-US" b="0" i="1" dirty="0" smtClean="0">
                        <a:solidFill>
                          <a:srgbClr val="424242"/>
                        </a:solidFill>
                        <a:effectLst/>
                        <a:latin typeface="Cambria Math" panose="02040503050406030204" pitchFamily="18" charset="0"/>
                      </a:rPr>
                      <m:t>1</m:t>
                    </m:r>
                  </m:oMath>
                </a14:m>
                <a:r>
                  <a:rPr lang="en-US" b="0" i="0" dirty="0">
                    <a:solidFill>
                      <a:srgbClr val="424242"/>
                    </a:solidFill>
                    <a:effectLst/>
                    <a:latin typeface="Neue Helvetica W01"/>
                  </a:rPr>
                  <a:t>, then divide the equation by </a:t>
                </a:r>
                <a14:m>
                  <m:oMath xmlns:m="http://schemas.openxmlformats.org/officeDocument/2006/math">
                    <m:r>
                      <a:rPr lang="en-US" b="0" i="1" dirty="0" smtClean="0">
                        <a:solidFill>
                          <a:srgbClr val="424242"/>
                        </a:solidFill>
                        <a:effectLst/>
                        <a:latin typeface="Cambria Math" panose="02040503050406030204" pitchFamily="18" charset="0"/>
                      </a:rPr>
                      <m:t>𝑎</m:t>
                    </m:r>
                  </m:oMath>
                </a14:m>
                <a:r>
                  <a:rPr lang="en-US" b="0" i="0" dirty="0">
                    <a:solidFill>
                      <a:srgbClr val="424242"/>
                    </a:solidFill>
                    <a:effectLst/>
                    <a:latin typeface="Neue Helvetica W01"/>
                  </a:rPr>
                  <a:t> and proceed as described above to complete the square.</a:t>
                </a:r>
              </a:p>
              <a:p>
                <a:endParaRPr lang="en-US" dirty="0"/>
              </a:p>
            </p:txBody>
          </p:sp>
        </mc:Choice>
        <mc:Fallback xmlns="">
          <p:sp>
            <p:nvSpPr>
              <p:cNvPr id="3" name="TextBox 2">
                <a:extLst>
                  <a:ext uri="{FF2B5EF4-FFF2-40B4-BE49-F238E27FC236}">
                    <a16:creationId xmlns:a16="http://schemas.microsoft.com/office/drawing/2014/main" id="{26426EAA-3783-885D-D9D5-BC5EC5C743D7}"/>
                  </a:ext>
                </a:extLst>
              </p:cNvPr>
              <p:cNvSpPr txBox="1">
                <a:spLocks noRot="1" noChangeAspect="1" noMove="1" noResize="1" noEditPoints="1" noAdjustHandles="1" noChangeArrowheads="1" noChangeShapeType="1" noTextEdit="1"/>
              </p:cNvSpPr>
              <p:nvPr/>
            </p:nvSpPr>
            <p:spPr>
              <a:xfrm>
                <a:off x="624469" y="258901"/>
                <a:ext cx="10749775" cy="4555093"/>
              </a:xfrm>
              <a:prstGeom prst="rect">
                <a:avLst/>
              </a:prstGeom>
              <a:blipFill>
                <a:blip r:embed="rId3"/>
                <a:stretch>
                  <a:fillRect l="-1134" t="-1203" r="-227"/>
                </a:stretch>
              </a:blipFill>
            </p:spPr>
            <p:txBody>
              <a:bodyPr/>
              <a:lstStyle/>
              <a:p>
                <a:r>
                  <a:rPr lang="en-US">
                    <a:noFill/>
                  </a:rPr>
                  <a:t> </a:t>
                </a:r>
              </a:p>
            </p:txBody>
          </p:sp>
        </mc:Fallback>
      </mc:AlternateContent>
    </p:spTree>
    <p:extLst>
      <p:ext uri="{BB962C8B-B14F-4D97-AF65-F5344CB8AC3E}">
        <p14:creationId xmlns:p14="http://schemas.microsoft.com/office/powerpoint/2010/main" val="76001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B7E5732-83FD-5E60-CC5A-F7E9393D60A6}"/>
              </a:ext>
            </a:extLst>
          </p:cNvPr>
          <p:cNvPicPr>
            <a:picLocks noChangeAspect="1"/>
          </p:cNvPicPr>
          <p:nvPr/>
        </p:nvPicPr>
        <p:blipFill>
          <a:blip r:embed="rId2"/>
          <a:stretch>
            <a:fillRect/>
          </a:stretch>
        </p:blipFill>
        <p:spPr>
          <a:xfrm>
            <a:off x="436318" y="411406"/>
            <a:ext cx="8895251" cy="1649985"/>
          </a:xfrm>
          <a:prstGeom prst="rect">
            <a:avLst/>
          </a:prstGeom>
        </p:spPr>
      </p:pic>
    </p:spTree>
    <p:extLst>
      <p:ext uri="{BB962C8B-B14F-4D97-AF65-F5344CB8AC3E}">
        <p14:creationId xmlns:p14="http://schemas.microsoft.com/office/powerpoint/2010/main" val="161416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76AF863-2B1A-E87C-AFF9-B2D6376FFE8E}"/>
              </a:ext>
            </a:extLst>
          </p:cNvPr>
          <p:cNvPicPr>
            <a:picLocks noChangeAspect="1"/>
          </p:cNvPicPr>
          <p:nvPr/>
        </p:nvPicPr>
        <p:blipFill>
          <a:blip r:embed="rId2"/>
          <a:stretch>
            <a:fillRect/>
          </a:stretch>
        </p:blipFill>
        <p:spPr>
          <a:xfrm>
            <a:off x="490537" y="276225"/>
            <a:ext cx="9663113" cy="1383893"/>
          </a:xfrm>
          <a:prstGeom prst="rect">
            <a:avLst/>
          </a:prstGeom>
        </p:spPr>
      </p:pic>
    </p:spTree>
    <p:extLst>
      <p:ext uri="{BB962C8B-B14F-4D97-AF65-F5344CB8AC3E}">
        <p14:creationId xmlns:p14="http://schemas.microsoft.com/office/powerpoint/2010/main" val="757781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E3C796D-CC2C-36F9-360F-17E13F9D75BA}"/>
              </a:ext>
            </a:extLst>
          </p:cNvPr>
          <p:cNvPicPr>
            <a:picLocks noChangeAspect="1"/>
          </p:cNvPicPr>
          <p:nvPr/>
        </p:nvPicPr>
        <p:blipFill>
          <a:blip r:embed="rId3"/>
          <a:stretch>
            <a:fillRect/>
          </a:stretch>
        </p:blipFill>
        <p:spPr>
          <a:xfrm>
            <a:off x="1123950" y="980940"/>
            <a:ext cx="9944100" cy="3000510"/>
          </a:xfrm>
          <a:prstGeom prst="rect">
            <a:avLst/>
          </a:prstGeom>
        </p:spPr>
      </p:pic>
    </p:spTree>
    <p:extLst>
      <p:ext uri="{BB962C8B-B14F-4D97-AF65-F5344CB8AC3E}">
        <p14:creationId xmlns:p14="http://schemas.microsoft.com/office/powerpoint/2010/main" val="411504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18F6F01-554B-82F5-24DD-1644CE33F0EF}"/>
              </a:ext>
            </a:extLst>
          </p:cNvPr>
          <p:cNvPicPr>
            <a:picLocks noChangeAspect="1"/>
          </p:cNvPicPr>
          <p:nvPr/>
        </p:nvPicPr>
        <p:blipFill>
          <a:blip r:embed="rId2"/>
          <a:stretch>
            <a:fillRect/>
          </a:stretch>
        </p:blipFill>
        <p:spPr>
          <a:xfrm>
            <a:off x="900112" y="947972"/>
            <a:ext cx="10391775" cy="3236782"/>
          </a:xfrm>
          <a:prstGeom prst="rect">
            <a:avLst/>
          </a:prstGeom>
        </p:spPr>
      </p:pic>
    </p:spTree>
    <p:extLst>
      <p:ext uri="{BB962C8B-B14F-4D97-AF65-F5344CB8AC3E}">
        <p14:creationId xmlns:p14="http://schemas.microsoft.com/office/powerpoint/2010/main" val="757325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7D5E8C0-C0E4-BF53-EF82-4852D1F056E2}"/>
              </a:ext>
            </a:extLst>
          </p:cNvPr>
          <p:cNvPicPr>
            <a:picLocks noChangeAspect="1"/>
          </p:cNvPicPr>
          <p:nvPr/>
        </p:nvPicPr>
        <p:blipFill>
          <a:blip r:embed="rId2"/>
          <a:stretch>
            <a:fillRect/>
          </a:stretch>
        </p:blipFill>
        <p:spPr>
          <a:xfrm>
            <a:off x="432289" y="413971"/>
            <a:ext cx="9649558" cy="1779237"/>
          </a:xfrm>
          <a:prstGeom prst="rect">
            <a:avLst/>
          </a:prstGeom>
        </p:spPr>
      </p:pic>
    </p:spTree>
    <p:extLst>
      <p:ext uri="{BB962C8B-B14F-4D97-AF65-F5344CB8AC3E}">
        <p14:creationId xmlns:p14="http://schemas.microsoft.com/office/powerpoint/2010/main" val="2040120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F7DD13F-813D-9BAC-9AEC-BAA49F7B941C}"/>
              </a:ext>
            </a:extLst>
          </p:cNvPr>
          <p:cNvPicPr>
            <a:picLocks noChangeAspect="1"/>
          </p:cNvPicPr>
          <p:nvPr/>
        </p:nvPicPr>
        <p:blipFill>
          <a:blip r:embed="rId2"/>
          <a:stretch>
            <a:fillRect/>
          </a:stretch>
        </p:blipFill>
        <p:spPr>
          <a:xfrm>
            <a:off x="445843" y="369858"/>
            <a:ext cx="9636003" cy="1750554"/>
          </a:xfrm>
          <a:prstGeom prst="rect">
            <a:avLst/>
          </a:prstGeom>
        </p:spPr>
      </p:pic>
    </p:spTree>
    <p:extLst>
      <p:ext uri="{BB962C8B-B14F-4D97-AF65-F5344CB8AC3E}">
        <p14:creationId xmlns:p14="http://schemas.microsoft.com/office/powerpoint/2010/main" val="213441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Freeform: Shape 1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7" name="Freeform: Shape 1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20" name="Freeform: Shape 1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9" name="Freeform: Shape 2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7" name="Rectangle 36">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 name="Picture 5">
            <a:extLst>
              <a:ext uri="{FF2B5EF4-FFF2-40B4-BE49-F238E27FC236}">
                <a16:creationId xmlns:a16="http://schemas.microsoft.com/office/drawing/2014/main" id="{BFE07B98-8B15-39B8-C92C-7A66FD27BD6F}"/>
              </a:ext>
            </a:extLst>
          </p:cNvPr>
          <p:cNvPicPr>
            <a:picLocks noChangeAspect="1"/>
          </p:cNvPicPr>
          <p:nvPr/>
        </p:nvPicPr>
        <p:blipFill rotWithShape="1">
          <a:blip r:embed="rId3">
            <a:alphaModFix/>
          </a:blip>
          <a:srcRect l="16722" r="13059" b="-1"/>
          <a:stretch/>
        </p:blipFill>
        <p:spPr>
          <a:xfrm>
            <a:off x="20" y="10"/>
            <a:ext cx="12188932" cy="6856614"/>
          </a:xfrm>
          <a:prstGeom prst="rect">
            <a:avLst/>
          </a:prstGeom>
        </p:spPr>
      </p:pic>
      <p:sp>
        <p:nvSpPr>
          <p:cNvPr id="41" name="Rectangle 40">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731622-0798-6717-8E78-A579C5A22E21}"/>
              </a:ext>
            </a:extLst>
          </p:cNvPr>
          <p:cNvSpPr txBox="1"/>
          <p:nvPr/>
        </p:nvSpPr>
        <p:spPr>
          <a:xfrm>
            <a:off x="98180" y="2797635"/>
            <a:ext cx="6198566" cy="2603208"/>
          </a:xfrm>
          <a:prstGeom prst="rect">
            <a:avLst/>
          </a:prstGeom>
        </p:spPr>
        <p:txBody>
          <a:bodyPr vert="horz" lIns="91440" tIns="45720" rIns="91440" bIns="45720" rtlCol="0" anchor="b">
            <a:normAutofit/>
          </a:bodyPr>
          <a:lstStyle/>
          <a:p>
            <a:pPr>
              <a:spcBef>
                <a:spcPct val="0"/>
              </a:spcBef>
              <a:spcAft>
                <a:spcPts val="600"/>
              </a:spcAft>
            </a:pPr>
            <a:r>
              <a:rPr lang="en-US" sz="5400" kern="1200" dirty="0">
                <a:solidFill>
                  <a:srgbClr val="FFFFFF"/>
                </a:solidFill>
                <a:latin typeface="+mj-lt"/>
                <a:ea typeface="+mj-ea"/>
                <a:cs typeface="+mj-cs"/>
              </a:rPr>
              <a:t>Story Problem</a:t>
            </a:r>
          </a:p>
        </p:txBody>
      </p:sp>
      <p:grpSp>
        <p:nvGrpSpPr>
          <p:cNvPr id="43"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4" name="Freeform: Shape 43">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2"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3"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5" name="Freeform: Shape 54">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4" name="Freeform: Shape 53">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b="0" i="0" u="none" strike="noStrike" kern="1200" cap="all" spc="200" normalizeH="0" baseline="0" noProof="0">
                <a:ln>
                  <a:noFill/>
                </a:ln>
                <a:solidFill>
                  <a:srgbClr val="FFFFFF"/>
                </a:solidFill>
                <a:effectLst/>
                <a:uLnTx/>
                <a:uFillTx/>
                <a:latin typeface="+mn-lt"/>
                <a:ea typeface="+mn-ea"/>
                <a:cs typeface="Segoe UI Semilight" panose="020B0402040204020203" pitchFamily="34" charset="0"/>
              </a:rPr>
              <a:t>https://openstax.org/details/books/algebra-and-trigonometry-2e</a:t>
            </a:r>
          </a:p>
        </p:txBody>
      </p:sp>
      <p:cxnSp>
        <p:nvCxnSpPr>
          <p:cNvPr id="8" name="Straight Connector 7">
            <a:extLst>
              <a:ext uri="{FF2B5EF4-FFF2-40B4-BE49-F238E27FC236}">
                <a16:creationId xmlns:a16="http://schemas.microsoft.com/office/drawing/2014/main" id="{F4954B21-D6B5-BC3E-9679-A1475FF0204F}"/>
              </a:ext>
            </a:extLst>
          </p:cNvPr>
          <p:cNvCxnSpPr>
            <a:cxnSpLocks/>
          </p:cNvCxnSpPr>
          <p:nvPr/>
        </p:nvCxnSpPr>
        <p:spPr>
          <a:xfrm flipV="1">
            <a:off x="5597912" y="851566"/>
            <a:ext cx="6525577" cy="4549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F0D7EC-B1D1-BF69-8311-D56AF811DDAD}"/>
              </a:ext>
            </a:extLst>
          </p:cNvPr>
          <p:cNvCxnSpPr/>
          <p:nvPr/>
        </p:nvCxnSpPr>
        <p:spPr>
          <a:xfrm>
            <a:off x="5597912" y="5400843"/>
            <a:ext cx="65418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BD9697-EDD4-F903-42C1-F26020048FD7}"/>
              </a:ext>
            </a:extLst>
          </p:cNvPr>
          <p:cNvCxnSpPr/>
          <p:nvPr/>
        </p:nvCxnSpPr>
        <p:spPr>
          <a:xfrm>
            <a:off x="12126537" y="791737"/>
            <a:ext cx="0" cy="46091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60E67E4-DA36-DFEB-EDE5-6C69FE912D35}"/>
              </a:ext>
            </a:extLst>
          </p:cNvPr>
          <p:cNvCxnSpPr/>
          <p:nvPr/>
        </p:nvCxnSpPr>
        <p:spPr>
          <a:xfrm>
            <a:off x="11407698" y="4664249"/>
            <a:ext cx="0" cy="736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8B1174B-1449-D677-5BA3-1A030252DA0D}"/>
              </a:ext>
            </a:extLst>
          </p:cNvPr>
          <p:cNvCxnSpPr>
            <a:cxnSpLocks/>
          </p:cNvCxnSpPr>
          <p:nvPr/>
        </p:nvCxnSpPr>
        <p:spPr>
          <a:xfrm>
            <a:off x="11407698" y="4664249"/>
            <a:ext cx="7077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70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F4C40CF-5FB6-E6B4-A203-DEE65EE33E6A}"/>
              </a:ext>
            </a:extLst>
          </p:cNvPr>
          <p:cNvPicPr>
            <a:picLocks noChangeAspect="1"/>
          </p:cNvPicPr>
          <p:nvPr/>
        </p:nvPicPr>
        <p:blipFill>
          <a:blip r:embed="rId2"/>
          <a:stretch>
            <a:fillRect/>
          </a:stretch>
        </p:blipFill>
        <p:spPr>
          <a:xfrm>
            <a:off x="455368" y="488834"/>
            <a:ext cx="9802325" cy="1272924"/>
          </a:xfrm>
          <a:prstGeom prst="rect">
            <a:avLst/>
          </a:prstGeom>
        </p:spPr>
      </p:pic>
    </p:spTree>
    <p:extLst>
      <p:ext uri="{BB962C8B-B14F-4D97-AF65-F5344CB8AC3E}">
        <p14:creationId xmlns:p14="http://schemas.microsoft.com/office/powerpoint/2010/main" val="1928005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1E0D800-105A-9013-752C-BD616927D4CE}"/>
              </a:ext>
            </a:extLst>
          </p:cNvPr>
          <p:cNvPicPr>
            <a:picLocks noChangeAspect="1"/>
          </p:cNvPicPr>
          <p:nvPr/>
        </p:nvPicPr>
        <p:blipFill>
          <a:blip r:embed="rId3"/>
          <a:stretch>
            <a:fillRect/>
          </a:stretch>
        </p:blipFill>
        <p:spPr>
          <a:xfrm>
            <a:off x="1058923" y="723127"/>
            <a:ext cx="10074153" cy="2021172"/>
          </a:xfrm>
          <a:prstGeom prst="rect">
            <a:avLst/>
          </a:prstGeom>
        </p:spPr>
      </p:pic>
      <p:pic>
        <p:nvPicPr>
          <p:cNvPr id="6" name="Picture 5">
            <a:extLst>
              <a:ext uri="{FF2B5EF4-FFF2-40B4-BE49-F238E27FC236}">
                <a16:creationId xmlns:a16="http://schemas.microsoft.com/office/drawing/2014/main" id="{0B9455A4-3AC5-C08D-63C2-C5FD6A074192}"/>
              </a:ext>
            </a:extLst>
          </p:cNvPr>
          <p:cNvPicPr>
            <a:picLocks noChangeAspect="1"/>
          </p:cNvPicPr>
          <p:nvPr/>
        </p:nvPicPr>
        <p:blipFill>
          <a:blip r:embed="rId4"/>
          <a:stretch>
            <a:fillRect/>
          </a:stretch>
        </p:blipFill>
        <p:spPr>
          <a:xfrm>
            <a:off x="810723" y="3197595"/>
            <a:ext cx="10570552" cy="2705458"/>
          </a:xfrm>
          <a:prstGeom prst="rect">
            <a:avLst/>
          </a:prstGeom>
        </p:spPr>
      </p:pic>
    </p:spTree>
    <p:extLst>
      <p:ext uri="{BB962C8B-B14F-4D97-AF65-F5344CB8AC3E}">
        <p14:creationId xmlns:p14="http://schemas.microsoft.com/office/powerpoint/2010/main" val="2321384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6F412767-ADF1-A16F-E110-082FA5EB27C5}"/>
              </a:ext>
            </a:extLst>
          </p:cNvPr>
          <p:cNvPicPr>
            <a:picLocks noChangeAspect="1"/>
          </p:cNvPicPr>
          <p:nvPr/>
        </p:nvPicPr>
        <p:blipFill>
          <a:blip r:embed="rId2"/>
          <a:stretch>
            <a:fillRect/>
          </a:stretch>
        </p:blipFill>
        <p:spPr>
          <a:xfrm>
            <a:off x="352059" y="302443"/>
            <a:ext cx="9143634" cy="2974890"/>
          </a:xfrm>
          <a:prstGeom prst="rect">
            <a:avLst/>
          </a:prstGeom>
        </p:spPr>
      </p:pic>
    </p:spTree>
    <p:extLst>
      <p:ext uri="{BB962C8B-B14F-4D97-AF65-F5344CB8AC3E}">
        <p14:creationId xmlns:p14="http://schemas.microsoft.com/office/powerpoint/2010/main" val="261494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9AFA7CA-DA93-3BCA-87B3-6BDA6D92D250}"/>
                  </a:ext>
                </a:extLst>
              </p:cNvPr>
              <p:cNvSpPr txBox="1"/>
              <p:nvPr/>
            </p:nvSpPr>
            <p:spPr>
              <a:xfrm>
                <a:off x="820615" y="539262"/>
                <a:ext cx="10894970" cy="3016210"/>
              </a:xfrm>
              <a:prstGeom prst="rect">
                <a:avLst/>
              </a:prstGeom>
              <a:noFill/>
            </p:spPr>
            <p:txBody>
              <a:bodyPr wrap="none" rtlCol="0">
                <a:spAutoFit/>
              </a:bodyPr>
              <a:lstStyle/>
              <a:p>
                <a:pPr algn="l"/>
                <a:r>
                  <a:rPr lang="en-US" sz="2800" b="1" i="0" dirty="0">
                    <a:solidFill>
                      <a:srgbClr val="333333"/>
                    </a:solidFill>
                    <a:effectLst/>
                    <a:latin typeface="Neue Helvetica W01"/>
                  </a:rPr>
                  <a:t>Using the Pythagorean Theorem</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One of the most famous formulas in mathematics is the </a:t>
                </a:r>
                <a:r>
                  <a:rPr lang="en-US" b="1" i="0" dirty="0">
                    <a:solidFill>
                      <a:srgbClr val="424242"/>
                    </a:solidFill>
                    <a:effectLst/>
                    <a:latin typeface="Neue Helvetica W01"/>
                  </a:rPr>
                  <a:t>Pythagorean Theorem</a:t>
                </a:r>
                <a:r>
                  <a:rPr lang="en-US" b="0" i="0" dirty="0">
                    <a:solidFill>
                      <a:srgbClr val="424242"/>
                    </a:solidFill>
                    <a:effectLst/>
                    <a:latin typeface="Neue Helvetica W01"/>
                  </a:rPr>
                  <a:t>.</a:t>
                </a:r>
              </a:p>
              <a:p>
                <a:endParaRPr lang="en-US" dirty="0"/>
              </a:p>
              <a:p>
                <a:pPr algn="l"/>
                <a:r>
                  <a:rPr lang="en-US" b="0" i="0" dirty="0">
                    <a:solidFill>
                      <a:srgbClr val="424242"/>
                    </a:solidFill>
                    <a:effectLst/>
                    <a:latin typeface="Neue Helvetica W01"/>
                  </a:rPr>
                  <a:t>The Pythagorean Theorem is given as</a:t>
                </a:r>
              </a:p>
              <a:p>
                <a:pPr algn="l"/>
                <a:endParaRPr lang="en-US" dirty="0">
                  <a:solidFill>
                    <a:srgbClr val="424242"/>
                  </a:solidFill>
                  <a:latin typeface="Neue Helvetica W01"/>
                </a:endParaRPr>
              </a:p>
              <a:p>
                <a:pPr algn="l"/>
                <a:endParaRPr lang="en-US" b="0" i="0" dirty="0">
                  <a:solidFill>
                    <a:srgbClr val="424242"/>
                  </a:solidFill>
                  <a:effectLst/>
                  <a:latin typeface="Neue Helvetica W01"/>
                </a:endParaRPr>
              </a:p>
              <a:p>
                <a:pPr algn="l"/>
                <a:endParaRPr lang="en-US" b="0" i="0" dirty="0">
                  <a:solidFill>
                    <a:srgbClr val="424242"/>
                  </a:solidFill>
                  <a:effectLst/>
                  <a:latin typeface="Neue Helvetica W01"/>
                </a:endParaRPr>
              </a:p>
              <a:p>
                <a:pPr algn="l"/>
                <a:r>
                  <a:rPr lang="en-US" b="0" i="0" dirty="0">
                    <a:solidFill>
                      <a:srgbClr val="424242"/>
                    </a:solidFill>
                    <a:effectLst/>
                    <a:latin typeface="Neue Helvetica W01"/>
                  </a:rPr>
                  <a:t>where </a:t>
                </a:r>
                <a14:m>
                  <m:oMath xmlns:m="http://schemas.openxmlformats.org/officeDocument/2006/math">
                    <m:r>
                      <a:rPr lang="en-US" b="0" i="1" u="none" strike="noStrike" dirty="0" smtClean="0">
                        <a:solidFill>
                          <a:srgbClr val="424242"/>
                        </a:solidFill>
                        <a:effectLst/>
                        <a:latin typeface="Cambria Math" panose="02040503050406030204" pitchFamily="18" charset="0"/>
                      </a:rPr>
                      <m:t>𝑎</m:t>
                    </m:r>
                  </m:oMath>
                </a14:m>
                <a:r>
                  <a:rPr lang="en-US" b="0" i="0" dirty="0">
                    <a:solidFill>
                      <a:srgbClr val="424242"/>
                    </a:solidFill>
                    <a:effectLst/>
                    <a:latin typeface="Neue Helvetica W01"/>
                  </a:rPr>
                  <a:t> and </a:t>
                </a:r>
                <a14:m>
                  <m:oMath xmlns:m="http://schemas.openxmlformats.org/officeDocument/2006/math">
                    <m:r>
                      <a:rPr lang="en-US" b="0" i="1" u="none" strike="noStrike" dirty="0" smtClean="0">
                        <a:solidFill>
                          <a:srgbClr val="424242"/>
                        </a:solidFill>
                        <a:effectLst/>
                        <a:latin typeface="Cambria Math" panose="02040503050406030204" pitchFamily="18" charset="0"/>
                      </a:rPr>
                      <m:t>𝑏</m:t>
                    </m:r>
                  </m:oMath>
                </a14:m>
                <a:r>
                  <a:rPr lang="en-US" b="0" i="0" dirty="0">
                    <a:solidFill>
                      <a:srgbClr val="424242"/>
                    </a:solidFill>
                    <a:effectLst/>
                    <a:latin typeface="Neue Helvetica W01"/>
                  </a:rPr>
                  <a:t> refer to the legs of a right triangle adjacent to the </a:t>
                </a:r>
                <a14:m>
                  <m:oMath xmlns:m="http://schemas.openxmlformats.org/officeDocument/2006/math">
                    <m:r>
                      <a:rPr lang="en-US" b="0" i="1" u="none" strike="noStrike" dirty="0" smtClean="0">
                        <a:solidFill>
                          <a:srgbClr val="424242"/>
                        </a:solidFill>
                        <a:effectLst/>
                        <a:latin typeface="Cambria Math" panose="02040503050406030204" pitchFamily="18" charset="0"/>
                      </a:rPr>
                      <m:t>90</m:t>
                    </m:r>
                  </m:oMath>
                </a14:m>
                <a:r>
                  <a:rPr lang="en-US" b="0" i="0" u="none" strike="noStrike" dirty="0">
                    <a:solidFill>
                      <a:srgbClr val="424242"/>
                    </a:solidFill>
                    <a:effectLst/>
                    <a:latin typeface="MathJax_Main"/>
                  </a:rPr>
                  <a:t>-degree</a:t>
                </a:r>
                <a:r>
                  <a:rPr lang="en-US" b="0" i="0" dirty="0">
                    <a:solidFill>
                      <a:srgbClr val="424242"/>
                    </a:solidFill>
                    <a:effectLst/>
                    <a:latin typeface="Neue Helvetica W01"/>
                  </a:rPr>
                  <a:t> angle, and </a:t>
                </a:r>
                <a14:m>
                  <m:oMath xmlns:m="http://schemas.openxmlformats.org/officeDocument/2006/math">
                    <m:r>
                      <a:rPr lang="en-US" b="0" i="1" u="none" strike="noStrike" dirty="0" smtClean="0">
                        <a:solidFill>
                          <a:srgbClr val="424242"/>
                        </a:solidFill>
                        <a:effectLst/>
                        <a:latin typeface="Cambria Math" panose="02040503050406030204" pitchFamily="18" charset="0"/>
                      </a:rPr>
                      <m:t>𝑐</m:t>
                    </m:r>
                  </m:oMath>
                </a14:m>
                <a:r>
                  <a:rPr lang="en-US" b="0" i="0" dirty="0">
                    <a:solidFill>
                      <a:srgbClr val="424242"/>
                    </a:solidFill>
                    <a:effectLst/>
                    <a:latin typeface="Neue Helvetica W01"/>
                  </a:rPr>
                  <a:t> refers to the hypotenuse.</a:t>
                </a:r>
              </a:p>
              <a:p>
                <a:endParaRPr lang="en-US" dirty="0"/>
              </a:p>
            </p:txBody>
          </p:sp>
        </mc:Choice>
        <mc:Fallback xmlns="">
          <p:sp>
            <p:nvSpPr>
              <p:cNvPr id="3" name="TextBox 2">
                <a:extLst>
                  <a:ext uri="{FF2B5EF4-FFF2-40B4-BE49-F238E27FC236}">
                    <a16:creationId xmlns:a16="http://schemas.microsoft.com/office/drawing/2014/main" id="{B9AFA7CA-DA93-3BCA-87B3-6BDA6D92D250}"/>
                  </a:ext>
                </a:extLst>
              </p:cNvPr>
              <p:cNvSpPr txBox="1">
                <a:spLocks noRot="1" noChangeAspect="1" noMove="1" noResize="1" noEditPoints="1" noAdjustHandles="1" noChangeArrowheads="1" noChangeShapeType="1" noTextEdit="1"/>
              </p:cNvSpPr>
              <p:nvPr/>
            </p:nvSpPr>
            <p:spPr>
              <a:xfrm>
                <a:off x="820615" y="539262"/>
                <a:ext cx="10894970" cy="3016210"/>
              </a:xfrm>
              <a:prstGeom prst="rect">
                <a:avLst/>
              </a:prstGeom>
              <a:blipFill>
                <a:blip r:embed="rId3"/>
                <a:stretch>
                  <a:fillRect l="-1175" t="-181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5D81832-4AF5-CCB1-A5FB-177AC1E595E9}"/>
              </a:ext>
            </a:extLst>
          </p:cNvPr>
          <p:cNvPicPr>
            <a:picLocks noChangeAspect="1"/>
          </p:cNvPicPr>
          <p:nvPr/>
        </p:nvPicPr>
        <p:blipFill>
          <a:blip r:embed="rId4"/>
          <a:stretch>
            <a:fillRect/>
          </a:stretch>
        </p:blipFill>
        <p:spPr>
          <a:xfrm>
            <a:off x="4577128" y="2047367"/>
            <a:ext cx="2143125" cy="695325"/>
          </a:xfrm>
          <a:prstGeom prst="rect">
            <a:avLst/>
          </a:prstGeom>
        </p:spPr>
      </p:pic>
      <p:pic>
        <p:nvPicPr>
          <p:cNvPr id="7" name="Picture 6">
            <a:extLst>
              <a:ext uri="{FF2B5EF4-FFF2-40B4-BE49-F238E27FC236}">
                <a16:creationId xmlns:a16="http://schemas.microsoft.com/office/drawing/2014/main" id="{3C6B9920-31C7-D7B7-4E2F-62AC7F5405E6}"/>
              </a:ext>
            </a:extLst>
          </p:cNvPr>
          <p:cNvPicPr>
            <a:picLocks noChangeAspect="1"/>
          </p:cNvPicPr>
          <p:nvPr/>
        </p:nvPicPr>
        <p:blipFill>
          <a:blip r:embed="rId5"/>
          <a:stretch>
            <a:fillRect/>
          </a:stretch>
        </p:blipFill>
        <p:spPr>
          <a:xfrm>
            <a:off x="4577128" y="3555472"/>
            <a:ext cx="2605573" cy="2237275"/>
          </a:xfrm>
          <a:prstGeom prst="rect">
            <a:avLst/>
          </a:prstGeom>
        </p:spPr>
      </p:pic>
    </p:spTree>
    <p:extLst>
      <p:ext uri="{BB962C8B-B14F-4D97-AF65-F5344CB8AC3E}">
        <p14:creationId xmlns:p14="http://schemas.microsoft.com/office/powerpoint/2010/main" val="425268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55BDD06-6D6B-1B4E-AE6D-42EF945DF009}"/>
              </a:ext>
            </a:extLst>
          </p:cNvPr>
          <p:cNvPicPr>
            <a:picLocks noChangeAspect="1"/>
          </p:cNvPicPr>
          <p:nvPr/>
        </p:nvPicPr>
        <p:blipFill>
          <a:blip r:embed="rId2"/>
          <a:stretch>
            <a:fillRect/>
          </a:stretch>
        </p:blipFill>
        <p:spPr>
          <a:xfrm>
            <a:off x="396752" y="317256"/>
            <a:ext cx="9638201" cy="1833570"/>
          </a:xfrm>
          <a:prstGeom prst="rect">
            <a:avLst/>
          </a:prstGeom>
        </p:spPr>
      </p:pic>
      <p:pic>
        <p:nvPicPr>
          <p:cNvPr id="6" name="Picture 5">
            <a:extLst>
              <a:ext uri="{FF2B5EF4-FFF2-40B4-BE49-F238E27FC236}">
                <a16:creationId xmlns:a16="http://schemas.microsoft.com/office/drawing/2014/main" id="{C0EFAED3-5C47-706E-08CF-0EF462C1EBD6}"/>
              </a:ext>
            </a:extLst>
          </p:cNvPr>
          <p:cNvPicPr>
            <a:picLocks noChangeAspect="1"/>
          </p:cNvPicPr>
          <p:nvPr/>
        </p:nvPicPr>
        <p:blipFill>
          <a:blip r:embed="rId3"/>
          <a:stretch>
            <a:fillRect/>
          </a:stretch>
        </p:blipFill>
        <p:spPr>
          <a:xfrm>
            <a:off x="771158" y="2520461"/>
            <a:ext cx="4248149" cy="2656010"/>
          </a:xfrm>
          <a:prstGeom prst="rect">
            <a:avLst/>
          </a:prstGeom>
        </p:spPr>
      </p:pic>
    </p:spTree>
    <p:extLst>
      <p:ext uri="{BB962C8B-B14F-4D97-AF65-F5344CB8AC3E}">
        <p14:creationId xmlns:p14="http://schemas.microsoft.com/office/powerpoint/2010/main" val="2849400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4ED4FA17-E679-07EA-20D6-188B6D06BA4C}"/>
              </a:ext>
            </a:extLst>
          </p:cNvPr>
          <p:cNvPicPr>
            <a:picLocks noChangeAspect="1"/>
          </p:cNvPicPr>
          <p:nvPr/>
        </p:nvPicPr>
        <p:blipFill>
          <a:blip r:embed="rId2"/>
          <a:stretch>
            <a:fillRect/>
          </a:stretch>
        </p:blipFill>
        <p:spPr>
          <a:xfrm>
            <a:off x="225669" y="316096"/>
            <a:ext cx="10371992" cy="1751562"/>
          </a:xfrm>
          <a:prstGeom prst="rect">
            <a:avLst/>
          </a:prstGeom>
        </p:spPr>
      </p:pic>
    </p:spTree>
    <p:extLst>
      <p:ext uri="{BB962C8B-B14F-4D97-AF65-F5344CB8AC3E}">
        <p14:creationId xmlns:p14="http://schemas.microsoft.com/office/powerpoint/2010/main" val="4120761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2800638" y="1347850"/>
            <a:ext cx="8782469"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kumimoji="0" lang="en-US" sz="2800" b="0" i="0" u="none" strike="noStrike" kern="1200" cap="none" spc="0" normalizeH="0" baseline="0" noProof="0" dirty="0">
                <a:ln>
                  <a:noFill/>
                </a:ln>
                <a:solidFill>
                  <a:srgbClr val="424242"/>
                </a:solidFill>
                <a:effectLst/>
                <a:uLnTx/>
                <a:uFillTx/>
                <a:latin typeface="Neue Helvetica W01"/>
                <a:ea typeface="+mn-ea"/>
                <a:cs typeface="+mn-cs"/>
              </a:rPr>
              <a:t> </a:t>
            </a:r>
            <a:r>
              <a:rPr lang="en-US" sz="2800" b="0" i="0" dirty="0">
                <a:solidFill>
                  <a:srgbClr val="424242"/>
                </a:solidFill>
                <a:effectLst/>
                <a:latin typeface="Neue Helvetica W01"/>
              </a:rPr>
              <a:t>Solve quadratic equations by factoring.</a:t>
            </a:r>
          </a:p>
          <a:p>
            <a:pPr algn="l">
              <a:buFont typeface="Arial" panose="020B0604020202020204" pitchFamily="34" charset="0"/>
              <a:buChar char="•"/>
            </a:pPr>
            <a:r>
              <a:rPr lang="en-US" sz="2800" b="0" i="0" dirty="0">
                <a:solidFill>
                  <a:srgbClr val="424242"/>
                </a:solidFill>
                <a:effectLst/>
                <a:latin typeface="Neue Helvetica W01"/>
              </a:rPr>
              <a:t> Solve quadratic equations by the square root property.</a:t>
            </a:r>
          </a:p>
          <a:p>
            <a:pPr algn="l">
              <a:buFont typeface="Arial" panose="020B0604020202020204" pitchFamily="34" charset="0"/>
              <a:buChar char="•"/>
            </a:pPr>
            <a:r>
              <a:rPr lang="en-US" sz="2800" b="0" i="0" dirty="0">
                <a:solidFill>
                  <a:srgbClr val="424242"/>
                </a:solidFill>
                <a:effectLst/>
                <a:latin typeface="Neue Helvetica W01"/>
              </a:rPr>
              <a:t> Solve quadratic equations by completing the square.</a:t>
            </a:r>
          </a:p>
          <a:p>
            <a:pPr algn="l">
              <a:buFont typeface="Arial" panose="020B0604020202020204" pitchFamily="34" charset="0"/>
              <a:buChar char="•"/>
            </a:pPr>
            <a:r>
              <a:rPr lang="en-US" sz="2800" b="0" i="0" dirty="0">
                <a:solidFill>
                  <a:srgbClr val="424242"/>
                </a:solidFill>
                <a:effectLst/>
                <a:latin typeface="Neue Helvetica W01"/>
              </a:rPr>
              <a:t> Solve quadratic equations by using the quadratic formula.</a:t>
            </a:r>
          </a:p>
          <a:p>
            <a:pPr algn="l">
              <a:buFont typeface="Arial" panose="020B0604020202020204" pitchFamily="34" charset="0"/>
              <a:buChar char="•"/>
            </a:pPr>
            <a:r>
              <a:rPr lang="en-US" sz="2800" dirty="0">
                <a:solidFill>
                  <a:srgbClr val="424242"/>
                </a:solidFill>
                <a:latin typeface="Neue Helvetica W01"/>
              </a:rPr>
              <a:t> Use the Pythagorean Theorem.</a:t>
            </a:r>
            <a:endParaRPr lang="en-US" sz="2800" b="0" i="0" dirty="0">
              <a:solidFill>
                <a:srgbClr val="424242"/>
              </a:solidFill>
              <a:effectLst/>
              <a:latin typeface="Neue Helvetica W01"/>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B9824DA6-9D47-66A4-666A-886FCE83C6D0}"/>
              </a:ext>
            </a:extLst>
          </p:cNvPr>
          <p:cNvSpPr txBox="1"/>
          <p:nvPr/>
        </p:nvSpPr>
        <p:spPr>
          <a:xfrm>
            <a:off x="501805" y="546409"/>
            <a:ext cx="10504449" cy="2462213"/>
          </a:xfrm>
          <a:prstGeom prst="rect">
            <a:avLst/>
          </a:prstGeom>
          <a:noFill/>
        </p:spPr>
        <p:txBody>
          <a:bodyPr wrap="square" rtlCol="0">
            <a:spAutoFit/>
          </a:bodyPr>
          <a:lstStyle/>
          <a:p>
            <a:r>
              <a:rPr lang="en-US" sz="2800" b="1" i="0" dirty="0">
                <a:solidFill>
                  <a:srgbClr val="333333"/>
                </a:solidFill>
                <a:effectLst/>
                <a:latin typeface="Neue Helvetica W01"/>
              </a:rPr>
              <a:t>Solving Quadratic Equations by Factoring</a:t>
            </a:r>
          </a:p>
          <a:p>
            <a:endParaRPr lang="en-US" dirty="0"/>
          </a:p>
          <a:p>
            <a:r>
              <a:rPr lang="en-US" b="0" i="0" dirty="0">
                <a:solidFill>
                  <a:srgbClr val="424242"/>
                </a:solidFill>
                <a:effectLst/>
                <a:latin typeface="Neue Helvetica W01"/>
              </a:rPr>
              <a:t>An equation containing a second-degree polynomial is called a quadratic equation. </a:t>
            </a:r>
          </a:p>
          <a:p>
            <a:endParaRPr lang="en-US" dirty="0">
              <a:solidFill>
                <a:srgbClr val="424242"/>
              </a:solidFill>
              <a:latin typeface="Neue Helvetica W01"/>
            </a:endParaRPr>
          </a:p>
          <a:p>
            <a:r>
              <a:rPr lang="en-US" b="0" i="0" dirty="0">
                <a:solidFill>
                  <a:srgbClr val="424242"/>
                </a:solidFill>
                <a:effectLst/>
                <a:latin typeface="Neue Helvetica W01"/>
              </a:rPr>
              <a:t>If a quadratic equation can be factored, it is written as a product of linear terms. Solving by factoring depends on the zero-product property, which states if the product of two numbers or two expressions equals zero, then one of the numbers or one of the expressions must equal zero because zero multiplied by anything equals zero.</a:t>
            </a:r>
            <a:endParaRPr lang="en-US" dirty="0"/>
          </a:p>
        </p:txBody>
      </p:sp>
      <p:pic>
        <p:nvPicPr>
          <p:cNvPr id="5" name="Picture 4">
            <a:extLst>
              <a:ext uri="{FF2B5EF4-FFF2-40B4-BE49-F238E27FC236}">
                <a16:creationId xmlns:a16="http://schemas.microsoft.com/office/drawing/2014/main" id="{BE78443A-6B57-08E3-1EEA-8F546A4968D8}"/>
              </a:ext>
            </a:extLst>
          </p:cNvPr>
          <p:cNvPicPr>
            <a:picLocks noChangeAspect="1"/>
          </p:cNvPicPr>
          <p:nvPr/>
        </p:nvPicPr>
        <p:blipFill>
          <a:blip r:embed="rId3"/>
          <a:stretch>
            <a:fillRect/>
          </a:stretch>
        </p:blipFill>
        <p:spPr>
          <a:xfrm>
            <a:off x="2921852" y="3008622"/>
            <a:ext cx="5010150" cy="1171575"/>
          </a:xfrm>
          <a:prstGeom prst="rect">
            <a:avLst/>
          </a:prstGeom>
        </p:spPr>
      </p:pic>
      <p:sp>
        <p:nvSpPr>
          <p:cNvPr id="7" name="TextBox 6">
            <a:extLst>
              <a:ext uri="{FF2B5EF4-FFF2-40B4-BE49-F238E27FC236}">
                <a16:creationId xmlns:a16="http://schemas.microsoft.com/office/drawing/2014/main" id="{B03C4571-45CD-638F-FB87-FC0FC3BFC985}"/>
              </a:ext>
            </a:extLst>
          </p:cNvPr>
          <p:cNvSpPr txBox="1"/>
          <p:nvPr/>
        </p:nvSpPr>
        <p:spPr>
          <a:xfrm>
            <a:off x="589423" y="4627756"/>
            <a:ext cx="9969204" cy="923330"/>
          </a:xfrm>
          <a:prstGeom prst="rect">
            <a:avLst/>
          </a:prstGeom>
          <a:noFill/>
        </p:spPr>
        <p:txBody>
          <a:bodyPr wrap="none" rtlCol="0">
            <a:spAutoFit/>
          </a:bodyPr>
          <a:lstStyle/>
          <a:p>
            <a:r>
              <a:rPr lang="en-US" dirty="0">
                <a:solidFill>
                  <a:srgbClr val="424242"/>
                </a:solidFill>
                <a:latin typeface="Neue Helvetica W01"/>
              </a:rPr>
              <a:t>M</a:t>
            </a:r>
            <a:r>
              <a:rPr lang="en-US" b="0" i="0" dirty="0">
                <a:solidFill>
                  <a:srgbClr val="424242"/>
                </a:solidFill>
                <a:effectLst/>
                <a:latin typeface="Neue Helvetica W01"/>
              </a:rPr>
              <a:t>ultiply two binomials with the FOIL method results in a trinomial.</a:t>
            </a:r>
          </a:p>
          <a:p>
            <a:endParaRPr lang="en-US" dirty="0">
              <a:solidFill>
                <a:srgbClr val="424242"/>
              </a:solidFill>
              <a:latin typeface="Neue Helvetica W01"/>
            </a:endParaRPr>
          </a:p>
          <a:p>
            <a:r>
              <a:rPr lang="en-US" dirty="0">
                <a:solidFill>
                  <a:srgbClr val="424242"/>
                </a:solidFill>
                <a:latin typeface="Neue Helvetica W01"/>
              </a:rPr>
              <a:t>Factoring is reverses this process: start with the trinomial and express it as the product of two binomials.</a:t>
            </a:r>
            <a:endParaRPr lang="en-US" dirty="0"/>
          </a:p>
        </p:txBody>
      </p:sp>
    </p:spTree>
    <p:extLst>
      <p:ext uri="{BB962C8B-B14F-4D97-AF65-F5344CB8AC3E}">
        <p14:creationId xmlns:p14="http://schemas.microsoft.com/office/powerpoint/2010/main" val="192315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97CF104-88EE-9134-4D58-2DDFCE3969FE}"/>
              </a:ext>
            </a:extLst>
          </p:cNvPr>
          <p:cNvPicPr>
            <a:picLocks noChangeAspect="1"/>
          </p:cNvPicPr>
          <p:nvPr/>
        </p:nvPicPr>
        <p:blipFill>
          <a:blip r:embed="rId2"/>
          <a:stretch>
            <a:fillRect/>
          </a:stretch>
        </p:blipFill>
        <p:spPr>
          <a:xfrm>
            <a:off x="635503" y="1268092"/>
            <a:ext cx="10920993" cy="4321815"/>
          </a:xfrm>
          <a:prstGeom prst="rect">
            <a:avLst/>
          </a:prstGeom>
        </p:spPr>
      </p:pic>
    </p:spTree>
    <p:extLst>
      <p:ext uri="{BB962C8B-B14F-4D97-AF65-F5344CB8AC3E}">
        <p14:creationId xmlns:p14="http://schemas.microsoft.com/office/powerpoint/2010/main" val="269208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82CF88F-21C2-90A0-3192-38BE26EF0B1D}"/>
              </a:ext>
            </a:extLst>
          </p:cNvPr>
          <p:cNvPicPr>
            <a:picLocks noChangeAspect="1"/>
          </p:cNvPicPr>
          <p:nvPr/>
        </p:nvPicPr>
        <p:blipFill>
          <a:blip r:embed="rId2"/>
          <a:stretch>
            <a:fillRect/>
          </a:stretch>
        </p:blipFill>
        <p:spPr>
          <a:xfrm>
            <a:off x="437771" y="1115122"/>
            <a:ext cx="11316458" cy="3789904"/>
          </a:xfrm>
          <a:prstGeom prst="rect">
            <a:avLst/>
          </a:prstGeom>
        </p:spPr>
      </p:pic>
    </p:spTree>
    <p:extLst>
      <p:ext uri="{BB962C8B-B14F-4D97-AF65-F5344CB8AC3E}">
        <p14:creationId xmlns:p14="http://schemas.microsoft.com/office/powerpoint/2010/main" val="72305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43F8B72-85F2-01D9-161A-B64CB8288157}"/>
              </a:ext>
            </a:extLst>
          </p:cNvPr>
          <p:cNvPicPr>
            <a:picLocks noChangeAspect="1"/>
          </p:cNvPicPr>
          <p:nvPr/>
        </p:nvPicPr>
        <p:blipFill>
          <a:blip r:embed="rId2"/>
          <a:stretch>
            <a:fillRect/>
          </a:stretch>
        </p:blipFill>
        <p:spPr>
          <a:xfrm>
            <a:off x="401444" y="307238"/>
            <a:ext cx="10607946" cy="1975393"/>
          </a:xfrm>
          <a:prstGeom prst="rect">
            <a:avLst/>
          </a:prstGeom>
        </p:spPr>
      </p:pic>
    </p:spTree>
    <p:extLst>
      <p:ext uri="{BB962C8B-B14F-4D97-AF65-F5344CB8AC3E}">
        <p14:creationId xmlns:p14="http://schemas.microsoft.com/office/powerpoint/2010/main" val="244149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0E7D0F0-7544-7075-CAC9-AEA846542168}"/>
              </a:ext>
            </a:extLst>
          </p:cNvPr>
          <p:cNvPicPr>
            <a:picLocks noChangeAspect="1"/>
          </p:cNvPicPr>
          <p:nvPr/>
        </p:nvPicPr>
        <p:blipFill>
          <a:blip r:embed="rId2"/>
          <a:stretch>
            <a:fillRect/>
          </a:stretch>
        </p:blipFill>
        <p:spPr>
          <a:xfrm>
            <a:off x="291906" y="391035"/>
            <a:ext cx="10190240" cy="1443688"/>
          </a:xfrm>
          <a:prstGeom prst="rect">
            <a:avLst/>
          </a:prstGeom>
        </p:spPr>
      </p:pic>
    </p:spTree>
    <p:extLst>
      <p:ext uri="{BB962C8B-B14F-4D97-AF65-F5344CB8AC3E}">
        <p14:creationId xmlns:p14="http://schemas.microsoft.com/office/powerpoint/2010/main" val="76781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B10625-5FD1-B6C5-809C-033E20C4F3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E78A6A2-7C7E-C3B5-9A54-1E6B86AE80AE}"/>
              </a:ext>
            </a:extLst>
          </p:cNvPr>
          <p:cNvPicPr>
            <a:picLocks noChangeAspect="1"/>
          </p:cNvPicPr>
          <p:nvPr/>
        </p:nvPicPr>
        <p:blipFill>
          <a:blip r:embed="rId2"/>
          <a:stretch>
            <a:fillRect/>
          </a:stretch>
        </p:blipFill>
        <p:spPr>
          <a:xfrm>
            <a:off x="266585" y="275296"/>
            <a:ext cx="9914480" cy="1808558"/>
          </a:xfrm>
          <a:prstGeom prst="rect">
            <a:avLst/>
          </a:prstGeom>
        </p:spPr>
      </p:pic>
    </p:spTree>
    <p:extLst>
      <p:ext uri="{BB962C8B-B14F-4D97-AF65-F5344CB8AC3E}">
        <p14:creationId xmlns:p14="http://schemas.microsoft.com/office/powerpoint/2010/main" val="2550950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plor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1147</Words>
  <Application>Microsoft Office PowerPoint</Application>
  <PresentationFormat>Widescreen</PresentationFormat>
  <Paragraphs>111</Paragraphs>
  <Slides>37</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Arial</vt:lpstr>
      <vt:lpstr>Avenir Next LT Pro</vt:lpstr>
      <vt:lpstr>AvenirNext LT Pro Medium</vt:lpstr>
      <vt:lpstr>Baskerville Old Face</vt:lpstr>
      <vt:lpstr>Calibri</vt:lpstr>
      <vt:lpstr>Calibri Light</vt:lpstr>
      <vt:lpstr>Cambria Math</vt:lpstr>
      <vt:lpstr>MathJax_Main</vt:lpstr>
      <vt:lpstr>Neue Helvetica W01</vt:lpstr>
      <vt:lpstr>Sagona Book</vt:lpstr>
      <vt:lpstr>Segoe UI Semilight</vt:lpstr>
      <vt:lpstr>Office Theme</vt:lpstr>
      <vt:lpstr>ExploreVTI</vt:lpstr>
      <vt:lpstr>Equations and Inequalities</vt:lpstr>
      <vt:lpstr>Quadratic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4</cp:revision>
  <dcterms:created xsi:type="dcterms:W3CDTF">2023-11-15T23:33:43Z</dcterms:created>
  <dcterms:modified xsi:type="dcterms:W3CDTF">2023-12-08T21:00:42Z</dcterms:modified>
</cp:coreProperties>
</file>