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80" r:id="rId3"/>
    <p:sldId id="262" r:id="rId4"/>
    <p:sldId id="281" r:id="rId5"/>
    <p:sldId id="282" r:id="rId6"/>
    <p:sldId id="283" r:id="rId7"/>
    <p:sldId id="284" r:id="rId8"/>
    <p:sldId id="288" r:id="rId9"/>
    <p:sldId id="287" r:id="rId10"/>
    <p:sldId id="295" r:id="rId11"/>
    <p:sldId id="286" r:id="rId12"/>
    <p:sldId id="293" r:id="rId13"/>
    <p:sldId id="294" r:id="rId14"/>
    <p:sldId id="292" r:id="rId15"/>
    <p:sldId id="289" r:id="rId16"/>
    <p:sldId id="271" r:id="rId17"/>
    <p:sldId id="32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424242"/>
                </a:solidFill>
                <a:effectLst/>
                <a:latin typeface="Neue Helvetica W01"/>
              </a:rPr>
              <a:t>Set up a linear equation to solve a real-world application.</a:t>
            </a:r>
          </a:p>
          <a:p>
            <a:pPr algn="l">
              <a:buFont typeface="Arial" panose="020B0604020202020204" pitchFamily="34" charset="0"/>
              <a:buChar char="•"/>
            </a:pPr>
            <a:r>
              <a:rPr lang="en-US" b="0" i="0" dirty="0">
                <a:solidFill>
                  <a:srgbClr val="424242"/>
                </a:solidFill>
                <a:effectLst/>
                <a:latin typeface="Neue Helvetica W01"/>
              </a:rPr>
              <a:t>Use a formula to solve a real-world application.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17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A student is hoping to get an A in his math class. He has scores of 75, 82, 95, 91, and 94 on his first five tests. Only the final exam remains, and the maximum number of points that can be earned is 100. Is it possible for the student to end the course with an A? We can use mathematical models to answer this question.</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3</a:t>
            </a:fld>
            <a:endParaRPr lang="en-US"/>
          </a:p>
        </p:txBody>
      </p:sp>
    </p:spTree>
    <p:extLst>
      <p:ext uri="{BB962C8B-B14F-4D97-AF65-F5344CB8AC3E}">
        <p14:creationId xmlns:p14="http://schemas.microsoft.com/office/powerpoint/2010/main" val="335017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85BB75DA-20A7-4043-9498-8042D7FFDC4A}" type="datetime1">
              <a:rPr lang="en-US" smtClean="0"/>
              <a:t>12/8/2023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4437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903E8973-9055-4952-981E-8812CBF4A708}" type="datetime1">
              <a:rPr lang="en-US" smtClean="0"/>
              <a:t>12/8/2023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0159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2BEC46BA-DC38-440B-A51C-788BCA3B32D3}" type="datetime1">
              <a:rPr lang="en-US" smtClean="0"/>
              <a:t>12/8/2023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1950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8361451A-CFA5-4FFC-B918-734CB1FED670}" type="datetime1">
              <a:rPr lang="en-US" smtClean="0"/>
              <a:t>12/8/2023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640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9B6825CF-EF9B-4DE4-A234-A10023EC1A3E}" type="datetime1">
              <a:rPr lang="en-US" smtClean="0"/>
              <a:t>12/8/2023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193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D541208D-B44C-4233-841D-9E8CFA5F70A0}" type="datetime1">
              <a:rPr lang="en-US" smtClean="0"/>
              <a:t>12/8/2023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r>
              <a:rPr lang="en-US"/>
              <a:t>https://openstax.org/details/books/algebra-and-trigonometry-2e</a:t>
            </a:r>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8606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FEE6C495-331A-4221-870F-E220793F001F}" type="datetime1">
              <a:rPr lang="en-US" smtClean="0"/>
              <a:t>12/8/2023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r>
              <a:rPr lang="en-US"/>
              <a:t>https://openstax.org/details/books/algebra-and-trigonometry-2e</a:t>
            </a:r>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3986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D5B5E82D-A968-4F91-830C-263177116E66}" type="datetime1">
              <a:rPr lang="en-US" smtClean="0"/>
              <a:t>12/8/2023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r>
              <a:rPr lang="en-US"/>
              <a:t>https://openstax.org/details/books/algebra-and-trigonometry-2e</a:t>
            </a:r>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7518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FEC6FBB8-2C26-48E5-ACBF-3D35893C729F}" type="datetime1">
              <a:rPr lang="en-US" smtClean="0"/>
              <a:t>12/8/2023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r>
              <a:rPr lang="en-US"/>
              <a:t>https://openstax.org/details/books/algebra-and-trigonometry-2e</a:t>
            </a:r>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1394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9C98E87-6C6E-49A5-AEDA-8F9EEACAC649}" type="datetime1">
              <a:rPr lang="en-US" smtClean="0"/>
              <a:t>12/8/2023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r>
              <a:rPr lang="en-US"/>
              <a:t>https://openstax.org/details/books/algebra-and-trigonometry-2e</a:t>
            </a:r>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782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81B15F85-0F88-4E52-8E05-40819EDF5115}" type="datetime1">
              <a:rPr lang="en-US" smtClean="0"/>
              <a:t>12/8/2023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r>
              <a:rPr lang="en-US"/>
              <a:t>https://openstax.org/details/books/algebra-and-trigonometry-2e</a:t>
            </a:r>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9936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A25B89A0-E26E-4328-838E-AB32FC45EAF9}" type="datetime1">
              <a:rPr lang="en-US" smtClean="0"/>
              <a:t>12/8/2023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009198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60E728E6-A07E-4A6C-AB92-D56E1402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10255" y="1386"/>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solidFill>
                  <a:srgbClr val="FFFFFF"/>
                </a:solidFill>
              </a:rPr>
              <a:t>Equations and Inequalities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315137"/>
            <a:ext cx="9781327" cy="2056617"/>
          </a:xfrm>
        </p:spPr>
        <p:txBody>
          <a:bodyPr anchor="t">
            <a:normAutofit/>
          </a:bodyPr>
          <a:lstStyle/>
          <a:p>
            <a:r>
              <a:rPr lang="en-US" sz="2200" dirty="0">
                <a:solidFill>
                  <a:srgbClr val="FFFFFF"/>
                </a:solidFill>
              </a:rPr>
              <a:t>Chapter 2</a:t>
            </a:r>
          </a:p>
          <a:p>
            <a:r>
              <a:rPr lang="en-US" sz="2200" dirty="0">
                <a:solidFill>
                  <a:srgbClr val="FFFFFF"/>
                </a:solidFill>
              </a:rPr>
              <a:t>Algebra and Trigonometry 2e</a:t>
            </a:r>
          </a:p>
          <a:p>
            <a:r>
              <a:rPr lang="en-US" sz="2200" dirty="0">
                <a:solidFill>
                  <a:srgbClr val="FFFFFF"/>
                </a:solidFill>
              </a:rPr>
              <a:t>OpenStax</a:t>
            </a:r>
          </a:p>
          <a:p>
            <a:r>
              <a:rPr lang="en-US" sz="2200" dirty="0">
                <a:solidFill>
                  <a:srgbClr val="FFFFFF"/>
                </a:solidFill>
              </a:rPr>
              <a:t>Jay Abramson</a:t>
            </a:r>
          </a:p>
        </p:txBody>
      </p:sp>
      <p:grpSp>
        <p:nvGrpSpPr>
          <p:cNvPr id="15"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3216" y="3924272"/>
            <a:ext cx="118872" cy="118872"/>
            <a:chOff x="1175347" y="3733800"/>
            <a:chExt cx="118872" cy="118872"/>
          </a:xfrm>
        </p:grpSpPr>
        <p:cxnSp>
          <p:nvCxnSpPr>
            <p:cNvPr id="25" name="Straight Connector 24">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8"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9"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1" name="Freeform: Shape 30">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0" name="Freeform: Shape 29">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808653D-E9A6-8B7F-1054-38C308396049}"/>
              </a:ext>
            </a:extLst>
          </p:cNvPr>
          <p:cNvPicPr>
            <a:picLocks noChangeAspect="1"/>
          </p:cNvPicPr>
          <p:nvPr/>
        </p:nvPicPr>
        <p:blipFill>
          <a:blip r:embed="rId2"/>
          <a:stretch>
            <a:fillRect/>
          </a:stretch>
        </p:blipFill>
        <p:spPr>
          <a:xfrm>
            <a:off x="347662" y="321013"/>
            <a:ext cx="10723109" cy="2132184"/>
          </a:xfrm>
          <a:prstGeom prst="rect">
            <a:avLst/>
          </a:prstGeom>
        </p:spPr>
      </p:pic>
    </p:spTree>
    <p:extLst>
      <p:ext uri="{BB962C8B-B14F-4D97-AF65-F5344CB8AC3E}">
        <p14:creationId xmlns:p14="http://schemas.microsoft.com/office/powerpoint/2010/main" val="1570818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C9DE266-43E4-38B6-4FD1-64A76E143E94}"/>
              </a:ext>
            </a:extLst>
          </p:cNvPr>
          <p:cNvPicPr>
            <a:picLocks noChangeAspect="1"/>
          </p:cNvPicPr>
          <p:nvPr/>
        </p:nvPicPr>
        <p:blipFill>
          <a:blip r:embed="rId2"/>
          <a:stretch>
            <a:fillRect/>
          </a:stretch>
        </p:blipFill>
        <p:spPr>
          <a:xfrm>
            <a:off x="410936" y="263175"/>
            <a:ext cx="10561864" cy="2283175"/>
          </a:xfrm>
          <a:prstGeom prst="rect">
            <a:avLst/>
          </a:prstGeom>
        </p:spPr>
      </p:pic>
    </p:spTree>
    <p:extLst>
      <p:ext uri="{BB962C8B-B14F-4D97-AF65-F5344CB8AC3E}">
        <p14:creationId xmlns:p14="http://schemas.microsoft.com/office/powerpoint/2010/main" val="2504400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0D1CCDE-2C8A-7495-F0D0-A547BCAE057C}"/>
              </a:ext>
            </a:extLst>
          </p:cNvPr>
          <p:cNvPicPr>
            <a:picLocks noChangeAspect="1"/>
          </p:cNvPicPr>
          <p:nvPr/>
        </p:nvPicPr>
        <p:blipFill>
          <a:blip r:embed="rId2"/>
          <a:stretch>
            <a:fillRect/>
          </a:stretch>
        </p:blipFill>
        <p:spPr>
          <a:xfrm>
            <a:off x="361950" y="312284"/>
            <a:ext cx="10817679" cy="1870926"/>
          </a:xfrm>
          <a:prstGeom prst="rect">
            <a:avLst/>
          </a:prstGeom>
        </p:spPr>
      </p:pic>
    </p:spTree>
    <p:extLst>
      <p:ext uri="{BB962C8B-B14F-4D97-AF65-F5344CB8AC3E}">
        <p14:creationId xmlns:p14="http://schemas.microsoft.com/office/powerpoint/2010/main" val="3352995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F7485B7-AF78-1005-4AE0-EBCEF01D26A7}"/>
              </a:ext>
            </a:extLst>
          </p:cNvPr>
          <p:cNvPicPr>
            <a:picLocks noChangeAspect="1"/>
          </p:cNvPicPr>
          <p:nvPr/>
        </p:nvPicPr>
        <p:blipFill>
          <a:blip r:embed="rId2"/>
          <a:stretch>
            <a:fillRect/>
          </a:stretch>
        </p:blipFill>
        <p:spPr>
          <a:xfrm>
            <a:off x="163286" y="315686"/>
            <a:ext cx="11244943" cy="2367356"/>
          </a:xfrm>
          <a:prstGeom prst="rect">
            <a:avLst/>
          </a:prstGeom>
        </p:spPr>
      </p:pic>
    </p:spTree>
    <p:extLst>
      <p:ext uri="{BB962C8B-B14F-4D97-AF65-F5344CB8AC3E}">
        <p14:creationId xmlns:p14="http://schemas.microsoft.com/office/powerpoint/2010/main" val="1282977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E269743-70A8-F1FA-B8F4-CE9BE86AC517}"/>
              </a:ext>
            </a:extLst>
          </p:cNvPr>
          <p:cNvPicPr>
            <a:picLocks noChangeAspect="1"/>
          </p:cNvPicPr>
          <p:nvPr/>
        </p:nvPicPr>
        <p:blipFill>
          <a:blip r:embed="rId2"/>
          <a:stretch>
            <a:fillRect/>
          </a:stretch>
        </p:blipFill>
        <p:spPr>
          <a:xfrm>
            <a:off x="313644" y="416378"/>
            <a:ext cx="10996613" cy="1909322"/>
          </a:xfrm>
          <a:prstGeom prst="rect">
            <a:avLst/>
          </a:prstGeom>
        </p:spPr>
      </p:pic>
    </p:spTree>
    <p:extLst>
      <p:ext uri="{BB962C8B-B14F-4D97-AF65-F5344CB8AC3E}">
        <p14:creationId xmlns:p14="http://schemas.microsoft.com/office/powerpoint/2010/main" val="376597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FFF9A49-DF41-34EA-52B7-7E97463B0E04}"/>
              </a:ext>
            </a:extLst>
          </p:cNvPr>
          <p:cNvPicPr>
            <a:picLocks noChangeAspect="1"/>
          </p:cNvPicPr>
          <p:nvPr/>
        </p:nvPicPr>
        <p:blipFill>
          <a:blip r:embed="rId2"/>
          <a:stretch>
            <a:fillRect/>
          </a:stretch>
        </p:blipFill>
        <p:spPr>
          <a:xfrm>
            <a:off x="245609" y="302396"/>
            <a:ext cx="10803392" cy="2272529"/>
          </a:xfrm>
          <a:prstGeom prst="rect">
            <a:avLst/>
          </a:prstGeom>
        </p:spPr>
      </p:pic>
    </p:spTree>
    <p:extLst>
      <p:ext uri="{BB962C8B-B14F-4D97-AF65-F5344CB8AC3E}">
        <p14:creationId xmlns:p14="http://schemas.microsoft.com/office/powerpoint/2010/main" val="1969254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2800638" y="1347850"/>
            <a:ext cx="8698792" cy="2677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r>
              <a:rPr kumimoji="0" lang="en-US" sz="2800" b="0" i="0" u="none" strike="noStrike" kern="1200" cap="none" spc="0" normalizeH="0" baseline="0" noProof="0" dirty="0">
                <a:ln>
                  <a:noFill/>
                </a:ln>
                <a:solidFill>
                  <a:srgbClr val="424242"/>
                </a:solidFill>
                <a:effectLst/>
                <a:uLnTx/>
                <a:uFillTx/>
                <a:latin typeface="Neue Helvetica W01"/>
                <a:ea typeface="+mn-ea"/>
                <a:cs typeface="+mn-cs"/>
              </a:rPr>
              <a:t> </a:t>
            </a:r>
            <a:r>
              <a:rPr lang="en-US" sz="2800" b="0" i="0" dirty="0">
                <a:solidFill>
                  <a:srgbClr val="424242"/>
                </a:solidFill>
                <a:effectLst/>
                <a:latin typeface="Neue Helvetica W01"/>
              </a:rPr>
              <a:t>Set up a linear equation to solve a real-world application.</a:t>
            </a:r>
          </a:p>
          <a:p>
            <a:pPr algn="l">
              <a:buFont typeface="Arial" panose="020B0604020202020204" pitchFamily="34" charset="0"/>
              <a:buChar char="•"/>
            </a:pPr>
            <a:r>
              <a:rPr lang="en-US" sz="2800" b="0" i="0" dirty="0">
                <a:solidFill>
                  <a:srgbClr val="424242"/>
                </a:solidFill>
                <a:effectLst/>
                <a:latin typeface="Neue Helvetica W01"/>
              </a:rPr>
              <a:t> Use a formula to solve a real-world application.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4F41-F633-47E1-4787-1E459C18EEDA}"/>
              </a:ext>
            </a:extLst>
          </p:cNvPr>
          <p:cNvSpPr>
            <a:spLocks noGrp="1"/>
          </p:cNvSpPr>
          <p:nvPr>
            <p:ph type="ctrTitle"/>
          </p:nvPr>
        </p:nvSpPr>
        <p:spPr>
          <a:xfrm>
            <a:off x="1524000" y="1122363"/>
            <a:ext cx="9872870" cy="2306637"/>
          </a:xfrm>
        </p:spPr>
        <p:txBody>
          <a:bodyPr>
            <a:normAutofit/>
          </a:bodyPr>
          <a:lstStyle/>
          <a:p>
            <a:r>
              <a:rPr lang="en-US" dirty="0"/>
              <a:t>Models and Applications</a:t>
            </a:r>
          </a:p>
        </p:txBody>
      </p:sp>
      <p:sp>
        <p:nvSpPr>
          <p:cNvPr id="3" name="Subtitle 2">
            <a:extLst>
              <a:ext uri="{FF2B5EF4-FFF2-40B4-BE49-F238E27FC236}">
                <a16:creationId xmlns:a16="http://schemas.microsoft.com/office/drawing/2014/main" id="{2BB684C7-8E7C-C707-C5BE-4AA6C0955BA1}"/>
              </a:ext>
            </a:extLst>
          </p:cNvPr>
          <p:cNvSpPr>
            <a:spLocks noGrp="1"/>
          </p:cNvSpPr>
          <p:nvPr>
            <p:ph type="subTitle" idx="1"/>
          </p:nvPr>
        </p:nvSpPr>
        <p:spPr/>
        <p:txBody>
          <a:bodyPr>
            <a:normAutofit/>
          </a:bodyPr>
          <a:lstStyle/>
          <a:p>
            <a:r>
              <a:rPr lang="en-US" sz="3200" dirty="0"/>
              <a:t>Section 2.3</a:t>
            </a:r>
          </a:p>
        </p:txBody>
      </p:sp>
      <p:sp>
        <p:nvSpPr>
          <p:cNvPr id="4" name="Footer Placeholder 3">
            <a:extLst>
              <a:ext uri="{FF2B5EF4-FFF2-40B4-BE49-F238E27FC236}">
                <a16:creationId xmlns:a16="http://schemas.microsoft.com/office/drawing/2014/main" id="{2EC05E09-B1D7-509E-BB93-EF54709A0C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71537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12">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3" name="Freeform: Shape 14">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84" name="Freeform: Shape 16">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85" name="Freeform: Shape 18">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6"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87" name="Freeform: Shape 21">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8" name="Freeform: Shape 22">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89" name="Freeform: Shape 23">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90" name="Freeform: Shape 24">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91" name="Freeform: Shape 25">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92" name="Freeform: Shape 26">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93" name="Freeform: Shape 27">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94"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95" name="Freeform: Shape 30">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96" name="Freeform: Shape 31">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97" name="Freeform: Shape 32">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98" name="Freeform: Shape 33">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99" name="Freeform: Shape 34">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0" name="Freeform: Shape 35">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1" name="Freeform: Shape 36">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02" name="Rectangle 3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3" name="Rectangle 4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8" name="Picture 7">
            <a:extLst>
              <a:ext uri="{FF2B5EF4-FFF2-40B4-BE49-F238E27FC236}">
                <a16:creationId xmlns:a16="http://schemas.microsoft.com/office/drawing/2014/main" id="{A7511666-D368-D7A3-FAD9-64CFC31B9185}"/>
              </a:ext>
            </a:extLst>
          </p:cNvPr>
          <p:cNvPicPr>
            <a:picLocks noChangeAspect="1"/>
          </p:cNvPicPr>
          <p:nvPr/>
        </p:nvPicPr>
        <p:blipFill rotWithShape="1">
          <a:blip r:embed="rId3">
            <a:alphaModFix/>
          </a:blip>
          <a:srcRect t="11351" r="-1" b="18986"/>
          <a:stretch/>
        </p:blipFill>
        <p:spPr>
          <a:xfrm>
            <a:off x="20" y="10"/>
            <a:ext cx="12188932" cy="6856614"/>
          </a:xfrm>
          <a:prstGeom prst="rect">
            <a:avLst/>
          </a:prstGeom>
        </p:spPr>
      </p:pic>
      <p:sp>
        <p:nvSpPr>
          <p:cNvPr id="104" name="Rectangle 42">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3124261"/>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9D67FD4-6098-A25B-0E41-51CFC030E8D9}"/>
              </a:ext>
            </a:extLst>
          </p:cNvPr>
          <p:cNvSpPr txBox="1"/>
          <p:nvPr/>
        </p:nvSpPr>
        <p:spPr>
          <a:xfrm>
            <a:off x="996275" y="3523512"/>
            <a:ext cx="6198566" cy="2603208"/>
          </a:xfrm>
          <a:prstGeom prst="rect">
            <a:avLst/>
          </a:prstGeom>
        </p:spPr>
        <p:txBody>
          <a:bodyPr vert="horz" lIns="91440" tIns="45720" rIns="91440" bIns="45720" rtlCol="0" anchor="b">
            <a:normAutofit/>
          </a:bodyPr>
          <a:lstStyle/>
          <a:p>
            <a:pPr>
              <a:spcBef>
                <a:spcPct val="0"/>
              </a:spcBef>
              <a:spcAft>
                <a:spcPts val="600"/>
              </a:spcAft>
            </a:pPr>
            <a:r>
              <a:rPr lang="en-US" sz="5400" b="1" kern="1200">
                <a:solidFill>
                  <a:srgbClr val="FFFFFF"/>
                </a:solidFill>
                <a:latin typeface="+mj-lt"/>
                <a:ea typeface="+mj-ea"/>
                <a:cs typeface="+mj-cs"/>
              </a:rPr>
              <a:t>Story Problem</a:t>
            </a:r>
          </a:p>
        </p:txBody>
      </p:sp>
      <p:grpSp>
        <p:nvGrpSpPr>
          <p:cNvPr id="105"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6" name="Freeform: Shape 45">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106" name="Freeform: Shape 46">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107" name="Freeform: Shape 47">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108" name="Freeform: Shape 48">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109" name="Freeform: Shape 49">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110" name="Freeform: Shape 50">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111" name="Freeform: Shape 51">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112"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5"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7" name="Freeform: Shape 56">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13" name="Freeform: Shape 57">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114" name="Freeform: Shape 58">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115" name="Freeform: Shape 59">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116" name="Freeform: Shape 61">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117" name="Freeform: Shape 62">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18" name="Freeform: Shape 55">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r>
              <a:rPr kumimoji="0" lang="en-US" b="0" i="0" u="none" strike="noStrike" kern="1200" cap="all" spc="200" normalizeH="0" baseline="0" noProof="0">
                <a:ln>
                  <a:noFill/>
                </a:ln>
                <a:solidFill>
                  <a:srgbClr val="FFFFFF"/>
                </a:solidFill>
                <a:effectLst/>
                <a:uLnTx/>
                <a:uFillTx/>
                <a:latin typeface="+mn-lt"/>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231894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4BC76742-390B-B50E-CB5E-69C61F5F0499}"/>
              </a:ext>
            </a:extLst>
          </p:cNvPr>
          <p:cNvSpPr txBox="1"/>
          <p:nvPr/>
        </p:nvSpPr>
        <p:spPr>
          <a:xfrm>
            <a:off x="838200" y="729343"/>
            <a:ext cx="8100166" cy="738664"/>
          </a:xfrm>
          <a:prstGeom prst="rect">
            <a:avLst/>
          </a:prstGeom>
          <a:noFill/>
        </p:spPr>
        <p:txBody>
          <a:bodyPr wrap="none" rtlCol="0">
            <a:spAutoFit/>
          </a:bodyPr>
          <a:lstStyle/>
          <a:p>
            <a:r>
              <a:rPr lang="en-US" sz="2400" b="1" i="0" dirty="0">
                <a:solidFill>
                  <a:srgbClr val="333333"/>
                </a:solidFill>
                <a:effectLst/>
                <a:latin typeface="Neue Helvetica W01"/>
              </a:rPr>
              <a:t>Setting up a Linear Equation to Solve a Real-World Application</a:t>
            </a:r>
          </a:p>
          <a:p>
            <a:endParaRPr lang="en-US" dirty="0"/>
          </a:p>
        </p:txBody>
      </p:sp>
      <p:pic>
        <p:nvPicPr>
          <p:cNvPr id="7" name="Picture 6">
            <a:extLst>
              <a:ext uri="{FF2B5EF4-FFF2-40B4-BE49-F238E27FC236}">
                <a16:creationId xmlns:a16="http://schemas.microsoft.com/office/drawing/2014/main" id="{5260CE73-041B-724D-1848-C670D0486201}"/>
              </a:ext>
            </a:extLst>
          </p:cNvPr>
          <p:cNvPicPr>
            <a:picLocks noChangeAspect="1"/>
          </p:cNvPicPr>
          <p:nvPr/>
        </p:nvPicPr>
        <p:blipFill>
          <a:blip r:embed="rId2"/>
          <a:stretch>
            <a:fillRect/>
          </a:stretch>
        </p:blipFill>
        <p:spPr>
          <a:xfrm>
            <a:off x="747713" y="1704595"/>
            <a:ext cx="10453688" cy="3448809"/>
          </a:xfrm>
          <a:prstGeom prst="rect">
            <a:avLst/>
          </a:prstGeom>
        </p:spPr>
      </p:pic>
    </p:spTree>
    <p:extLst>
      <p:ext uri="{BB962C8B-B14F-4D97-AF65-F5344CB8AC3E}">
        <p14:creationId xmlns:p14="http://schemas.microsoft.com/office/powerpoint/2010/main" val="145052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239793FA-8A0D-A0D7-607A-2609E419EC2C}"/>
              </a:ext>
            </a:extLst>
          </p:cNvPr>
          <p:cNvPicPr>
            <a:picLocks noChangeAspect="1"/>
          </p:cNvPicPr>
          <p:nvPr/>
        </p:nvPicPr>
        <p:blipFill>
          <a:blip r:embed="rId2"/>
          <a:stretch>
            <a:fillRect/>
          </a:stretch>
        </p:blipFill>
        <p:spPr>
          <a:xfrm>
            <a:off x="158601" y="136525"/>
            <a:ext cx="9888914" cy="2325207"/>
          </a:xfrm>
          <a:prstGeom prst="rect">
            <a:avLst/>
          </a:prstGeom>
        </p:spPr>
      </p:pic>
    </p:spTree>
    <p:extLst>
      <p:ext uri="{BB962C8B-B14F-4D97-AF65-F5344CB8AC3E}">
        <p14:creationId xmlns:p14="http://schemas.microsoft.com/office/powerpoint/2010/main" val="19746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7543C06-78F4-80F9-5E85-99A0285D869C}"/>
              </a:ext>
            </a:extLst>
          </p:cNvPr>
          <p:cNvPicPr>
            <a:picLocks noChangeAspect="1"/>
          </p:cNvPicPr>
          <p:nvPr/>
        </p:nvPicPr>
        <p:blipFill>
          <a:blip r:embed="rId2"/>
          <a:stretch>
            <a:fillRect/>
          </a:stretch>
        </p:blipFill>
        <p:spPr>
          <a:xfrm>
            <a:off x="228600" y="312965"/>
            <a:ext cx="11582400" cy="1943100"/>
          </a:xfrm>
          <a:prstGeom prst="rect">
            <a:avLst/>
          </a:prstGeom>
        </p:spPr>
      </p:pic>
    </p:spTree>
    <p:extLst>
      <p:ext uri="{BB962C8B-B14F-4D97-AF65-F5344CB8AC3E}">
        <p14:creationId xmlns:p14="http://schemas.microsoft.com/office/powerpoint/2010/main" val="157846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E962A8C-D2BF-1DD0-5342-578A96C0ADB2}"/>
              </a:ext>
            </a:extLst>
          </p:cNvPr>
          <p:cNvPicPr>
            <a:picLocks noChangeAspect="1"/>
          </p:cNvPicPr>
          <p:nvPr/>
        </p:nvPicPr>
        <p:blipFill>
          <a:blip r:embed="rId2"/>
          <a:stretch>
            <a:fillRect/>
          </a:stretch>
        </p:blipFill>
        <p:spPr>
          <a:xfrm>
            <a:off x="502784" y="301398"/>
            <a:ext cx="9261702" cy="3816341"/>
          </a:xfrm>
          <a:prstGeom prst="rect">
            <a:avLst/>
          </a:prstGeom>
        </p:spPr>
      </p:pic>
    </p:spTree>
    <p:extLst>
      <p:ext uri="{BB962C8B-B14F-4D97-AF65-F5344CB8AC3E}">
        <p14:creationId xmlns:p14="http://schemas.microsoft.com/office/powerpoint/2010/main" val="23531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A9628DE-02F0-EEB8-6735-FAD25E2F1423}"/>
              </a:ext>
            </a:extLst>
          </p:cNvPr>
          <p:cNvPicPr>
            <a:picLocks noChangeAspect="1"/>
          </p:cNvPicPr>
          <p:nvPr/>
        </p:nvPicPr>
        <p:blipFill>
          <a:blip r:embed="rId2"/>
          <a:stretch>
            <a:fillRect/>
          </a:stretch>
        </p:blipFill>
        <p:spPr>
          <a:xfrm>
            <a:off x="207508" y="219755"/>
            <a:ext cx="11515725" cy="2543175"/>
          </a:xfrm>
          <a:prstGeom prst="rect">
            <a:avLst/>
          </a:prstGeom>
        </p:spPr>
      </p:pic>
    </p:spTree>
    <p:extLst>
      <p:ext uri="{BB962C8B-B14F-4D97-AF65-F5344CB8AC3E}">
        <p14:creationId xmlns:p14="http://schemas.microsoft.com/office/powerpoint/2010/main" val="328149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433CC3F-1D79-6C4D-2EE6-911EABBD8ECD}"/>
              </a:ext>
            </a:extLst>
          </p:cNvPr>
          <p:cNvPicPr>
            <a:picLocks noChangeAspect="1"/>
          </p:cNvPicPr>
          <p:nvPr/>
        </p:nvPicPr>
        <p:blipFill>
          <a:blip r:embed="rId2"/>
          <a:stretch>
            <a:fillRect/>
          </a:stretch>
        </p:blipFill>
        <p:spPr>
          <a:xfrm>
            <a:off x="207510" y="136525"/>
            <a:ext cx="10895920" cy="2650599"/>
          </a:xfrm>
          <a:prstGeom prst="rect">
            <a:avLst/>
          </a:prstGeom>
        </p:spPr>
      </p:pic>
    </p:spTree>
    <p:extLst>
      <p:ext uri="{BB962C8B-B14F-4D97-AF65-F5344CB8AC3E}">
        <p14:creationId xmlns:p14="http://schemas.microsoft.com/office/powerpoint/2010/main" val="3888779794"/>
      </p:ext>
    </p:extLst>
  </p:cSld>
  <p:clrMapOvr>
    <a:masterClrMapping/>
  </p:clrMapOvr>
</p:sld>
</file>

<file path=ppt/theme/theme1.xml><?xml version="1.0" encoding="utf-8"?>
<a:theme xmlns:a="http://schemas.openxmlformats.org/drawingml/2006/main" name="Explore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434</Words>
  <Application>Microsoft Office PowerPoint</Application>
  <PresentationFormat>Widescreen</PresentationFormat>
  <Paragraphs>43</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Next LT Pro</vt:lpstr>
      <vt:lpstr>AvenirNext LT Pro Medium</vt:lpstr>
      <vt:lpstr>Calibri</vt:lpstr>
      <vt:lpstr>Neue Helvetica W01</vt:lpstr>
      <vt:lpstr>Sagona Book</vt:lpstr>
      <vt:lpstr>ExploreVTI</vt:lpstr>
      <vt:lpstr>Equations and Inequalities</vt:lpstr>
      <vt:lpstr>Models and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5</cp:revision>
  <dcterms:created xsi:type="dcterms:W3CDTF">2023-11-15T21:12:55Z</dcterms:created>
  <dcterms:modified xsi:type="dcterms:W3CDTF">2023-12-08T21:00:56Z</dcterms:modified>
</cp:coreProperties>
</file>