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48"/>
  </p:notesMasterIdLst>
  <p:sldIdLst>
    <p:sldId id="256" r:id="rId2"/>
    <p:sldId id="280" r:id="rId3"/>
    <p:sldId id="259" r:id="rId4"/>
    <p:sldId id="260" r:id="rId5"/>
    <p:sldId id="262" r:id="rId6"/>
    <p:sldId id="267" r:id="rId7"/>
    <p:sldId id="265" r:id="rId8"/>
    <p:sldId id="266" r:id="rId9"/>
    <p:sldId id="269" r:id="rId10"/>
    <p:sldId id="270" r:id="rId11"/>
    <p:sldId id="274" r:id="rId12"/>
    <p:sldId id="273" r:id="rId13"/>
    <p:sldId id="279" r:id="rId14"/>
    <p:sldId id="278" r:id="rId15"/>
    <p:sldId id="284" r:id="rId16"/>
    <p:sldId id="283" r:id="rId17"/>
    <p:sldId id="282" r:id="rId18"/>
    <p:sldId id="281" r:id="rId19"/>
    <p:sldId id="285" r:id="rId20"/>
    <p:sldId id="277" r:id="rId21"/>
    <p:sldId id="290" r:id="rId22"/>
    <p:sldId id="289" r:id="rId23"/>
    <p:sldId id="288" r:id="rId24"/>
    <p:sldId id="287" r:id="rId25"/>
    <p:sldId id="286" r:id="rId26"/>
    <p:sldId id="298" r:id="rId27"/>
    <p:sldId id="297" r:id="rId28"/>
    <p:sldId id="296" r:id="rId29"/>
    <p:sldId id="291" r:id="rId30"/>
    <p:sldId id="295" r:id="rId31"/>
    <p:sldId id="294" r:id="rId32"/>
    <p:sldId id="293" r:id="rId33"/>
    <p:sldId id="292" r:id="rId34"/>
    <p:sldId id="301" r:id="rId35"/>
    <p:sldId id="300" r:id="rId36"/>
    <p:sldId id="299" r:id="rId37"/>
    <p:sldId id="304" r:id="rId38"/>
    <p:sldId id="303" r:id="rId39"/>
    <p:sldId id="306" r:id="rId40"/>
    <p:sldId id="302" r:id="rId41"/>
    <p:sldId id="308" r:id="rId42"/>
    <p:sldId id="305" r:id="rId43"/>
    <p:sldId id="307" r:id="rId44"/>
    <p:sldId id="309" r:id="rId45"/>
    <p:sldId id="271" r:id="rId46"/>
    <p:sldId id="329"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92" autoAdjust="0"/>
  </p:normalViewPr>
  <p:slideViewPr>
    <p:cSldViewPr snapToGrid="0">
      <p:cViewPr varScale="1">
        <p:scale>
          <a:sx n="103" d="100"/>
          <a:sy n="103" d="100"/>
        </p:scale>
        <p:origin x="3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4144FE-3F20-47F2-B0A9-922CF885A30D}" type="datetimeFigureOut">
              <a:rPr lang="en-US" smtClean="0"/>
              <a:t>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93AC65-87B0-4AA6-BBAF-9892D5490392}" type="slidenum">
              <a:rPr lang="en-US" smtClean="0"/>
              <a:t>‹#›</a:t>
            </a:fld>
            <a:endParaRPr lang="en-US"/>
          </a:p>
        </p:txBody>
      </p:sp>
    </p:spTree>
    <p:extLst>
      <p:ext uri="{BB962C8B-B14F-4D97-AF65-F5344CB8AC3E}">
        <p14:creationId xmlns:p14="http://schemas.microsoft.com/office/powerpoint/2010/main" val="2716526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fld id="{F093AC65-87B0-4AA6-BBAF-9892D5490392}" type="slidenum">
              <a:rPr lang="en-US" smtClean="0"/>
              <a:t>1</a:t>
            </a:fld>
            <a:endParaRPr lang="en-US"/>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424242"/>
                </a:solidFill>
                <a:effectLst/>
                <a:latin typeface="Neue Helvetica W01"/>
              </a:rPr>
              <a:t>Solve equations in one variable algebraically.</a:t>
            </a:r>
          </a:p>
          <a:p>
            <a:pPr algn="l">
              <a:buFont typeface="Arial" panose="020B0604020202020204" pitchFamily="34" charset="0"/>
              <a:buChar char="•"/>
            </a:pPr>
            <a:r>
              <a:rPr lang="en-US" b="0" i="0" dirty="0">
                <a:solidFill>
                  <a:srgbClr val="424242"/>
                </a:solidFill>
                <a:effectLst/>
                <a:latin typeface="Neue Helvetica W01"/>
              </a:rPr>
              <a:t>Solve a rational equation.</a:t>
            </a:r>
          </a:p>
          <a:p>
            <a:pPr algn="l">
              <a:buFont typeface="Arial" panose="020B0604020202020204" pitchFamily="34" charset="0"/>
              <a:buChar char="•"/>
            </a:pPr>
            <a:r>
              <a:rPr lang="en-US" b="0" i="0" dirty="0">
                <a:solidFill>
                  <a:srgbClr val="424242"/>
                </a:solidFill>
                <a:effectLst/>
                <a:latin typeface="Neue Helvetica W01"/>
              </a:rPr>
              <a:t>Find a linear equation.</a:t>
            </a:r>
          </a:p>
          <a:p>
            <a:pPr algn="l">
              <a:buFont typeface="Arial" panose="020B0604020202020204" pitchFamily="34" charset="0"/>
              <a:buChar char="•"/>
            </a:pPr>
            <a:r>
              <a:rPr lang="en-US" b="0" i="0" dirty="0">
                <a:solidFill>
                  <a:srgbClr val="424242"/>
                </a:solidFill>
                <a:effectLst/>
                <a:latin typeface="Neue Helvetica W01"/>
              </a:rPr>
              <a:t>Given the equations of two lines, determine whether their graphs are parallel or perpendicular.</a:t>
            </a:r>
          </a:p>
          <a:p>
            <a:pPr algn="l">
              <a:buFont typeface="Arial" panose="020B0604020202020204" pitchFamily="34" charset="0"/>
              <a:buChar char="•"/>
            </a:pPr>
            <a:r>
              <a:rPr lang="en-US" b="0" i="0" dirty="0">
                <a:solidFill>
                  <a:srgbClr val="424242"/>
                </a:solidFill>
                <a:effectLst/>
                <a:latin typeface="Neue Helvetica W01"/>
              </a:rPr>
              <a:t>Write the equation of a line parallel or perpendicular to a given line.</a:t>
            </a:r>
          </a:p>
          <a:p>
            <a:endParaRPr lang="en-US" dirty="0"/>
          </a:p>
        </p:txBody>
      </p:sp>
      <p:sp>
        <p:nvSpPr>
          <p:cNvPr id="4" name="Slide Number Placeholder 3"/>
          <p:cNvSpPr>
            <a:spLocks noGrp="1"/>
          </p:cNvSpPr>
          <p:nvPr>
            <p:ph type="sldNum" sz="quarter" idx="5"/>
          </p:nvPr>
        </p:nvSpPr>
        <p:spPr/>
        <p:txBody>
          <a:bodyPr/>
          <a:lstStyle/>
          <a:p>
            <a:fld id="{F093AC65-87B0-4AA6-BBAF-9892D5490392}" type="slidenum">
              <a:rPr lang="en-US" smtClean="0"/>
              <a:t>2</a:t>
            </a:fld>
            <a:endParaRPr lang="en-US"/>
          </a:p>
        </p:txBody>
      </p:sp>
    </p:spTree>
    <p:extLst>
      <p:ext uri="{BB962C8B-B14F-4D97-AF65-F5344CB8AC3E}">
        <p14:creationId xmlns:p14="http://schemas.microsoft.com/office/powerpoint/2010/main" val="3770170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latin typeface="Neue Helvetica W01"/>
              </a:rPr>
              <a:t>Caroline is a full-time college student planning a spring break vacation. To earn enough money for the trip, she has taken a part-time job at the local bank that pays $15.00/</a:t>
            </a:r>
            <a:r>
              <a:rPr lang="en-US" b="0" i="0" dirty="0" err="1">
                <a:solidFill>
                  <a:srgbClr val="424242"/>
                </a:solidFill>
                <a:effectLst/>
                <a:latin typeface="Neue Helvetica W01"/>
              </a:rPr>
              <a:t>hr</a:t>
            </a:r>
            <a:r>
              <a:rPr lang="en-US" b="0" i="0" dirty="0">
                <a:solidFill>
                  <a:srgbClr val="424242"/>
                </a:solidFill>
                <a:effectLst/>
                <a:latin typeface="Neue Helvetica W01"/>
              </a:rPr>
              <a:t>, and she opened a savings account with an initial deposit of $400 on January 15. She arranged for direct deposit of her payroll checks. If spring break begins March 20 and the trip will cost approximately $2,500, how many hours will she have to work to earn enough to pay for her vacation? If she can only work 4 hours per day, how many days per week will she have to work? How many weeks will it take? In this section, we will investigate problems like this and others,</a:t>
            </a:r>
            <a:endParaRPr lang="en-US" dirty="0"/>
          </a:p>
        </p:txBody>
      </p:sp>
      <p:sp>
        <p:nvSpPr>
          <p:cNvPr id="4" name="Slide Number Placeholder 3"/>
          <p:cNvSpPr>
            <a:spLocks noGrp="1"/>
          </p:cNvSpPr>
          <p:nvPr>
            <p:ph type="sldNum" sz="quarter" idx="5"/>
          </p:nvPr>
        </p:nvSpPr>
        <p:spPr/>
        <p:txBody>
          <a:bodyPr/>
          <a:lstStyle/>
          <a:p>
            <a:fld id="{F093AC65-87B0-4AA6-BBAF-9892D5490392}" type="slidenum">
              <a:rPr lang="en-US" smtClean="0"/>
              <a:t>3</a:t>
            </a:fld>
            <a:endParaRPr lang="en-US"/>
          </a:p>
        </p:txBody>
      </p:sp>
    </p:spTree>
    <p:extLst>
      <p:ext uri="{BB962C8B-B14F-4D97-AF65-F5344CB8AC3E}">
        <p14:creationId xmlns:p14="http://schemas.microsoft.com/office/powerpoint/2010/main" val="198464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fld id="{F093AC65-87B0-4AA6-BBAF-9892D5490392}" type="slidenum">
              <a:rPr lang="en-US" smtClean="0"/>
              <a:t>45</a:t>
            </a:fld>
            <a:endParaRPr lang="en-US"/>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85BB75DA-20A7-4043-9498-8042D7FFDC4A}" type="datetime1">
              <a:rPr lang="en-US" smtClean="0"/>
              <a:t>12/8/2023</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98418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903E8973-9055-4952-981E-8812CBF4A708}" type="datetime1">
              <a:rPr lang="en-US" smtClean="0"/>
              <a:t>12/8/2023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39775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2BEC46BA-DC38-440B-A51C-788BCA3B32D3}" type="datetime1">
              <a:rPr lang="en-US" smtClean="0"/>
              <a:t>12/8/2023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5562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8361451A-CFA5-4FFC-B918-734CB1FED670}" type="datetime1">
              <a:rPr lang="en-US" smtClean="0"/>
              <a:t>12/8/2023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8692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9B6825CF-EF9B-4DE4-A234-A10023EC1A3E}" type="datetime1">
              <a:rPr lang="en-US" smtClean="0"/>
              <a:t>12/8/2023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4520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D541208D-B44C-4233-841D-9E8CFA5F70A0}" type="datetime1">
              <a:rPr lang="en-US" smtClean="0"/>
              <a:t>12/8/2023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5327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FEE6C495-331A-4221-870F-E220793F001F}" type="datetime1">
              <a:rPr lang="en-US" smtClean="0"/>
              <a:t>12/8/2023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r>
              <a:rPr lang="en-US"/>
              <a:t>https://openstax.org/details/books/algebra-and-trigonometry-2e</a:t>
            </a:r>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24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D5B5E82D-A968-4F91-830C-263177116E66}" type="datetime1">
              <a:rPr lang="en-US" smtClean="0"/>
              <a:t>12/8/2023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r>
              <a:rPr lang="en-US"/>
              <a:t>https://openstax.org/details/books/algebra-and-trigonometry-2e</a:t>
            </a:r>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2475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FEC6FBB8-2C26-48E5-ACBF-3D35893C729F}" type="datetime1">
              <a:rPr lang="en-US" smtClean="0"/>
              <a:t>12/8/2023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r>
              <a:rPr lang="en-US"/>
              <a:t>https://openstax.org/details/books/algebra-and-trigonometry-2e</a:t>
            </a:r>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7957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9C98E87-6C6E-49A5-AEDA-8F9EEACAC649}" type="datetime1">
              <a:rPr lang="en-US" smtClean="0"/>
              <a:t>12/8/2023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43315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81B15F85-0F88-4E52-8E05-40819EDF5115}" type="datetime1">
              <a:rPr lang="en-US" smtClean="0"/>
              <a:t>12/8/2023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8908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A25B89A0-E26E-4328-838E-AB32FC45EAF9}" type="datetime1">
              <a:rPr lang="en-US" smtClean="0"/>
              <a:t>12/8/2023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79120839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dt="0"/>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60E728E6-A07E-4A6C-AB92-D56E1402F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17830" y="-11440"/>
            <a:ext cx="12209829" cy="6865693"/>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solidFill>
                  <a:srgbClr val="FFFFFF"/>
                </a:solidFill>
              </a:rPr>
              <a:t>Equations and Inequalities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315137"/>
            <a:ext cx="9781327" cy="2056617"/>
          </a:xfrm>
        </p:spPr>
        <p:txBody>
          <a:bodyPr anchor="t">
            <a:normAutofit/>
          </a:bodyPr>
          <a:lstStyle/>
          <a:p>
            <a:r>
              <a:rPr lang="en-US" sz="2200" dirty="0">
                <a:solidFill>
                  <a:srgbClr val="FFFFFF"/>
                </a:solidFill>
              </a:rPr>
              <a:t>Chapter 2</a:t>
            </a:r>
          </a:p>
          <a:p>
            <a:r>
              <a:rPr lang="en-US" sz="2200" dirty="0">
                <a:solidFill>
                  <a:srgbClr val="FFFFFF"/>
                </a:solidFill>
              </a:rPr>
              <a:t>Algebra and Trigonometry 2e</a:t>
            </a:r>
          </a:p>
          <a:p>
            <a:r>
              <a:rPr lang="en-US" sz="2200" dirty="0">
                <a:solidFill>
                  <a:srgbClr val="FFFFFF"/>
                </a:solidFill>
              </a:rPr>
              <a:t>OpenStax</a:t>
            </a:r>
          </a:p>
          <a:p>
            <a:r>
              <a:rPr lang="en-US" sz="2200" dirty="0">
                <a:solidFill>
                  <a:srgbClr val="FFFFFF"/>
                </a:solidFill>
              </a:rPr>
              <a:t>Jay Abramson</a:t>
            </a:r>
          </a:p>
        </p:txBody>
      </p:sp>
      <p:grpSp>
        <p:nvGrpSpPr>
          <p:cNvPr id="15" name="Top Left">
            <a:extLst>
              <a:ext uri="{FF2B5EF4-FFF2-40B4-BE49-F238E27FC236}">
                <a16:creationId xmlns:a16="http://schemas.microsoft.com/office/drawing/2014/main" id="{18579DB9-24B0-487B-81E3-8D02AD5F8C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15178"/>
            <a:ext cx="2198951" cy="3331254"/>
            <a:chOff x="4473129" y="923925"/>
            <a:chExt cx="3308947" cy="5012817"/>
          </a:xfrm>
          <a:noFill/>
        </p:grpSpPr>
        <p:sp>
          <p:nvSpPr>
            <p:cNvPr id="16" name="Freeform: Shape 15">
              <a:extLst>
                <a:ext uri="{FF2B5EF4-FFF2-40B4-BE49-F238E27FC236}">
                  <a16:creationId xmlns:a16="http://schemas.microsoft.com/office/drawing/2014/main" id="{7180CB2C-161F-4538-9214-24AF97B01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bg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EE25AFBE-8731-4348-B66F-FD7E38F76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bg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5F6C27D8-4E47-470F-B6B5-407CE7D1D7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bg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66348964-B561-445E-A6A4-730FBA428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bg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C5D1A3FD-B031-4670-8F09-29E8E38D45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bg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80BD3287-1860-4987-8CA5-8728EDBB6B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bg2">
                  <a:alpha val="50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E1FEEEA6-82B5-4005-A3D5-FC2A152FDD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bg2">
                  <a:alpha val="50000"/>
                </a:schemeClr>
              </a:solidFill>
              <a:prstDash val="lgDash"/>
              <a:round/>
            </a:ln>
          </p:spPr>
          <p:txBody>
            <a:bodyPr rtlCol="0" anchor="ctr"/>
            <a:lstStyle/>
            <a:p>
              <a:endParaRPr lang="en-US" dirty="0"/>
            </a:p>
          </p:txBody>
        </p:sp>
      </p:grpSp>
      <p:grpSp>
        <p:nvGrpSpPr>
          <p:cNvPr id="24" name="Group 23">
            <a:extLst>
              <a:ext uri="{FF2B5EF4-FFF2-40B4-BE49-F238E27FC236}">
                <a16:creationId xmlns:a16="http://schemas.microsoft.com/office/drawing/2014/main" id="{5C0E6139-8A19-4905-87E2-E547D7B7F1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23216" y="3924272"/>
            <a:ext cx="118872" cy="118872"/>
            <a:chOff x="1175347" y="3733800"/>
            <a:chExt cx="118872" cy="118872"/>
          </a:xfrm>
        </p:grpSpPr>
        <p:cxnSp>
          <p:nvCxnSpPr>
            <p:cNvPr id="25" name="Straight Connector 24">
              <a:extLst>
                <a:ext uri="{FF2B5EF4-FFF2-40B4-BE49-F238E27FC236}">
                  <a16:creationId xmlns:a16="http://schemas.microsoft.com/office/drawing/2014/main" id="{BC05FFBD-B86A-4BD3-A147-FA95CE03CF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6" name="Straight Connector 25">
              <a:extLst>
                <a:ext uri="{FF2B5EF4-FFF2-40B4-BE49-F238E27FC236}">
                  <a16:creationId xmlns:a16="http://schemas.microsoft.com/office/drawing/2014/main" id="{EB69F8B1-78FB-4562-8A0D-8D29636755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28" name="Bottom Right">
            <a:extLst>
              <a:ext uri="{FF2B5EF4-FFF2-40B4-BE49-F238E27FC236}">
                <a16:creationId xmlns:a16="http://schemas.microsoft.com/office/drawing/2014/main" id="{8F281804-17FE-49B9-9065-1A44CD473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29" name="Graphic 157">
              <a:extLst>
                <a:ext uri="{FF2B5EF4-FFF2-40B4-BE49-F238E27FC236}">
                  <a16:creationId xmlns:a16="http://schemas.microsoft.com/office/drawing/2014/main" id="{737BB70B-7AAF-4229-8400-5AFF12A2367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1" name="Freeform: Shape 30">
                <a:extLst>
                  <a:ext uri="{FF2B5EF4-FFF2-40B4-BE49-F238E27FC236}">
                    <a16:creationId xmlns:a16="http://schemas.microsoft.com/office/drawing/2014/main" id="{9B992201-AA48-4BE7-ADC2-908B16934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840E3649-4ED2-4501-AF92-DEC3DFF5C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68B38FD5-4195-4693-8AB7-D01C58D2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endParaRPr lang="en-US"/>
              </a:p>
            </p:txBody>
          </p:sp>
          <p:sp>
            <p:nvSpPr>
              <p:cNvPr id="34" name="Freeform: Shape 33">
                <a:extLst>
                  <a:ext uri="{FF2B5EF4-FFF2-40B4-BE49-F238E27FC236}">
                    <a16:creationId xmlns:a16="http://schemas.microsoft.com/office/drawing/2014/main" id="{F0635352-3FD2-43A8-832C-705F1CB917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endParaRPr lang="en-US"/>
              </a:p>
            </p:txBody>
          </p:sp>
          <p:sp>
            <p:nvSpPr>
              <p:cNvPr id="35" name="Freeform: Shape 34">
                <a:extLst>
                  <a:ext uri="{FF2B5EF4-FFF2-40B4-BE49-F238E27FC236}">
                    <a16:creationId xmlns:a16="http://schemas.microsoft.com/office/drawing/2014/main" id="{FBEAF61E-74F7-41BA-9576-39B1961501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endParaRPr lang="en-US"/>
              </a:p>
            </p:txBody>
          </p:sp>
          <p:sp>
            <p:nvSpPr>
              <p:cNvPr id="36" name="Freeform: Shape 35">
                <a:extLst>
                  <a:ext uri="{FF2B5EF4-FFF2-40B4-BE49-F238E27FC236}">
                    <a16:creationId xmlns:a16="http://schemas.microsoft.com/office/drawing/2014/main" id="{AB31D9B5-1401-4F40-BEE6-D492919954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endParaRPr lang="en-US"/>
              </a:p>
            </p:txBody>
          </p:sp>
          <p:sp>
            <p:nvSpPr>
              <p:cNvPr id="37" name="Freeform: Shape 36">
                <a:extLst>
                  <a:ext uri="{FF2B5EF4-FFF2-40B4-BE49-F238E27FC236}">
                    <a16:creationId xmlns:a16="http://schemas.microsoft.com/office/drawing/2014/main" id="{8EDD38F5-BC63-401D-8C72-8D41A360A9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endParaRPr lang="en-US"/>
              </a:p>
            </p:txBody>
          </p:sp>
        </p:grpSp>
        <p:sp>
          <p:nvSpPr>
            <p:cNvPr id="30" name="Freeform: Shape 29">
              <a:extLst>
                <a:ext uri="{FF2B5EF4-FFF2-40B4-BE49-F238E27FC236}">
                  <a16:creationId xmlns:a16="http://schemas.microsoft.com/office/drawing/2014/main" id="{05CE5B18-7300-438F-80EB-4F4E431C8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r>
              <a:rPr lang="en-US" sz="1800" dirty="0">
                <a:solidFill>
                  <a:schemeClr val="bg1"/>
                </a:solidFill>
              </a:rPr>
              <a:t>https://openstax.org/details/books/algebra-and-trigonometry-2e</a:t>
            </a: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3B6A4096-D859-73FB-2B2A-549E11D1AAE4}"/>
              </a:ext>
            </a:extLst>
          </p:cNvPr>
          <p:cNvPicPr>
            <a:picLocks noChangeAspect="1"/>
          </p:cNvPicPr>
          <p:nvPr/>
        </p:nvPicPr>
        <p:blipFill>
          <a:blip r:embed="rId2"/>
          <a:stretch>
            <a:fillRect/>
          </a:stretch>
        </p:blipFill>
        <p:spPr>
          <a:xfrm>
            <a:off x="475834" y="370853"/>
            <a:ext cx="10894529" cy="1600554"/>
          </a:xfrm>
          <a:prstGeom prst="rect">
            <a:avLst/>
          </a:prstGeom>
        </p:spPr>
      </p:pic>
    </p:spTree>
    <p:extLst>
      <p:ext uri="{BB962C8B-B14F-4D97-AF65-F5344CB8AC3E}">
        <p14:creationId xmlns:p14="http://schemas.microsoft.com/office/powerpoint/2010/main" val="239590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5" name="TextBox 4">
            <a:extLst>
              <a:ext uri="{FF2B5EF4-FFF2-40B4-BE49-F238E27FC236}">
                <a16:creationId xmlns:a16="http://schemas.microsoft.com/office/drawing/2014/main" id="{6544BBC8-78B0-88E5-BFD9-B50F762E13A3}"/>
              </a:ext>
            </a:extLst>
          </p:cNvPr>
          <p:cNvSpPr txBox="1"/>
          <p:nvPr/>
        </p:nvSpPr>
        <p:spPr>
          <a:xfrm>
            <a:off x="1126433" y="781969"/>
            <a:ext cx="9886123" cy="5109091"/>
          </a:xfrm>
          <a:prstGeom prst="rect">
            <a:avLst/>
          </a:prstGeom>
          <a:noFill/>
        </p:spPr>
        <p:txBody>
          <a:bodyPr wrap="square" rtlCol="0">
            <a:spAutoFit/>
          </a:bodyPr>
          <a:lstStyle/>
          <a:p>
            <a:pPr algn="l"/>
            <a:r>
              <a:rPr lang="en-US" sz="2800" b="1" i="0" dirty="0">
                <a:solidFill>
                  <a:srgbClr val="333333"/>
                </a:solidFill>
                <a:effectLst/>
                <a:latin typeface="Neue Helvetica W01"/>
              </a:rPr>
              <a:t>Solving a Rational Equation</a:t>
            </a:r>
          </a:p>
          <a:p>
            <a:pPr algn="l"/>
            <a:endParaRPr lang="en-US" sz="2800" b="1" i="0" dirty="0">
              <a:solidFill>
                <a:srgbClr val="333333"/>
              </a:solidFill>
              <a:effectLst/>
              <a:latin typeface="Neue Helvetica W01"/>
            </a:endParaRPr>
          </a:p>
          <a:p>
            <a:pPr algn="l"/>
            <a:r>
              <a:rPr lang="en-US" b="0" i="0" dirty="0">
                <a:solidFill>
                  <a:srgbClr val="424242"/>
                </a:solidFill>
                <a:effectLst/>
                <a:latin typeface="Neue Helvetica W01"/>
              </a:rPr>
              <a:t>In this section, we look at rational equations that, after some manipulation, result in a linear equation. </a:t>
            </a:r>
          </a:p>
          <a:p>
            <a:pPr algn="l"/>
            <a:endParaRPr lang="en-US" dirty="0">
              <a:solidFill>
                <a:srgbClr val="424242"/>
              </a:solidFill>
              <a:latin typeface="Neue Helvetica W01"/>
            </a:endParaRPr>
          </a:p>
          <a:p>
            <a:pPr algn="l"/>
            <a:r>
              <a:rPr lang="en-US" b="0" i="0" dirty="0">
                <a:solidFill>
                  <a:srgbClr val="424242"/>
                </a:solidFill>
                <a:effectLst/>
                <a:latin typeface="Neue Helvetica W01"/>
              </a:rPr>
              <a:t>If an equation contains at least one rational expression, it is a considered a </a:t>
            </a:r>
            <a:r>
              <a:rPr lang="en-US" b="1" i="0" dirty="0">
                <a:solidFill>
                  <a:srgbClr val="424242"/>
                </a:solidFill>
                <a:effectLst/>
                <a:latin typeface="Neue Helvetica W01"/>
              </a:rPr>
              <a:t>rational equation</a:t>
            </a:r>
            <a:r>
              <a:rPr lang="en-US" i="0" dirty="0">
                <a:solidFill>
                  <a:srgbClr val="424242"/>
                </a:solidFill>
                <a:effectLst/>
                <a:latin typeface="Neue Helvetica W01"/>
              </a:rPr>
              <a:t>.</a:t>
            </a:r>
          </a:p>
          <a:p>
            <a:pPr algn="l"/>
            <a:endParaRPr lang="en-US" b="0" dirty="0">
              <a:solidFill>
                <a:srgbClr val="424242"/>
              </a:solidFill>
              <a:latin typeface="Neue Helvetica W01"/>
            </a:endParaRPr>
          </a:p>
          <a:p>
            <a:pPr algn="l"/>
            <a:r>
              <a:rPr lang="en-US" b="0" i="0" dirty="0">
                <a:solidFill>
                  <a:srgbClr val="424242"/>
                </a:solidFill>
                <a:effectLst/>
                <a:latin typeface="Neue Helvetica W01"/>
              </a:rPr>
              <a:t>A </a:t>
            </a:r>
            <a:r>
              <a:rPr lang="en-US" b="1" i="0" dirty="0">
                <a:solidFill>
                  <a:srgbClr val="424242"/>
                </a:solidFill>
                <a:effectLst/>
                <a:latin typeface="Neue Helvetica W01"/>
              </a:rPr>
              <a:t>rational expression </a:t>
            </a:r>
            <a:r>
              <a:rPr lang="en-US" b="0" i="0" dirty="0">
                <a:solidFill>
                  <a:srgbClr val="424242"/>
                </a:solidFill>
                <a:effectLst/>
                <a:latin typeface="Neue Helvetica W01"/>
              </a:rPr>
              <a:t>is the ratio, or quotient, of two polynomials.</a:t>
            </a:r>
          </a:p>
          <a:p>
            <a:pPr algn="l"/>
            <a:endParaRPr lang="en-US" dirty="0">
              <a:solidFill>
                <a:srgbClr val="424242"/>
              </a:solidFill>
              <a:latin typeface="Neue Helvetica W01"/>
            </a:endParaRPr>
          </a:p>
          <a:p>
            <a:pPr algn="l"/>
            <a:r>
              <a:rPr lang="en-US" b="0" i="0" dirty="0">
                <a:solidFill>
                  <a:srgbClr val="424242"/>
                </a:solidFill>
                <a:effectLst/>
                <a:latin typeface="Neue Helvetica W01"/>
              </a:rPr>
              <a:t>Rational equations have a variable in the denominator in at least one of the terms. Our goal is to perform algebraic operations so that the variables appear in the numerator. In fact, we will eliminate all denominators by multiplying both sides of the equation by the </a:t>
            </a:r>
            <a:r>
              <a:rPr lang="en-US" b="1" i="0" dirty="0">
                <a:solidFill>
                  <a:srgbClr val="424242"/>
                </a:solidFill>
                <a:effectLst/>
                <a:latin typeface="Neue Helvetica W01"/>
              </a:rPr>
              <a:t>least common denominator </a:t>
            </a:r>
            <a:r>
              <a:rPr lang="en-US" b="0" i="0" dirty="0">
                <a:solidFill>
                  <a:srgbClr val="424242"/>
                </a:solidFill>
                <a:effectLst/>
                <a:latin typeface="Neue Helvetica W01"/>
              </a:rPr>
              <a:t>(LCD).</a:t>
            </a:r>
          </a:p>
          <a:p>
            <a:pPr algn="l"/>
            <a:endParaRPr lang="en-US" b="0" i="0" dirty="0">
              <a:solidFill>
                <a:srgbClr val="424242"/>
              </a:solidFill>
              <a:effectLst/>
              <a:latin typeface="Neue Helvetica W01"/>
            </a:endParaRPr>
          </a:p>
          <a:p>
            <a:pPr algn="l"/>
            <a:r>
              <a:rPr lang="en-US" b="0" i="0" dirty="0">
                <a:solidFill>
                  <a:srgbClr val="424242"/>
                </a:solidFill>
                <a:effectLst/>
                <a:latin typeface="Neue Helvetica W01"/>
              </a:rPr>
              <a:t>Finding the LCD is identifying an expression that contains the highest power of all of the factors in all of the denominators. We do this because when the equation is multiplied by the LCD, the common factors in the LCD and in each denominator will equal one and will cancel out.</a:t>
            </a:r>
          </a:p>
          <a:p>
            <a:pPr algn="l"/>
            <a:endParaRPr lang="en-US" b="0" i="0" dirty="0">
              <a:solidFill>
                <a:srgbClr val="424242"/>
              </a:solidFill>
              <a:effectLst/>
              <a:latin typeface="Neue Helvetica W01"/>
            </a:endParaRPr>
          </a:p>
          <a:p>
            <a:endParaRPr lang="en-US" dirty="0"/>
          </a:p>
        </p:txBody>
      </p:sp>
    </p:spTree>
    <p:extLst>
      <p:ext uri="{BB962C8B-B14F-4D97-AF65-F5344CB8AC3E}">
        <p14:creationId xmlns:p14="http://schemas.microsoft.com/office/powerpoint/2010/main" val="1016590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6CE34D04-6683-111F-FDC5-046268123922}"/>
              </a:ext>
            </a:extLst>
          </p:cNvPr>
          <p:cNvPicPr>
            <a:picLocks noChangeAspect="1"/>
          </p:cNvPicPr>
          <p:nvPr/>
        </p:nvPicPr>
        <p:blipFill>
          <a:blip r:embed="rId2"/>
          <a:stretch>
            <a:fillRect/>
          </a:stretch>
        </p:blipFill>
        <p:spPr>
          <a:xfrm>
            <a:off x="351181" y="304386"/>
            <a:ext cx="10608365" cy="2095152"/>
          </a:xfrm>
          <a:prstGeom prst="rect">
            <a:avLst/>
          </a:prstGeom>
        </p:spPr>
      </p:pic>
    </p:spTree>
    <p:extLst>
      <p:ext uri="{BB962C8B-B14F-4D97-AF65-F5344CB8AC3E}">
        <p14:creationId xmlns:p14="http://schemas.microsoft.com/office/powerpoint/2010/main" val="1648678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C194F171-D652-8171-52D7-757560BDFDBD}"/>
              </a:ext>
            </a:extLst>
          </p:cNvPr>
          <p:cNvPicPr>
            <a:picLocks noChangeAspect="1"/>
          </p:cNvPicPr>
          <p:nvPr/>
        </p:nvPicPr>
        <p:blipFill>
          <a:blip r:embed="rId2"/>
          <a:stretch>
            <a:fillRect/>
          </a:stretch>
        </p:blipFill>
        <p:spPr>
          <a:xfrm>
            <a:off x="946288" y="441048"/>
            <a:ext cx="10299424" cy="5633253"/>
          </a:xfrm>
          <a:prstGeom prst="rect">
            <a:avLst/>
          </a:prstGeom>
        </p:spPr>
      </p:pic>
    </p:spTree>
    <p:extLst>
      <p:ext uri="{BB962C8B-B14F-4D97-AF65-F5344CB8AC3E}">
        <p14:creationId xmlns:p14="http://schemas.microsoft.com/office/powerpoint/2010/main" val="3787126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1373B325-D8ED-9836-6ED4-7C31135F2814}"/>
              </a:ext>
            </a:extLst>
          </p:cNvPr>
          <p:cNvPicPr>
            <a:picLocks noChangeAspect="1"/>
          </p:cNvPicPr>
          <p:nvPr/>
        </p:nvPicPr>
        <p:blipFill>
          <a:blip r:embed="rId2"/>
          <a:stretch>
            <a:fillRect/>
          </a:stretch>
        </p:blipFill>
        <p:spPr>
          <a:xfrm>
            <a:off x="369817" y="451195"/>
            <a:ext cx="9224755" cy="2494100"/>
          </a:xfrm>
          <a:prstGeom prst="rect">
            <a:avLst/>
          </a:prstGeom>
        </p:spPr>
      </p:pic>
    </p:spTree>
    <p:extLst>
      <p:ext uri="{BB962C8B-B14F-4D97-AF65-F5344CB8AC3E}">
        <p14:creationId xmlns:p14="http://schemas.microsoft.com/office/powerpoint/2010/main" val="69470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7EB5B28-2050-E730-D597-1131D800DA72}"/>
              </a:ext>
            </a:extLst>
          </p:cNvPr>
          <p:cNvPicPr>
            <a:picLocks noChangeAspect="1"/>
          </p:cNvPicPr>
          <p:nvPr/>
        </p:nvPicPr>
        <p:blipFill>
          <a:blip r:embed="rId2"/>
          <a:stretch>
            <a:fillRect/>
          </a:stretch>
        </p:blipFill>
        <p:spPr>
          <a:xfrm>
            <a:off x="239256" y="307284"/>
            <a:ext cx="11713488" cy="1786559"/>
          </a:xfrm>
          <a:prstGeom prst="rect">
            <a:avLst/>
          </a:prstGeom>
        </p:spPr>
      </p:pic>
    </p:spTree>
    <p:extLst>
      <p:ext uri="{BB962C8B-B14F-4D97-AF65-F5344CB8AC3E}">
        <p14:creationId xmlns:p14="http://schemas.microsoft.com/office/powerpoint/2010/main" val="3747882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4C152D8-65F5-7917-2C40-0327AA9FEA8F}"/>
              </a:ext>
            </a:extLst>
          </p:cNvPr>
          <p:cNvPicPr>
            <a:picLocks noChangeAspect="1"/>
          </p:cNvPicPr>
          <p:nvPr/>
        </p:nvPicPr>
        <p:blipFill>
          <a:blip r:embed="rId2"/>
          <a:stretch>
            <a:fillRect/>
          </a:stretch>
        </p:blipFill>
        <p:spPr>
          <a:xfrm>
            <a:off x="289268" y="370646"/>
            <a:ext cx="10352227" cy="2011872"/>
          </a:xfrm>
          <a:prstGeom prst="rect">
            <a:avLst/>
          </a:prstGeom>
        </p:spPr>
      </p:pic>
    </p:spTree>
    <p:extLst>
      <p:ext uri="{BB962C8B-B14F-4D97-AF65-F5344CB8AC3E}">
        <p14:creationId xmlns:p14="http://schemas.microsoft.com/office/powerpoint/2010/main" val="609850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F5929CD-282E-82CA-1B9B-806874A8712C}"/>
              </a:ext>
            </a:extLst>
          </p:cNvPr>
          <p:cNvPicPr>
            <a:picLocks noChangeAspect="1"/>
          </p:cNvPicPr>
          <p:nvPr/>
        </p:nvPicPr>
        <p:blipFill>
          <a:blip r:embed="rId2"/>
          <a:stretch>
            <a:fillRect/>
          </a:stretch>
        </p:blipFill>
        <p:spPr>
          <a:xfrm>
            <a:off x="333789" y="290305"/>
            <a:ext cx="11121844" cy="1671016"/>
          </a:xfrm>
          <a:prstGeom prst="rect">
            <a:avLst/>
          </a:prstGeom>
        </p:spPr>
      </p:pic>
    </p:spTree>
    <p:extLst>
      <p:ext uri="{BB962C8B-B14F-4D97-AF65-F5344CB8AC3E}">
        <p14:creationId xmlns:p14="http://schemas.microsoft.com/office/powerpoint/2010/main" val="2278865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F2DB124-1B01-A547-1AC1-9BA13CB4140C}"/>
              </a:ext>
            </a:extLst>
          </p:cNvPr>
          <p:cNvPicPr>
            <a:picLocks noChangeAspect="1"/>
          </p:cNvPicPr>
          <p:nvPr/>
        </p:nvPicPr>
        <p:blipFill>
          <a:blip r:embed="rId2"/>
          <a:stretch>
            <a:fillRect/>
          </a:stretch>
        </p:blipFill>
        <p:spPr>
          <a:xfrm>
            <a:off x="205251" y="136525"/>
            <a:ext cx="11781498" cy="3636265"/>
          </a:xfrm>
          <a:prstGeom prst="rect">
            <a:avLst/>
          </a:prstGeom>
        </p:spPr>
      </p:pic>
    </p:spTree>
    <p:extLst>
      <p:ext uri="{BB962C8B-B14F-4D97-AF65-F5344CB8AC3E}">
        <p14:creationId xmlns:p14="http://schemas.microsoft.com/office/powerpoint/2010/main" val="1446796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C91894D7-91EB-A10A-CB94-27B3AA0A6641}"/>
              </a:ext>
            </a:extLst>
          </p:cNvPr>
          <p:cNvPicPr>
            <a:picLocks noChangeAspect="1"/>
          </p:cNvPicPr>
          <p:nvPr/>
        </p:nvPicPr>
        <p:blipFill>
          <a:blip r:embed="rId2"/>
          <a:stretch>
            <a:fillRect/>
          </a:stretch>
        </p:blipFill>
        <p:spPr>
          <a:xfrm>
            <a:off x="163303" y="395287"/>
            <a:ext cx="11865394" cy="1831079"/>
          </a:xfrm>
          <a:prstGeom prst="rect">
            <a:avLst/>
          </a:prstGeom>
        </p:spPr>
      </p:pic>
    </p:spTree>
    <p:extLst>
      <p:ext uri="{BB962C8B-B14F-4D97-AF65-F5344CB8AC3E}">
        <p14:creationId xmlns:p14="http://schemas.microsoft.com/office/powerpoint/2010/main" val="3696648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A4F41-F633-47E1-4787-1E459C18EEDA}"/>
              </a:ext>
            </a:extLst>
          </p:cNvPr>
          <p:cNvSpPr>
            <a:spLocks noGrp="1"/>
          </p:cNvSpPr>
          <p:nvPr>
            <p:ph type="ctrTitle"/>
          </p:nvPr>
        </p:nvSpPr>
        <p:spPr>
          <a:xfrm>
            <a:off x="1524000" y="1122363"/>
            <a:ext cx="9872870" cy="2306637"/>
          </a:xfrm>
        </p:spPr>
        <p:txBody>
          <a:bodyPr>
            <a:normAutofit/>
          </a:bodyPr>
          <a:lstStyle/>
          <a:p>
            <a:r>
              <a:rPr lang="en-US" dirty="0"/>
              <a:t>Linear Equations </a:t>
            </a:r>
            <a:br>
              <a:rPr lang="en-US" dirty="0"/>
            </a:br>
            <a:r>
              <a:rPr lang="en-US" dirty="0"/>
              <a:t>in One Variable</a:t>
            </a:r>
          </a:p>
        </p:txBody>
      </p:sp>
      <p:sp>
        <p:nvSpPr>
          <p:cNvPr id="3" name="Subtitle 2">
            <a:extLst>
              <a:ext uri="{FF2B5EF4-FFF2-40B4-BE49-F238E27FC236}">
                <a16:creationId xmlns:a16="http://schemas.microsoft.com/office/drawing/2014/main" id="{2BB684C7-8E7C-C707-C5BE-4AA6C0955BA1}"/>
              </a:ext>
            </a:extLst>
          </p:cNvPr>
          <p:cNvSpPr>
            <a:spLocks noGrp="1"/>
          </p:cNvSpPr>
          <p:nvPr>
            <p:ph type="subTitle" idx="1"/>
          </p:nvPr>
        </p:nvSpPr>
        <p:spPr/>
        <p:txBody>
          <a:bodyPr>
            <a:normAutofit/>
          </a:bodyPr>
          <a:lstStyle/>
          <a:p>
            <a:r>
              <a:rPr lang="en-US" sz="3200" dirty="0"/>
              <a:t>Section 2.2</a:t>
            </a:r>
          </a:p>
        </p:txBody>
      </p:sp>
      <p:sp>
        <p:nvSpPr>
          <p:cNvPr id="4" name="Footer Placeholder 3">
            <a:extLst>
              <a:ext uri="{FF2B5EF4-FFF2-40B4-BE49-F238E27FC236}">
                <a16:creationId xmlns:a16="http://schemas.microsoft.com/office/drawing/2014/main" id="{2EC05E09-B1D7-509E-BB93-EF54709A0CDF}"/>
              </a:ext>
            </a:extLst>
          </p:cNvPr>
          <p:cNvSpPr>
            <a:spLocks noGrp="1"/>
          </p:cNvSpPr>
          <p:nvPr>
            <p:ph type="ftr" sz="quarter" idx="11"/>
          </p:nvPr>
        </p:nvSpPr>
        <p:spPr/>
        <p:txBody>
          <a:bodyPr/>
          <a:lstStyle/>
          <a:p>
            <a:r>
              <a:rPr lang="en-US"/>
              <a:t>https://openstax.org/details/books/algebra-and-trigonometry-2e</a:t>
            </a:r>
          </a:p>
        </p:txBody>
      </p:sp>
    </p:spTree>
    <p:extLst>
      <p:ext uri="{BB962C8B-B14F-4D97-AF65-F5344CB8AC3E}">
        <p14:creationId xmlns:p14="http://schemas.microsoft.com/office/powerpoint/2010/main" val="1715376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8" name="Picture 7">
            <a:extLst>
              <a:ext uri="{FF2B5EF4-FFF2-40B4-BE49-F238E27FC236}">
                <a16:creationId xmlns:a16="http://schemas.microsoft.com/office/drawing/2014/main" id="{28FB1775-29CE-D466-399F-88ED6AF82E9C}"/>
              </a:ext>
            </a:extLst>
          </p:cNvPr>
          <p:cNvPicPr>
            <a:picLocks noChangeAspect="1"/>
          </p:cNvPicPr>
          <p:nvPr/>
        </p:nvPicPr>
        <p:blipFill>
          <a:blip r:embed="rId2"/>
          <a:stretch>
            <a:fillRect/>
          </a:stretch>
        </p:blipFill>
        <p:spPr>
          <a:xfrm>
            <a:off x="127552" y="262351"/>
            <a:ext cx="11615183" cy="2918171"/>
          </a:xfrm>
          <a:prstGeom prst="rect">
            <a:avLst/>
          </a:prstGeom>
        </p:spPr>
      </p:pic>
    </p:spTree>
    <p:extLst>
      <p:ext uri="{BB962C8B-B14F-4D97-AF65-F5344CB8AC3E}">
        <p14:creationId xmlns:p14="http://schemas.microsoft.com/office/powerpoint/2010/main" val="2118364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BC6B768-CEAB-65C6-680A-CF58C02AD333}"/>
              </a:ext>
            </a:extLst>
          </p:cNvPr>
          <p:cNvPicPr>
            <a:picLocks noChangeAspect="1"/>
          </p:cNvPicPr>
          <p:nvPr/>
        </p:nvPicPr>
        <p:blipFill>
          <a:blip r:embed="rId2"/>
          <a:stretch>
            <a:fillRect/>
          </a:stretch>
        </p:blipFill>
        <p:spPr>
          <a:xfrm>
            <a:off x="205795" y="249513"/>
            <a:ext cx="11853683" cy="1897339"/>
          </a:xfrm>
          <a:prstGeom prst="rect">
            <a:avLst/>
          </a:prstGeom>
        </p:spPr>
      </p:pic>
    </p:spTree>
    <p:extLst>
      <p:ext uri="{BB962C8B-B14F-4D97-AF65-F5344CB8AC3E}">
        <p14:creationId xmlns:p14="http://schemas.microsoft.com/office/powerpoint/2010/main" val="2180174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FB3536D5-13DF-5699-BAA3-59E4AE3CC7E2}"/>
              </a:ext>
            </a:extLst>
          </p:cNvPr>
          <p:cNvPicPr>
            <a:picLocks noChangeAspect="1"/>
          </p:cNvPicPr>
          <p:nvPr/>
        </p:nvPicPr>
        <p:blipFill>
          <a:blip r:embed="rId2"/>
          <a:stretch>
            <a:fillRect/>
          </a:stretch>
        </p:blipFill>
        <p:spPr>
          <a:xfrm>
            <a:off x="809447" y="3040407"/>
            <a:ext cx="10573106" cy="2792896"/>
          </a:xfrm>
          <a:prstGeom prst="rect">
            <a:avLst/>
          </a:prstGeom>
        </p:spPr>
      </p:pic>
      <p:pic>
        <p:nvPicPr>
          <p:cNvPr id="8" name="Picture 7">
            <a:extLst>
              <a:ext uri="{FF2B5EF4-FFF2-40B4-BE49-F238E27FC236}">
                <a16:creationId xmlns:a16="http://schemas.microsoft.com/office/drawing/2014/main" id="{FBE125C8-A06F-412C-8B77-F10F9FFD6426}"/>
              </a:ext>
            </a:extLst>
          </p:cNvPr>
          <p:cNvPicPr>
            <a:picLocks noChangeAspect="1"/>
          </p:cNvPicPr>
          <p:nvPr/>
        </p:nvPicPr>
        <p:blipFill>
          <a:blip r:embed="rId3"/>
          <a:stretch>
            <a:fillRect/>
          </a:stretch>
        </p:blipFill>
        <p:spPr>
          <a:xfrm>
            <a:off x="734248" y="840892"/>
            <a:ext cx="10723504" cy="1319213"/>
          </a:xfrm>
          <a:prstGeom prst="rect">
            <a:avLst/>
          </a:prstGeom>
        </p:spPr>
      </p:pic>
    </p:spTree>
    <p:extLst>
      <p:ext uri="{BB962C8B-B14F-4D97-AF65-F5344CB8AC3E}">
        <p14:creationId xmlns:p14="http://schemas.microsoft.com/office/powerpoint/2010/main" val="2250209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F03CB95-829B-4D51-9D7E-37C178388ED2}"/>
              </a:ext>
            </a:extLst>
          </p:cNvPr>
          <p:cNvPicPr>
            <a:picLocks noChangeAspect="1"/>
          </p:cNvPicPr>
          <p:nvPr/>
        </p:nvPicPr>
        <p:blipFill>
          <a:blip r:embed="rId2"/>
          <a:stretch>
            <a:fillRect/>
          </a:stretch>
        </p:blipFill>
        <p:spPr>
          <a:xfrm>
            <a:off x="528844" y="544996"/>
            <a:ext cx="10099399" cy="1895196"/>
          </a:xfrm>
          <a:prstGeom prst="rect">
            <a:avLst/>
          </a:prstGeom>
        </p:spPr>
      </p:pic>
    </p:spTree>
    <p:extLst>
      <p:ext uri="{BB962C8B-B14F-4D97-AF65-F5344CB8AC3E}">
        <p14:creationId xmlns:p14="http://schemas.microsoft.com/office/powerpoint/2010/main" val="644782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26752AD-9B11-8051-6971-78359F134699}"/>
              </a:ext>
            </a:extLst>
          </p:cNvPr>
          <p:cNvPicPr>
            <a:picLocks noChangeAspect="1"/>
          </p:cNvPicPr>
          <p:nvPr/>
        </p:nvPicPr>
        <p:blipFill>
          <a:blip r:embed="rId2"/>
          <a:stretch>
            <a:fillRect/>
          </a:stretch>
        </p:blipFill>
        <p:spPr>
          <a:xfrm>
            <a:off x="585581" y="437114"/>
            <a:ext cx="9963150" cy="1460117"/>
          </a:xfrm>
          <a:prstGeom prst="rect">
            <a:avLst/>
          </a:prstGeom>
        </p:spPr>
      </p:pic>
    </p:spTree>
    <p:extLst>
      <p:ext uri="{BB962C8B-B14F-4D97-AF65-F5344CB8AC3E}">
        <p14:creationId xmlns:p14="http://schemas.microsoft.com/office/powerpoint/2010/main" val="1919533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AEDD5CA-3C34-4798-E830-67C107296763}"/>
              </a:ext>
            </a:extLst>
          </p:cNvPr>
          <p:cNvPicPr>
            <a:picLocks noChangeAspect="1"/>
          </p:cNvPicPr>
          <p:nvPr/>
        </p:nvPicPr>
        <p:blipFill>
          <a:blip r:embed="rId2"/>
          <a:stretch>
            <a:fillRect/>
          </a:stretch>
        </p:blipFill>
        <p:spPr>
          <a:xfrm>
            <a:off x="320549" y="354702"/>
            <a:ext cx="11550902" cy="2176463"/>
          </a:xfrm>
          <a:prstGeom prst="rect">
            <a:avLst/>
          </a:prstGeom>
        </p:spPr>
      </p:pic>
    </p:spTree>
    <p:extLst>
      <p:ext uri="{BB962C8B-B14F-4D97-AF65-F5344CB8AC3E}">
        <p14:creationId xmlns:p14="http://schemas.microsoft.com/office/powerpoint/2010/main" val="4007763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B77E810-B067-AC7A-4F6B-713295786BB7}"/>
              </a:ext>
            </a:extLst>
          </p:cNvPr>
          <p:cNvPicPr>
            <a:picLocks noChangeAspect="1"/>
          </p:cNvPicPr>
          <p:nvPr/>
        </p:nvPicPr>
        <p:blipFill>
          <a:blip r:embed="rId2"/>
          <a:stretch>
            <a:fillRect/>
          </a:stretch>
        </p:blipFill>
        <p:spPr>
          <a:xfrm>
            <a:off x="983560" y="1844708"/>
            <a:ext cx="10339180" cy="2184334"/>
          </a:xfrm>
          <a:prstGeom prst="rect">
            <a:avLst/>
          </a:prstGeom>
        </p:spPr>
      </p:pic>
    </p:spTree>
    <p:extLst>
      <p:ext uri="{BB962C8B-B14F-4D97-AF65-F5344CB8AC3E}">
        <p14:creationId xmlns:p14="http://schemas.microsoft.com/office/powerpoint/2010/main" val="2450335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AD9C20F-AD6F-8807-DCEE-9FA8D78F5C4A}"/>
              </a:ext>
            </a:extLst>
          </p:cNvPr>
          <p:cNvPicPr>
            <a:picLocks noChangeAspect="1"/>
          </p:cNvPicPr>
          <p:nvPr/>
        </p:nvPicPr>
        <p:blipFill>
          <a:blip r:embed="rId2"/>
          <a:stretch>
            <a:fillRect/>
          </a:stretch>
        </p:blipFill>
        <p:spPr>
          <a:xfrm>
            <a:off x="560111" y="316188"/>
            <a:ext cx="10239522" cy="2214977"/>
          </a:xfrm>
          <a:prstGeom prst="rect">
            <a:avLst/>
          </a:prstGeom>
        </p:spPr>
      </p:pic>
    </p:spTree>
    <p:extLst>
      <p:ext uri="{BB962C8B-B14F-4D97-AF65-F5344CB8AC3E}">
        <p14:creationId xmlns:p14="http://schemas.microsoft.com/office/powerpoint/2010/main" val="794511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D218E13-6970-25BB-7FB8-0B1899F9EFC1}"/>
              </a:ext>
            </a:extLst>
          </p:cNvPr>
          <p:cNvPicPr>
            <a:picLocks noChangeAspect="1"/>
          </p:cNvPicPr>
          <p:nvPr/>
        </p:nvPicPr>
        <p:blipFill>
          <a:blip r:embed="rId2"/>
          <a:stretch>
            <a:fillRect/>
          </a:stretch>
        </p:blipFill>
        <p:spPr>
          <a:xfrm>
            <a:off x="434009" y="383070"/>
            <a:ext cx="10287000" cy="1538007"/>
          </a:xfrm>
          <a:prstGeom prst="rect">
            <a:avLst/>
          </a:prstGeom>
        </p:spPr>
      </p:pic>
    </p:spTree>
    <p:extLst>
      <p:ext uri="{BB962C8B-B14F-4D97-AF65-F5344CB8AC3E}">
        <p14:creationId xmlns:p14="http://schemas.microsoft.com/office/powerpoint/2010/main" val="3004656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E7CB914-463B-0DD0-20D0-3BA146DF7267}"/>
              </a:ext>
            </a:extLst>
          </p:cNvPr>
          <p:cNvPicPr>
            <a:picLocks noChangeAspect="1"/>
          </p:cNvPicPr>
          <p:nvPr/>
        </p:nvPicPr>
        <p:blipFill>
          <a:blip r:embed="rId2"/>
          <a:stretch>
            <a:fillRect/>
          </a:stretch>
        </p:blipFill>
        <p:spPr>
          <a:xfrm>
            <a:off x="177455" y="463619"/>
            <a:ext cx="11647303" cy="1696486"/>
          </a:xfrm>
          <a:prstGeom prst="rect">
            <a:avLst/>
          </a:prstGeom>
        </p:spPr>
      </p:pic>
    </p:spTree>
    <p:extLst>
      <p:ext uri="{BB962C8B-B14F-4D97-AF65-F5344CB8AC3E}">
        <p14:creationId xmlns:p14="http://schemas.microsoft.com/office/powerpoint/2010/main" val="272585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r>
              <a:rPr lang="en-US"/>
              <a:t>https://openstax.org/details/books/algebra-and-trigonometry-2e</a:t>
            </a:r>
          </a:p>
        </p:txBody>
      </p:sp>
      <p:pic>
        <p:nvPicPr>
          <p:cNvPr id="6" name="Picture 5">
            <a:extLst>
              <a:ext uri="{FF2B5EF4-FFF2-40B4-BE49-F238E27FC236}">
                <a16:creationId xmlns:a16="http://schemas.microsoft.com/office/drawing/2014/main" id="{4D100915-D9DB-7EA8-8BAB-39BA320C834C}"/>
              </a:ext>
            </a:extLst>
          </p:cNvPr>
          <p:cNvPicPr>
            <a:picLocks noChangeAspect="1"/>
          </p:cNvPicPr>
          <p:nvPr/>
        </p:nvPicPr>
        <p:blipFill>
          <a:blip r:embed="rId3"/>
          <a:stretch>
            <a:fillRect/>
          </a:stretch>
        </p:blipFill>
        <p:spPr>
          <a:xfrm>
            <a:off x="2914650" y="2210214"/>
            <a:ext cx="6362700" cy="3667125"/>
          </a:xfrm>
          <a:prstGeom prst="rect">
            <a:avLst/>
          </a:prstGeom>
        </p:spPr>
      </p:pic>
      <p:sp>
        <p:nvSpPr>
          <p:cNvPr id="9" name="TextBox 8">
            <a:extLst>
              <a:ext uri="{FF2B5EF4-FFF2-40B4-BE49-F238E27FC236}">
                <a16:creationId xmlns:a16="http://schemas.microsoft.com/office/drawing/2014/main" id="{D145E583-6ED4-1C46-3194-B6CC0E3C7A31}"/>
              </a:ext>
            </a:extLst>
          </p:cNvPr>
          <p:cNvSpPr txBox="1"/>
          <p:nvPr/>
        </p:nvSpPr>
        <p:spPr>
          <a:xfrm>
            <a:off x="887896" y="980661"/>
            <a:ext cx="2287806" cy="461665"/>
          </a:xfrm>
          <a:prstGeom prst="rect">
            <a:avLst/>
          </a:prstGeom>
          <a:noFill/>
        </p:spPr>
        <p:txBody>
          <a:bodyPr wrap="none" rtlCol="0">
            <a:spAutoFit/>
          </a:bodyPr>
          <a:lstStyle/>
          <a:p>
            <a:r>
              <a:rPr lang="en-US" sz="2400" b="1" dirty="0"/>
              <a:t>Story Problem</a:t>
            </a:r>
          </a:p>
        </p:txBody>
      </p:sp>
    </p:spTree>
    <p:extLst>
      <p:ext uri="{BB962C8B-B14F-4D97-AF65-F5344CB8AC3E}">
        <p14:creationId xmlns:p14="http://schemas.microsoft.com/office/powerpoint/2010/main" val="2520835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342AF39-30F9-7BA6-98CE-8E2629BD913B}"/>
              </a:ext>
            </a:extLst>
          </p:cNvPr>
          <p:cNvPicPr>
            <a:picLocks noChangeAspect="1"/>
          </p:cNvPicPr>
          <p:nvPr/>
        </p:nvPicPr>
        <p:blipFill>
          <a:blip r:embed="rId2"/>
          <a:stretch>
            <a:fillRect/>
          </a:stretch>
        </p:blipFill>
        <p:spPr>
          <a:xfrm>
            <a:off x="391560" y="324677"/>
            <a:ext cx="10514979" cy="2281919"/>
          </a:xfrm>
          <a:prstGeom prst="rect">
            <a:avLst/>
          </a:prstGeom>
        </p:spPr>
      </p:pic>
    </p:spTree>
    <p:extLst>
      <p:ext uri="{BB962C8B-B14F-4D97-AF65-F5344CB8AC3E}">
        <p14:creationId xmlns:p14="http://schemas.microsoft.com/office/powerpoint/2010/main" val="1059223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F2839AF-2CCE-1774-0BCB-C2DB356D786C}"/>
              </a:ext>
            </a:extLst>
          </p:cNvPr>
          <p:cNvPicPr>
            <a:picLocks noChangeAspect="1"/>
          </p:cNvPicPr>
          <p:nvPr/>
        </p:nvPicPr>
        <p:blipFill>
          <a:blip r:embed="rId2"/>
          <a:stretch>
            <a:fillRect/>
          </a:stretch>
        </p:blipFill>
        <p:spPr>
          <a:xfrm>
            <a:off x="152997" y="447882"/>
            <a:ext cx="11886006" cy="2838658"/>
          </a:xfrm>
          <a:prstGeom prst="rect">
            <a:avLst/>
          </a:prstGeom>
        </p:spPr>
      </p:pic>
    </p:spTree>
    <p:extLst>
      <p:ext uri="{BB962C8B-B14F-4D97-AF65-F5344CB8AC3E}">
        <p14:creationId xmlns:p14="http://schemas.microsoft.com/office/powerpoint/2010/main" val="1068645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6745562-DA0A-DCA1-1B49-4225DDF936FF}"/>
              </a:ext>
            </a:extLst>
          </p:cNvPr>
          <p:cNvPicPr>
            <a:picLocks noChangeAspect="1"/>
          </p:cNvPicPr>
          <p:nvPr/>
        </p:nvPicPr>
        <p:blipFill>
          <a:blip r:embed="rId2"/>
          <a:stretch>
            <a:fillRect/>
          </a:stretch>
        </p:blipFill>
        <p:spPr>
          <a:xfrm>
            <a:off x="493850" y="389902"/>
            <a:ext cx="10598220" cy="2344971"/>
          </a:xfrm>
          <a:prstGeom prst="rect">
            <a:avLst/>
          </a:prstGeom>
        </p:spPr>
      </p:pic>
    </p:spTree>
    <p:extLst>
      <p:ext uri="{BB962C8B-B14F-4D97-AF65-F5344CB8AC3E}">
        <p14:creationId xmlns:p14="http://schemas.microsoft.com/office/powerpoint/2010/main" val="10670187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6B9D89E-078E-0A2D-D81D-793AB4A7524A}"/>
              </a:ext>
            </a:extLst>
          </p:cNvPr>
          <p:cNvPicPr>
            <a:picLocks noChangeAspect="1"/>
          </p:cNvPicPr>
          <p:nvPr/>
        </p:nvPicPr>
        <p:blipFill>
          <a:blip r:embed="rId2"/>
          <a:stretch>
            <a:fillRect/>
          </a:stretch>
        </p:blipFill>
        <p:spPr>
          <a:xfrm>
            <a:off x="494886" y="446847"/>
            <a:ext cx="10146610" cy="1787616"/>
          </a:xfrm>
          <a:prstGeom prst="rect">
            <a:avLst/>
          </a:prstGeom>
        </p:spPr>
      </p:pic>
    </p:spTree>
    <p:extLst>
      <p:ext uri="{BB962C8B-B14F-4D97-AF65-F5344CB8AC3E}">
        <p14:creationId xmlns:p14="http://schemas.microsoft.com/office/powerpoint/2010/main" val="41506030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E2B1D60-DF04-BB97-ABE3-441EB79CEB70}"/>
                  </a:ext>
                </a:extLst>
              </p:cNvPr>
              <p:cNvSpPr txBox="1"/>
              <p:nvPr/>
            </p:nvSpPr>
            <p:spPr>
              <a:xfrm>
                <a:off x="1060175" y="1007165"/>
                <a:ext cx="10310190" cy="3847207"/>
              </a:xfrm>
              <a:prstGeom prst="rect">
                <a:avLst/>
              </a:prstGeom>
              <a:noFill/>
            </p:spPr>
            <p:txBody>
              <a:bodyPr wrap="square" rtlCol="0">
                <a:spAutoFit/>
              </a:bodyPr>
              <a:lstStyle/>
              <a:p>
                <a:pPr algn="l"/>
                <a:r>
                  <a:rPr lang="en-US" sz="2800" b="1" i="0" dirty="0">
                    <a:solidFill>
                      <a:srgbClr val="333333"/>
                    </a:solidFill>
                    <a:effectLst/>
                    <a:latin typeface="Neue Helvetica W01"/>
                  </a:rPr>
                  <a:t>Vertical and Horizontal Lines</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The equations of vertical and horizontal lines do not require any of the preceding formulas, although we can use the formulas to prove that the equations are correct. </a:t>
                </a:r>
              </a:p>
              <a:p>
                <a:pPr algn="l"/>
                <a:endParaRPr lang="en-US" dirty="0">
                  <a:solidFill>
                    <a:srgbClr val="424242"/>
                  </a:solidFill>
                  <a:latin typeface="Neue Helvetica W01"/>
                </a:endParaRPr>
              </a:p>
              <a:p>
                <a:pPr algn="l"/>
                <a:r>
                  <a:rPr lang="en-US" b="0" i="0" dirty="0">
                    <a:solidFill>
                      <a:srgbClr val="424242"/>
                    </a:solidFill>
                    <a:effectLst/>
                    <a:latin typeface="Neue Helvetica W01"/>
                  </a:rPr>
                  <a:t>The equation of a </a:t>
                </a:r>
                <a:r>
                  <a:rPr lang="en-US" b="1" i="0" dirty="0">
                    <a:solidFill>
                      <a:srgbClr val="424242"/>
                    </a:solidFill>
                    <a:effectLst/>
                    <a:latin typeface="Neue Helvetica W01"/>
                  </a:rPr>
                  <a:t>vertical line </a:t>
                </a:r>
                <a:r>
                  <a:rPr lang="en-US" b="0" i="0" dirty="0">
                    <a:solidFill>
                      <a:srgbClr val="424242"/>
                    </a:solidFill>
                    <a:effectLst/>
                    <a:latin typeface="Neue Helvetica W01"/>
                  </a:rPr>
                  <a:t>is given as </a:t>
                </a:r>
                <a14:m>
                  <m:oMath xmlns:m="http://schemas.openxmlformats.org/officeDocument/2006/math">
                    <m:r>
                      <a:rPr lang="en-US" b="0" i="1" u="none" strike="noStrike" dirty="0" smtClean="0">
                        <a:solidFill>
                          <a:srgbClr val="000000"/>
                        </a:solidFill>
                        <a:effectLst/>
                        <a:latin typeface="Cambria Math" panose="02040503050406030204" pitchFamily="18" charset="0"/>
                      </a:rPr>
                      <m:t>𝑥</m:t>
                    </m:r>
                    <m:r>
                      <a:rPr lang="en-US" b="0" i="1" u="none" strike="noStrike" dirty="0" smtClean="0">
                        <a:solidFill>
                          <a:srgbClr val="000000"/>
                        </a:solidFill>
                        <a:effectLst/>
                        <a:latin typeface="Cambria Math" panose="02040503050406030204" pitchFamily="18" charset="0"/>
                      </a:rPr>
                      <m:t>=</m:t>
                    </m:r>
                    <m:r>
                      <a:rPr lang="en-US" b="0" i="1" u="none" strike="noStrike" dirty="0" smtClean="0">
                        <a:solidFill>
                          <a:srgbClr val="000000"/>
                        </a:solidFill>
                        <a:effectLst/>
                        <a:latin typeface="Cambria Math" panose="02040503050406030204" pitchFamily="18" charset="0"/>
                      </a:rPr>
                      <m:t>𝑐</m:t>
                    </m:r>
                  </m:oMath>
                </a14:m>
                <a:r>
                  <a:rPr lang="en-US" b="0" i="0" u="none" strike="noStrike" dirty="0">
                    <a:solidFill>
                      <a:srgbClr val="000000"/>
                    </a:solidFill>
                    <a:effectLst/>
                    <a:latin typeface="MathJax_Math-italic"/>
                  </a:rPr>
                  <a:t>  </a:t>
                </a:r>
                <a:r>
                  <a:rPr lang="en-US" b="0" i="0" dirty="0">
                    <a:solidFill>
                      <a:srgbClr val="424242"/>
                    </a:solidFill>
                    <a:effectLst/>
                    <a:latin typeface="Neue Helvetica W01"/>
                  </a:rPr>
                  <a:t>where </a:t>
                </a:r>
                <a:r>
                  <a:rPr lang="en-US" b="0" i="1" dirty="0">
                    <a:solidFill>
                      <a:srgbClr val="424242"/>
                    </a:solidFill>
                    <a:effectLst/>
                    <a:latin typeface="Neue Helvetica W01"/>
                  </a:rPr>
                  <a:t>c </a:t>
                </a:r>
                <a:r>
                  <a:rPr lang="en-US" b="0" i="0" dirty="0">
                    <a:solidFill>
                      <a:srgbClr val="424242"/>
                    </a:solidFill>
                    <a:effectLst/>
                    <a:latin typeface="Neue Helvetica W01"/>
                  </a:rPr>
                  <a:t>is a constant. The slope of a vertical line is undefined, and regardless of the </a:t>
                </a:r>
                <a:r>
                  <a:rPr lang="en-US" b="0" i="1" dirty="0">
                    <a:solidFill>
                      <a:srgbClr val="424242"/>
                    </a:solidFill>
                    <a:effectLst/>
                    <a:latin typeface="Neue Helvetica W01"/>
                  </a:rPr>
                  <a:t>y-</a:t>
                </a:r>
                <a:r>
                  <a:rPr lang="en-US" b="0" i="0" dirty="0">
                    <a:solidFill>
                      <a:srgbClr val="424242"/>
                    </a:solidFill>
                    <a:effectLst/>
                    <a:latin typeface="Neue Helvetica W01"/>
                  </a:rPr>
                  <a:t>value of any point on the line, the </a:t>
                </a:r>
                <a:r>
                  <a:rPr lang="en-US" b="0" i="1" dirty="0">
                    <a:solidFill>
                      <a:srgbClr val="424242"/>
                    </a:solidFill>
                    <a:effectLst/>
                    <a:latin typeface="Neue Helvetica W01"/>
                  </a:rPr>
                  <a:t>x-</a:t>
                </a:r>
                <a:r>
                  <a:rPr lang="en-US" b="0" i="0" dirty="0">
                    <a:solidFill>
                      <a:srgbClr val="424242"/>
                    </a:solidFill>
                    <a:effectLst/>
                    <a:latin typeface="Neue Helvetica W01"/>
                  </a:rPr>
                  <a:t>coordinate of the point will be </a:t>
                </a:r>
                <a:r>
                  <a:rPr lang="en-US" b="0" i="1" dirty="0">
                    <a:solidFill>
                      <a:srgbClr val="424242"/>
                    </a:solidFill>
                    <a:effectLst/>
                    <a:latin typeface="Neue Helvetica W01"/>
                  </a:rPr>
                  <a:t>c</a:t>
                </a:r>
                <a:r>
                  <a:rPr lang="en-US" b="0" i="0" dirty="0">
                    <a:solidFill>
                      <a:srgbClr val="424242"/>
                    </a:solidFill>
                    <a:effectLst/>
                    <a:latin typeface="Neue Helvetica W01"/>
                  </a:rPr>
                  <a:t>.</a:t>
                </a:r>
              </a:p>
              <a:p>
                <a:pPr algn="l"/>
                <a:endParaRPr lang="en-US" dirty="0">
                  <a:solidFill>
                    <a:srgbClr val="424242"/>
                  </a:solidFill>
                  <a:latin typeface="Neue Helvetica W01"/>
                </a:endParaRPr>
              </a:p>
              <a:p>
                <a:r>
                  <a:rPr lang="en-US" b="0" i="0" dirty="0">
                    <a:solidFill>
                      <a:srgbClr val="424242"/>
                    </a:solidFill>
                    <a:effectLst/>
                    <a:latin typeface="Neue Helvetica W01"/>
                  </a:rPr>
                  <a:t>The equation of a </a:t>
                </a:r>
                <a:r>
                  <a:rPr lang="en-US" b="1" i="0" dirty="0">
                    <a:solidFill>
                      <a:srgbClr val="424242"/>
                    </a:solidFill>
                    <a:effectLst/>
                    <a:latin typeface="Neue Helvetica W01"/>
                  </a:rPr>
                  <a:t>horizontal line </a:t>
                </a:r>
                <a:r>
                  <a:rPr lang="en-US" b="0" i="0" dirty="0">
                    <a:solidFill>
                      <a:srgbClr val="424242"/>
                    </a:solidFill>
                    <a:effectLst/>
                    <a:latin typeface="Neue Helvetica W01"/>
                  </a:rPr>
                  <a:t>is given as </a:t>
                </a:r>
                <a14:m>
                  <m:oMath xmlns:m="http://schemas.openxmlformats.org/officeDocument/2006/math">
                    <m:r>
                      <a:rPr lang="en-US" b="0" i="1" dirty="0" smtClean="0">
                        <a:solidFill>
                          <a:srgbClr val="424242"/>
                        </a:solidFill>
                        <a:effectLst/>
                        <a:latin typeface="Cambria Math" panose="02040503050406030204" pitchFamily="18" charset="0"/>
                      </a:rPr>
                      <m:t> </m:t>
                    </m:r>
                    <m:r>
                      <a:rPr lang="en-US" b="0" i="1" u="none" strike="noStrike" dirty="0" smtClean="0">
                        <a:solidFill>
                          <a:srgbClr val="000000"/>
                        </a:solidFill>
                        <a:effectLst/>
                        <a:latin typeface="Cambria Math" panose="02040503050406030204" pitchFamily="18" charset="0"/>
                      </a:rPr>
                      <m:t>𝑦</m:t>
                    </m:r>
                    <m:r>
                      <a:rPr lang="en-US" b="0" i="1" u="none" strike="noStrike" dirty="0" smtClean="0">
                        <a:solidFill>
                          <a:srgbClr val="000000"/>
                        </a:solidFill>
                        <a:effectLst/>
                        <a:latin typeface="Cambria Math" panose="02040503050406030204" pitchFamily="18" charset="0"/>
                      </a:rPr>
                      <m:t>=</m:t>
                    </m:r>
                    <m:r>
                      <a:rPr lang="en-US" b="0" i="1" u="none" strike="noStrike" dirty="0" smtClean="0">
                        <a:solidFill>
                          <a:srgbClr val="000000"/>
                        </a:solidFill>
                        <a:effectLst/>
                        <a:latin typeface="Cambria Math" panose="02040503050406030204" pitchFamily="18" charset="0"/>
                      </a:rPr>
                      <m:t>𝑐</m:t>
                    </m:r>
                  </m:oMath>
                </a14:m>
                <a:r>
                  <a:rPr lang="en-US" dirty="0"/>
                  <a:t> </a:t>
                </a:r>
                <a:r>
                  <a:rPr lang="en-US" dirty="0">
                    <a:solidFill>
                      <a:srgbClr val="424242"/>
                    </a:solidFill>
                    <a:latin typeface="Neue Helvetica W01"/>
                  </a:rPr>
                  <a:t>where </a:t>
                </a:r>
                <a:r>
                  <a:rPr lang="en-US" i="1" dirty="0">
                    <a:solidFill>
                      <a:srgbClr val="424242"/>
                    </a:solidFill>
                    <a:latin typeface="Neue Helvetica W01"/>
                  </a:rPr>
                  <a:t>c </a:t>
                </a:r>
                <a:r>
                  <a:rPr lang="en-US" dirty="0">
                    <a:solidFill>
                      <a:srgbClr val="424242"/>
                    </a:solidFill>
                    <a:latin typeface="Neue Helvetica W01"/>
                  </a:rPr>
                  <a:t>is a constant. The slope of a horizontal line is zero, and for any </a:t>
                </a:r>
                <a:r>
                  <a:rPr lang="en-US" i="1" dirty="0">
                    <a:solidFill>
                      <a:srgbClr val="424242"/>
                    </a:solidFill>
                    <a:latin typeface="Neue Helvetica W01"/>
                  </a:rPr>
                  <a:t>x-</a:t>
                </a:r>
                <a:r>
                  <a:rPr lang="en-US" dirty="0">
                    <a:solidFill>
                      <a:srgbClr val="424242"/>
                    </a:solidFill>
                    <a:latin typeface="Neue Helvetica W01"/>
                  </a:rPr>
                  <a:t>value of a point on the line, the </a:t>
                </a:r>
                <a:r>
                  <a:rPr lang="en-US" i="1" dirty="0">
                    <a:solidFill>
                      <a:srgbClr val="424242"/>
                    </a:solidFill>
                    <a:latin typeface="Neue Helvetica W01"/>
                  </a:rPr>
                  <a:t>y-</a:t>
                </a:r>
                <a:r>
                  <a:rPr lang="en-US" dirty="0">
                    <a:solidFill>
                      <a:srgbClr val="424242"/>
                    </a:solidFill>
                    <a:latin typeface="Neue Helvetica W01"/>
                  </a:rPr>
                  <a:t>coordinate will be </a:t>
                </a:r>
                <a:r>
                  <a:rPr lang="en-US" i="1" dirty="0">
                    <a:solidFill>
                      <a:srgbClr val="424242"/>
                    </a:solidFill>
                    <a:latin typeface="Neue Helvetica W01"/>
                  </a:rPr>
                  <a:t>c</a:t>
                </a:r>
                <a:r>
                  <a:rPr lang="en-US" dirty="0">
                    <a:solidFill>
                      <a:srgbClr val="424242"/>
                    </a:solidFill>
                    <a:latin typeface="Neue Helvetica W01"/>
                  </a:rPr>
                  <a:t>.</a:t>
                </a:r>
                <a:br>
                  <a:rPr lang="en-US" dirty="0"/>
                </a:br>
                <a:br>
                  <a:rPr lang="en-US" dirty="0"/>
                </a:br>
                <a:endParaRPr lang="en-US" b="0" i="0" dirty="0">
                  <a:solidFill>
                    <a:srgbClr val="424242"/>
                  </a:solidFill>
                  <a:effectLst/>
                  <a:latin typeface="Neue Helvetica W01"/>
                </a:endParaRPr>
              </a:p>
              <a:p>
                <a:endParaRPr lang="en-US" dirty="0"/>
              </a:p>
            </p:txBody>
          </p:sp>
        </mc:Choice>
        <mc:Fallback xmlns="">
          <p:sp>
            <p:nvSpPr>
              <p:cNvPr id="3" name="TextBox 2">
                <a:extLst>
                  <a:ext uri="{FF2B5EF4-FFF2-40B4-BE49-F238E27FC236}">
                    <a16:creationId xmlns:a16="http://schemas.microsoft.com/office/drawing/2014/main" id="{FE2B1D60-DF04-BB97-ABE3-441EB79CEB70}"/>
                  </a:ext>
                </a:extLst>
              </p:cNvPr>
              <p:cNvSpPr txBox="1">
                <a:spLocks noRot="1" noChangeAspect="1" noMove="1" noResize="1" noEditPoints="1" noAdjustHandles="1" noChangeArrowheads="1" noChangeShapeType="1" noTextEdit="1"/>
              </p:cNvSpPr>
              <p:nvPr/>
            </p:nvSpPr>
            <p:spPr>
              <a:xfrm>
                <a:off x="1060175" y="1007165"/>
                <a:ext cx="10310190" cy="3847207"/>
              </a:xfrm>
              <a:prstGeom prst="rect">
                <a:avLst/>
              </a:prstGeom>
              <a:blipFill>
                <a:blip r:embed="rId2"/>
                <a:stretch>
                  <a:fillRect l="-1242" t="-1426" r="-118"/>
                </a:stretch>
              </a:blipFill>
            </p:spPr>
            <p:txBody>
              <a:bodyPr/>
              <a:lstStyle/>
              <a:p>
                <a:r>
                  <a:rPr lang="en-US">
                    <a:noFill/>
                  </a:rPr>
                  <a:t> </a:t>
                </a:r>
              </a:p>
            </p:txBody>
          </p:sp>
        </mc:Fallback>
      </mc:AlternateContent>
    </p:spTree>
    <p:extLst>
      <p:ext uri="{BB962C8B-B14F-4D97-AF65-F5344CB8AC3E}">
        <p14:creationId xmlns:p14="http://schemas.microsoft.com/office/powerpoint/2010/main" val="3918880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7AAEDA9-94DC-72B6-28B2-F59A91A4AE28}"/>
              </a:ext>
            </a:extLst>
          </p:cNvPr>
          <p:cNvPicPr>
            <a:picLocks noChangeAspect="1"/>
          </p:cNvPicPr>
          <p:nvPr/>
        </p:nvPicPr>
        <p:blipFill>
          <a:blip r:embed="rId2"/>
          <a:stretch>
            <a:fillRect/>
          </a:stretch>
        </p:blipFill>
        <p:spPr>
          <a:xfrm>
            <a:off x="4644163" y="1640370"/>
            <a:ext cx="4758980" cy="4391079"/>
          </a:xfrm>
          <a:prstGeom prst="rect">
            <a:avLst/>
          </a:prstGeom>
        </p:spPr>
      </p:pic>
      <p:sp>
        <p:nvSpPr>
          <p:cNvPr id="5" name="TextBox 4">
            <a:extLst>
              <a:ext uri="{FF2B5EF4-FFF2-40B4-BE49-F238E27FC236}">
                <a16:creationId xmlns:a16="http://schemas.microsoft.com/office/drawing/2014/main" id="{FEB412C7-AE33-0389-9B4A-412D30E8AB5F}"/>
              </a:ext>
            </a:extLst>
          </p:cNvPr>
          <p:cNvSpPr txBox="1"/>
          <p:nvPr/>
        </p:nvSpPr>
        <p:spPr>
          <a:xfrm>
            <a:off x="1033670" y="677700"/>
            <a:ext cx="4419928" cy="800219"/>
          </a:xfrm>
          <a:prstGeom prst="rect">
            <a:avLst/>
          </a:prstGeom>
          <a:noFill/>
        </p:spPr>
        <p:txBody>
          <a:bodyPr wrap="none" rtlCol="0">
            <a:spAutoFit/>
          </a:bodyPr>
          <a:lstStyle/>
          <a:p>
            <a:r>
              <a:rPr lang="en-US" sz="2800" b="1" i="0" dirty="0">
                <a:solidFill>
                  <a:srgbClr val="333333"/>
                </a:solidFill>
                <a:effectLst/>
                <a:latin typeface="Neue Helvetica W01"/>
              </a:rPr>
              <a:t>Vertical and Horizontal Lines</a:t>
            </a:r>
          </a:p>
          <a:p>
            <a:endParaRPr lang="en-US" dirty="0"/>
          </a:p>
        </p:txBody>
      </p:sp>
    </p:spTree>
    <p:extLst>
      <p:ext uri="{BB962C8B-B14F-4D97-AF65-F5344CB8AC3E}">
        <p14:creationId xmlns:p14="http://schemas.microsoft.com/office/powerpoint/2010/main" val="34611948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E0B0D98-8632-08B5-1EC7-408D51355288}"/>
              </a:ext>
            </a:extLst>
          </p:cNvPr>
          <p:cNvPicPr>
            <a:picLocks noChangeAspect="1"/>
          </p:cNvPicPr>
          <p:nvPr/>
        </p:nvPicPr>
        <p:blipFill>
          <a:blip r:embed="rId2"/>
          <a:stretch>
            <a:fillRect/>
          </a:stretch>
        </p:blipFill>
        <p:spPr>
          <a:xfrm>
            <a:off x="464654" y="301694"/>
            <a:ext cx="9925050" cy="1888722"/>
          </a:xfrm>
          <a:prstGeom prst="rect">
            <a:avLst/>
          </a:prstGeom>
        </p:spPr>
      </p:pic>
    </p:spTree>
    <p:extLst>
      <p:ext uri="{BB962C8B-B14F-4D97-AF65-F5344CB8AC3E}">
        <p14:creationId xmlns:p14="http://schemas.microsoft.com/office/powerpoint/2010/main" val="6615780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47015BA-6FD2-868F-117D-76771D56849C}"/>
              </a:ext>
            </a:extLst>
          </p:cNvPr>
          <p:cNvPicPr>
            <a:picLocks noChangeAspect="1"/>
          </p:cNvPicPr>
          <p:nvPr/>
        </p:nvPicPr>
        <p:blipFill>
          <a:blip r:embed="rId2"/>
          <a:stretch>
            <a:fillRect/>
          </a:stretch>
        </p:blipFill>
        <p:spPr>
          <a:xfrm>
            <a:off x="380379" y="410610"/>
            <a:ext cx="11117639" cy="1643477"/>
          </a:xfrm>
          <a:prstGeom prst="rect">
            <a:avLst/>
          </a:prstGeom>
        </p:spPr>
      </p:pic>
    </p:spTree>
    <p:extLst>
      <p:ext uri="{BB962C8B-B14F-4D97-AF65-F5344CB8AC3E}">
        <p14:creationId xmlns:p14="http://schemas.microsoft.com/office/powerpoint/2010/main" val="28080133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92DDE426-06C0-C99B-F43E-771B83D5400C}"/>
              </a:ext>
            </a:extLst>
          </p:cNvPr>
          <p:cNvSpPr txBox="1"/>
          <p:nvPr/>
        </p:nvSpPr>
        <p:spPr>
          <a:xfrm>
            <a:off x="795131" y="636104"/>
            <a:ext cx="10190922" cy="3170099"/>
          </a:xfrm>
          <a:prstGeom prst="rect">
            <a:avLst/>
          </a:prstGeom>
          <a:noFill/>
        </p:spPr>
        <p:txBody>
          <a:bodyPr wrap="square" rtlCol="0">
            <a:spAutoFit/>
          </a:bodyPr>
          <a:lstStyle/>
          <a:p>
            <a:pPr algn="l"/>
            <a:r>
              <a:rPr lang="en-US" sz="2800" b="1" i="0" dirty="0">
                <a:solidFill>
                  <a:srgbClr val="333333"/>
                </a:solidFill>
                <a:effectLst/>
                <a:latin typeface="Neue Helvetica W01"/>
              </a:rPr>
              <a:t>Determining Whether Graphs of Lines are Parallel or Perpendicular</a:t>
            </a:r>
          </a:p>
          <a:p>
            <a:pPr algn="l"/>
            <a:endParaRPr lang="en-US" sz="2800" b="1" i="0" dirty="0">
              <a:solidFill>
                <a:srgbClr val="333333"/>
              </a:solidFill>
              <a:effectLst/>
              <a:latin typeface="Neue Helvetica W01"/>
            </a:endParaRPr>
          </a:p>
          <a:p>
            <a:pPr algn="l"/>
            <a:r>
              <a:rPr lang="en-US" b="1" i="0" dirty="0">
                <a:solidFill>
                  <a:srgbClr val="424242"/>
                </a:solidFill>
                <a:effectLst/>
                <a:latin typeface="Neue Helvetica W01"/>
              </a:rPr>
              <a:t>Parallel lines </a:t>
            </a:r>
            <a:r>
              <a:rPr lang="en-US" b="0" i="0" dirty="0">
                <a:solidFill>
                  <a:srgbClr val="424242"/>
                </a:solidFill>
                <a:effectLst/>
                <a:latin typeface="Neue Helvetica W01"/>
              </a:rPr>
              <a:t>have the same slope and different </a:t>
            </a:r>
            <a:r>
              <a:rPr lang="en-US" b="0" i="1" dirty="0">
                <a:solidFill>
                  <a:srgbClr val="424242"/>
                </a:solidFill>
                <a:effectLst/>
                <a:latin typeface="Neue Helvetica W01"/>
              </a:rPr>
              <a:t>y-</a:t>
            </a:r>
            <a:r>
              <a:rPr lang="en-US" b="0" i="0" dirty="0">
                <a:solidFill>
                  <a:srgbClr val="424242"/>
                </a:solidFill>
                <a:effectLst/>
                <a:latin typeface="Neue Helvetica W01"/>
              </a:rPr>
              <a:t>intercepts. Lines that are parallel to each other will never intersect.</a:t>
            </a:r>
          </a:p>
          <a:p>
            <a:pPr algn="l"/>
            <a:endParaRPr lang="en-US" dirty="0">
              <a:solidFill>
                <a:srgbClr val="424242"/>
              </a:solidFill>
              <a:latin typeface="Neue Helvetica W01"/>
            </a:endParaRPr>
          </a:p>
          <a:p>
            <a:pPr algn="l"/>
            <a:endParaRPr lang="en-US" b="0" i="0" dirty="0">
              <a:solidFill>
                <a:srgbClr val="424242"/>
              </a:solidFill>
              <a:effectLst/>
              <a:latin typeface="Neue Helvetica W01"/>
            </a:endParaRPr>
          </a:p>
          <a:p>
            <a:pPr algn="l"/>
            <a:r>
              <a:rPr lang="en-US" b="0" i="0" dirty="0">
                <a:solidFill>
                  <a:srgbClr val="424242"/>
                </a:solidFill>
                <a:effectLst/>
                <a:latin typeface="Neue Helvetica W01"/>
              </a:rPr>
              <a:t>Lines that are </a:t>
            </a:r>
            <a:r>
              <a:rPr lang="en-US" b="1" i="0" dirty="0">
                <a:solidFill>
                  <a:srgbClr val="424242"/>
                </a:solidFill>
                <a:effectLst/>
                <a:latin typeface="Neue Helvetica W01"/>
              </a:rPr>
              <a:t>perpendicular</a:t>
            </a:r>
            <a:r>
              <a:rPr lang="en-US" b="0" i="0" dirty="0">
                <a:solidFill>
                  <a:srgbClr val="424242"/>
                </a:solidFill>
                <a:effectLst/>
                <a:latin typeface="Neue Helvetica W01"/>
              </a:rPr>
              <a:t> intersect to form a 90-degree angle. The slope of one line is the negative reciprocal of the other. We can show that two lines are perpendicular if the product of the two slopes is -1.</a:t>
            </a:r>
          </a:p>
          <a:p>
            <a:endParaRPr lang="en-US" dirty="0"/>
          </a:p>
        </p:txBody>
      </p:sp>
      <p:pic>
        <p:nvPicPr>
          <p:cNvPr id="5" name="Picture 4">
            <a:extLst>
              <a:ext uri="{FF2B5EF4-FFF2-40B4-BE49-F238E27FC236}">
                <a16:creationId xmlns:a16="http://schemas.microsoft.com/office/drawing/2014/main" id="{143A7B72-D2E3-CF0C-2058-D43217D65F2F}"/>
              </a:ext>
            </a:extLst>
          </p:cNvPr>
          <p:cNvPicPr>
            <a:picLocks noChangeAspect="1"/>
          </p:cNvPicPr>
          <p:nvPr/>
        </p:nvPicPr>
        <p:blipFill>
          <a:blip r:embed="rId2"/>
          <a:stretch>
            <a:fillRect/>
          </a:stretch>
        </p:blipFill>
        <p:spPr>
          <a:xfrm>
            <a:off x="2551251" y="3569184"/>
            <a:ext cx="1933630" cy="2652712"/>
          </a:xfrm>
          <a:prstGeom prst="rect">
            <a:avLst/>
          </a:prstGeom>
        </p:spPr>
      </p:pic>
      <p:pic>
        <p:nvPicPr>
          <p:cNvPr id="7" name="Picture 6">
            <a:extLst>
              <a:ext uri="{FF2B5EF4-FFF2-40B4-BE49-F238E27FC236}">
                <a16:creationId xmlns:a16="http://schemas.microsoft.com/office/drawing/2014/main" id="{E01D9342-A959-A16A-CDFD-344DAE2AA5BF}"/>
              </a:ext>
            </a:extLst>
          </p:cNvPr>
          <p:cNvPicPr>
            <a:picLocks noChangeAspect="1"/>
          </p:cNvPicPr>
          <p:nvPr/>
        </p:nvPicPr>
        <p:blipFill>
          <a:blip r:embed="rId3"/>
          <a:stretch>
            <a:fillRect/>
          </a:stretch>
        </p:blipFill>
        <p:spPr>
          <a:xfrm>
            <a:off x="6019944" y="3636410"/>
            <a:ext cx="3548900" cy="2652713"/>
          </a:xfrm>
          <a:prstGeom prst="rect">
            <a:avLst/>
          </a:prstGeom>
        </p:spPr>
      </p:pic>
    </p:spTree>
    <p:extLst>
      <p:ext uri="{BB962C8B-B14F-4D97-AF65-F5344CB8AC3E}">
        <p14:creationId xmlns:p14="http://schemas.microsoft.com/office/powerpoint/2010/main" val="1225913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3244C7C-B196-14B3-AFE0-AD6743E2711F}"/>
              </a:ext>
            </a:extLst>
          </p:cNvPr>
          <p:cNvPicPr>
            <a:picLocks noChangeAspect="1"/>
          </p:cNvPicPr>
          <p:nvPr/>
        </p:nvPicPr>
        <p:blipFill>
          <a:blip r:embed="rId2"/>
          <a:stretch>
            <a:fillRect/>
          </a:stretch>
        </p:blipFill>
        <p:spPr>
          <a:xfrm>
            <a:off x="249513" y="136525"/>
            <a:ext cx="9861896" cy="2426051"/>
          </a:xfrm>
          <a:prstGeom prst="rect">
            <a:avLst/>
          </a:prstGeom>
        </p:spPr>
      </p:pic>
    </p:spTree>
    <p:extLst>
      <p:ext uri="{BB962C8B-B14F-4D97-AF65-F5344CB8AC3E}">
        <p14:creationId xmlns:p14="http://schemas.microsoft.com/office/powerpoint/2010/main" val="1008366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8" name="TextBox 7">
            <a:extLst>
              <a:ext uri="{FF2B5EF4-FFF2-40B4-BE49-F238E27FC236}">
                <a16:creationId xmlns:a16="http://schemas.microsoft.com/office/drawing/2014/main" id="{56EBE929-A471-DDA2-F199-DD37C8AD80DD}"/>
              </a:ext>
            </a:extLst>
          </p:cNvPr>
          <p:cNvSpPr txBox="1"/>
          <p:nvPr/>
        </p:nvSpPr>
        <p:spPr>
          <a:xfrm>
            <a:off x="848139" y="1205948"/>
            <a:ext cx="11251096" cy="4862870"/>
          </a:xfrm>
          <a:prstGeom prst="rect">
            <a:avLst/>
          </a:prstGeom>
          <a:noFill/>
        </p:spPr>
        <p:txBody>
          <a:bodyPr wrap="square" rtlCol="0">
            <a:spAutoFit/>
          </a:bodyPr>
          <a:lstStyle/>
          <a:p>
            <a:pPr algn="l"/>
            <a:r>
              <a:rPr lang="en-US" sz="2800" b="1" i="0" dirty="0">
                <a:solidFill>
                  <a:srgbClr val="333333"/>
                </a:solidFill>
                <a:effectLst/>
                <a:latin typeface="Neue Helvetica W01"/>
              </a:rPr>
              <a:t>Solving Linear Equations in One Variable</a:t>
            </a:r>
          </a:p>
          <a:p>
            <a:pPr algn="l"/>
            <a:endParaRPr lang="en-US" sz="2400" b="1" i="0" dirty="0">
              <a:solidFill>
                <a:srgbClr val="333333"/>
              </a:solidFill>
              <a:effectLst/>
              <a:latin typeface="Neue Helvetica W01"/>
            </a:endParaRPr>
          </a:p>
          <a:p>
            <a:pPr algn="l"/>
            <a:r>
              <a:rPr lang="en-US" sz="2400" b="0" i="0" dirty="0">
                <a:solidFill>
                  <a:srgbClr val="424242"/>
                </a:solidFill>
                <a:effectLst/>
                <a:latin typeface="Neue Helvetica W01"/>
              </a:rPr>
              <a:t>A </a:t>
            </a:r>
            <a:r>
              <a:rPr lang="en-US" sz="2400" b="1" i="0" dirty="0">
                <a:solidFill>
                  <a:srgbClr val="424242"/>
                </a:solidFill>
                <a:effectLst/>
                <a:latin typeface="Neue Helvetica W01"/>
              </a:rPr>
              <a:t>linear equation</a:t>
            </a:r>
            <a:r>
              <a:rPr lang="en-US" sz="2400" b="0" i="0" dirty="0">
                <a:solidFill>
                  <a:srgbClr val="424242"/>
                </a:solidFill>
                <a:effectLst/>
                <a:latin typeface="Neue Helvetica W01"/>
              </a:rPr>
              <a:t> is an equation of a straight line, written in one variable. The only power of the variable is 1. </a:t>
            </a:r>
          </a:p>
          <a:p>
            <a:pPr algn="l"/>
            <a:endParaRPr lang="en-US" sz="2400" dirty="0">
              <a:solidFill>
                <a:srgbClr val="424242"/>
              </a:solidFill>
              <a:latin typeface="Neue Helvetica W01"/>
            </a:endParaRPr>
          </a:p>
          <a:p>
            <a:pPr algn="l"/>
            <a:r>
              <a:rPr lang="en-US" sz="2400" b="0" i="0" dirty="0">
                <a:solidFill>
                  <a:srgbClr val="424242"/>
                </a:solidFill>
                <a:effectLst/>
                <a:latin typeface="Neue Helvetica W01"/>
              </a:rPr>
              <a:t>There are three types of linear equations: identity, conditional, or inconsistent.</a:t>
            </a:r>
          </a:p>
          <a:p>
            <a:pPr algn="l"/>
            <a:endParaRPr lang="en-US" sz="2400" dirty="0">
              <a:solidFill>
                <a:srgbClr val="424242"/>
              </a:solidFill>
              <a:latin typeface="Neue Helvetica W01"/>
            </a:endParaRPr>
          </a:p>
          <a:p>
            <a:pPr lvl="1"/>
            <a:r>
              <a:rPr lang="en-US" sz="2400" b="0" i="0" dirty="0">
                <a:solidFill>
                  <a:srgbClr val="424242"/>
                </a:solidFill>
                <a:effectLst/>
                <a:latin typeface="Neue Helvetica W01"/>
              </a:rPr>
              <a:t>An </a:t>
            </a:r>
            <a:r>
              <a:rPr lang="en-US" sz="2400" b="1" i="0" dirty="0">
                <a:solidFill>
                  <a:srgbClr val="424242"/>
                </a:solidFill>
                <a:effectLst/>
                <a:latin typeface="Neue Helvetica W01"/>
              </a:rPr>
              <a:t>identity equation</a:t>
            </a:r>
            <a:r>
              <a:rPr lang="en-US" sz="2400" b="0" i="0" dirty="0">
                <a:solidFill>
                  <a:srgbClr val="424242"/>
                </a:solidFill>
                <a:effectLst/>
                <a:latin typeface="Neue Helvetica W01"/>
              </a:rPr>
              <a:t> is true for all values of the variable. </a:t>
            </a:r>
          </a:p>
          <a:p>
            <a:pPr lvl="1"/>
            <a:endParaRPr lang="en-US" sz="2400" dirty="0">
              <a:solidFill>
                <a:srgbClr val="424242"/>
              </a:solidFill>
              <a:latin typeface="Neue Helvetica W01"/>
            </a:endParaRPr>
          </a:p>
          <a:p>
            <a:pPr lvl="1"/>
            <a:r>
              <a:rPr lang="en-US" sz="2400" b="0" i="0" dirty="0">
                <a:solidFill>
                  <a:srgbClr val="424242"/>
                </a:solidFill>
                <a:effectLst/>
                <a:latin typeface="Neue Helvetica W01"/>
              </a:rPr>
              <a:t>A </a:t>
            </a:r>
            <a:r>
              <a:rPr lang="en-US" sz="2400" b="1" i="0" dirty="0">
                <a:solidFill>
                  <a:srgbClr val="424242"/>
                </a:solidFill>
                <a:effectLst/>
                <a:latin typeface="Neue Helvetica W01"/>
              </a:rPr>
              <a:t>conditional equation</a:t>
            </a:r>
            <a:r>
              <a:rPr lang="en-US" sz="2400" b="0" i="0" dirty="0">
                <a:solidFill>
                  <a:srgbClr val="424242"/>
                </a:solidFill>
                <a:effectLst/>
                <a:latin typeface="Neue Helvetica W01"/>
              </a:rPr>
              <a:t> is true for only some values of the variable.</a:t>
            </a:r>
          </a:p>
          <a:p>
            <a:pPr lvl="1"/>
            <a:endParaRPr lang="en-US" sz="2400" dirty="0">
              <a:solidFill>
                <a:srgbClr val="424242"/>
              </a:solidFill>
              <a:latin typeface="Neue Helvetica W01"/>
            </a:endParaRPr>
          </a:p>
          <a:p>
            <a:pPr lvl="1"/>
            <a:r>
              <a:rPr lang="en-US" sz="2400" b="0" i="0" dirty="0">
                <a:solidFill>
                  <a:srgbClr val="424242"/>
                </a:solidFill>
                <a:effectLst/>
                <a:latin typeface="Neue Helvetica W01"/>
              </a:rPr>
              <a:t>An </a:t>
            </a:r>
            <a:r>
              <a:rPr lang="en-US" sz="2400" b="1" i="0" dirty="0">
                <a:solidFill>
                  <a:srgbClr val="424242"/>
                </a:solidFill>
                <a:effectLst/>
                <a:latin typeface="Neue Helvetica W01"/>
              </a:rPr>
              <a:t>inconsistent equation</a:t>
            </a:r>
            <a:r>
              <a:rPr lang="en-US" sz="2400" b="0" i="0" dirty="0">
                <a:solidFill>
                  <a:srgbClr val="424242"/>
                </a:solidFill>
                <a:effectLst/>
                <a:latin typeface="Neue Helvetica W01"/>
              </a:rPr>
              <a:t> results in a false statement. </a:t>
            </a:r>
          </a:p>
          <a:p>
            <a:endParaRPr lang="en-US" dirty="0"/>
          </a:p>
        </p:txBody>
      </p:sp>
    </p:spTree>
    <p:extLst>
      <p:ext uri="{BB962C8B-B14F-4D97-AF65-F5344CB8AC3E}">
        <p14:creationId xmlns:p14="http://schemas.microsoft.com/office/powerpoint/2010/main" val="1558305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ACAC4631-E815-FC0C-8DC6-F43F29AF446A}"/>
              </a:ext>
            </a:extLst>
          </p:cNvPr>
          <p:cNvPicPr>
            <a:picLocks noChangeAspect="1"/>
          </p:cNvPicPr>
          <p:nvPr/>
        </p:nvPicPr>
        <p:blipFill>
          <a:blip r:embed="rId2"/>
          <a:stretch>
            <a:fillRect/>
          </a:stretch>
        </p:blipFill>
        <p:spPr>
          <a:xfrm>
            <a:off x="524081" y="404397"/>
            <a:ext cx="9653588" cy="1630754"/>
          </a:xfrm>
          <a:prstGeom prst="rect">
            <a:avLst/>
          </a:prstGeom>
        </p:spPr>
      </p:pic>
    </p:spTree>
    <p:extLst>
      <p:ext uri="{BB962C8B-B14F-4D97-AF65-F5344CB8AC3E}">
        <p14:creationId xmlns:p14="http://schemas.microsoft.com/office/powerpoint/2010/main" val="704000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78343663-88D6-BDF4-CA86-B50371D426E4}"/>
              </a:ext>
            </a:extLst>
          </p:cNvPr>
          <p:cNvSpPr txBox="1"/>
          <p:nvPr/>
        </p:nvSpPr>
        <p:spPr>
          <a:xfrm>
            <a:off x="556592" y="887896"/>
            <a:ext cx="10747512" cy="523220"/>
          </a:xfrm>
          <a:prstGeom prst="rect">
            <a:avLst/>
          </a:prstGeom>
          <a:noFill/>
        </p:spPr>
        <p:txBody>
          <a:bodyPr wrap="square" rtlCol="0">
            <a:spAutoFit/>
          </a:bodyPr>
          <a:lstStyle/>
          <a:p>
            <a:pPr algn="l"/>
            <a:r>
              <a:rPr lang="en-US" sz="2800" b="1" i="0" dirty="0">
                <a:solidFill>
                  <a:srgbClr val="333333"/>
                </a:solidFill>
                <a:effectLst/>
                <a:latin typeface="Neue Helvetica W01"/>
              </a:rPr>
              <a:t>Writing the Equations of Lines Parallel or Perpendicular to a Given Line</a:t>
            </a:r>
          </a:p>
        </p:txBody>
      </p:sp>
      <p:pic>
        <p:nvPicPr>
          <p:cNvPr id="5" name="Picture 4">
            <a:extLst>
              <a:ext uri="{FF2B5EF4-FFF2-40B4-BE49-F238E27FC236}">
                <a16:creationId xmlns:a16="http://schemas.microsoft.com/office/drawing/2014/main" id="{87ED96BE-700B-4E59-153E-187E5B4C04AF}"/>
              </a:ext>
            </a:extLst>
          </p:cNvPr>
          <p:cNvPicPr>
            <a:picLocks noChangeAspect="1"/>
          </p:cNvPicPr>
          <p:nvPr/>
        </p:nvPicPr>
        <p:blipFill>
          <a:blip r:embed="rId2"/>
          <a:stretch>
            <a:fillRect/>
          </a:stretch>
        </p:blipFill>
        <p:spPr>
          <a:xfrm>
            <a:off x="556592" y="1916112"/>
            <a:ext cx="10504004" cy="2957319"/>
          </a:xfrm>
          <a:prstGeom prst="rect">
            <a:avLst/>
          </a:prstGeom>
        </p:spPr>
      </p:pic>
    </p:spTree>
    <p:extLst>
      <p:ext uri="{BB962C8B-B14F-4D97-AF65-F5344CB8AC3E}">
        <p14:creationId xmlns:p14="http://schemas.microsoft.com/office/powerpoint/2010/main" val="3506147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A35019E-925C-CC5F-FC27-F2FD6E38EEB3}"/>
              </a:ext>
            </a:extLst>
          </p:cNvPr>
          <p:cNvPicPr>
            <a:picLocks noChangeAspect="1"/>
          </p:cNvPicPr>
          <p:nvPr/>
        </p:nvPicPr>
        <p:blipFill>
          <a:blip r:embed="rId2"/>
          <a:stretch>
            <a:fillRect/>
          </a:stretch>
        </p:blipFill>
        <p:spPr>
          <a:xfrm>
            <a:off x="475836" y="384934"/>
            <a:ext cx="9701834" cy="1856524"/>
          </a:xfrm>
          <a:prstGeom prst="rect">
            <a:avLst/>
          </a:prstGeom>
        </p:spPr>
      </p:pic>
    </p:spTree>
    <p:extLst>
      <p:ext uri="{BB962C8B-B14F-4D97-AF65-F5344CB8AC3E}">
        <p14:creationId xmlns:p14="http://schemas.microsoft.com/office/powerpoint/2010/main" val="12320323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080047E-761A-ED59-0CC7-6F3097B871E8}"/>
              </a:ext>
            </a:extLst>
          </p:cNvPr>
          <p:cNvPicPr>
            <a:picLocks noChangeAspect="1"/>
          </p:cNvPicPr>
          <p:nvPr/>
        </p:nvPicPr>
        <p:blipFill>
          <a:blip r:embed="rId2"/>
          <a:stretch>
            <a:fillRect/>
          </a:stretch>
        </p:blipFill>
        <p:spPr>
          <a:xfrm>
            <a:off x="501304" y="399428"/>
            <a:ext cx="10283889" cy="1429372"/>
          </a:xfrm>
          <a:prstGeom prst="rect">
            <a:avLst/>
          </a:prstGeom>
        </p:spPr>
      </p:pic>
    </p:spTree>
    <p:extLst>
      <p:ext uri="{BB962C8B-B14F-4D97-AF65-F5344CB8AC3E}">
        <p14:creationId xmlns:p14="http://schemas.microsoft.com/office/powerpoint/2010/main" val="999182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5C57DB3-14F5-B261-5FDB-CCAF045EA53B}"/>
              </a:ext>
            </a:extLst>
          </p:cNvPr>
          <p:cNvPicPr>
            <a:picLocks noChangeAspect="1"/>
          </p:cNvPicPr>
          <p:nvPr/>
        </p:nvPicPr>
        <p:blipFill>
          <a:blip r:embed="rId2"/>
          <a:stretch>
            <a:fillRect/>
          </a:stretch>
        </p:blipFill>
        <p:spPr>
          <a:xfrm>
            <a:off x="370853" y="195470"/>
            <a:ext cx="9960271" cy="2443784"/>
          </a:xfrm>
          <a:prstGeom prst="rect">
            <a:avLst/>
          </a:prstGeom>
        </p:spPr>
      </p:pic>
    </p:spTree>
    <p:extLst>
      <p:ext uri="{BB962C8B-B14F-4D97-AF65-F5344CB8AC3E}">
        <p14:creationId xmlns:p14="http://schemas.microsoft.com/office/powerpoint/2010/main" val="9767447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2420495" y="1132093"/>
            <a:ext cx="9067800" cy="4832092"/>
          </a:xfrm>
          <a:prstGeom prst="rect">
            <a:avLst/>
          </a:prstGeom>
          <a:noFill/>
        </p:spPr>
        <p:txBody>
          <a:bodyPr wrap="square" rtlCol="0">
            <a:spAutoFit/>
          </a:bodyPr>
          <a:lstStyle/>
          <a:p>
            <a:r>
              <a:rPr lang="en-US" sz="2800" dirty="0"/>
              <a:t>What did you learn in this section?</a:t>
            </a:r>
          </a:p>
          <a:p>
            <a:endParaRPr lang="en-US" sz="2800" dirty="0"/>
          </a:p>
          <a:p>
            <a:endParaRPr lang="en-US" sz="2800" dirty="0"/>
          </a:p>
          <a:p>
            <a:pPr algn="l">
              <a:buFont typeface="Arial" panose="020B0604020202020204" pitchFamily="34" charset="0"/>
              <a:buChar char="•"/>
            </a:pPr>
            <a:r>
              <a:rPr lang="en-US" sz="2800" b="0" i="0" dirty="0">
                <a:solidFill>
                  <a:srgbClr val="424242"/>
                </a:solidFill>
                <a:effectLst/>
                <a:latin typeface="Neue Helvetica W01"/>
              </a:rPr>
              <a:t> Solve equations in one variable algebraically.</a:t>
            </a:r>
          </a:p>
          <a:p>
            <a:pPr algn="l">
              <a:buFont typeface="Arial" panose="020B0604020202020204" pitchFamily="34" charset="0"/>
              <a:buChar char="•"/>
            </a:pPr>
            <a:r>
              <a:rPr lang="en-US" sz="2800" b="0" i="0" dirty="0">
                <a:solidFill>
                  <a:srgbClr val="424242"/>
                </a:solidFill>
                <a:effectLst/>
                <a:latin typeface="Neue Helvetica W01"/>
              </a:rPr>
              <a:t> Solve a rational equation.</a:t>
            </a:r>
          </a:p>
          <a:p>
            <a:pPr algn="l">
              <a:buFont typeface="Arial" panose="020B0604020202020204" pitchFamily="34" charset="0"/>
              <a:buChar char="•"/>
            </a:pPr>
            <a:r>
              <a:rPr lang="en-US" sz="2800" b="0" i="0" dirty="0">
                <a:solidFill>
                  <a:srgbClr val="424242"/>
                </a:solidFill>
                <a:effectLst/>
                <a:latin typeface="Neue Helvetica W01"/>
              </a:rPr>
              <a:t> Find a linear equation.</a:t>
            </a:r>
          </a:p>
          <a:p>
            <a:pPr algn="l">
              <a:buFont typeface="Arial" panose="020B0604020202020204" pitchFamily="34" charset="0"/>
              <a:buChar char="•"/>
            </a:pPr>
            <a:r>
              <a:rPr lang="en-US" sz="2800" b="0" i="0" dirty="0">
                <a:solidFill>
                  <a:srgbClr val="424242"/>
                </a:solidFill>
                <a:effectLst/>
                <a:latin typeface="Neue Helvetica W01"/>
              </a:rPr>
              <a:t> Given the equations of two lines, determine whether their 	graphs are parallel or perpendicular.</a:t>
            </a:r>
          </a:p>
          <a:p>
            <a:pPr algn="l">
              <a:buFont typeface="Arial" panose="020B0604020202020204" pitchFamily="34" charset="0"/>
              <a:buChar char="•"/>
            </a:pPr>
            <a:r>
              <a:rPr lang="en-US" sz="2800" b="0" i="0" dirty="0">
                <a:solidFill>
                  <a:srgbClr val="424242"/>
                </a:solidFill>
                <a:effectLst/>
                <a:latin typeface="Neue Helvetica W01"/>
              </a:rPr>
              <a:t> Write the equation of a line parallel or perpendicular to a 	given line.</a:t>
            </a:r>
          </a:p>
          <a:p>
            <a:endParaRPr lang="en-US" sz="2800" dirty="0"/>
          </a:p>
        </p:txBody>
      </p:sp>
    </p:spTree>
    <p:extLst>
      <p:ext uri="{BB962C8B-B14F-4D97-AF65-F5344CB8AC3E}">
        <p14:creationId xmlns:p14="http://schemas.microsoft.com/office/powerpoint/2010/main" val="30380735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CE150F72-FD46-EADE-E3C6-777B758578D3}"/>
              </a:ext>
            </a:extLst>
          </p:cNvPr>
          <p:cNvPicPr>
            <a:picLocks noChangeAspect="1"/>
          </p:cNvPicPr>
          <p:nvPr/>
        </p:nvPicPr>
        <p:blipFill>
          <a:blip r:embed="rId2"/>
          <a:stretch>
            <a:fillRect/>
          </a:stretch>
        </p:blipFill>
        <p:spPr>
          <a:xfrm>
            <a:off x="1094131" y="1493656"/>
            <a:ext cx="10079935" cy="2543535"/>
          </a:xfrm>
          <a:prstGeom prst="rect">
            <a:avLst/>
          </a:prstGeom>
        </p:spPr>
      </p:pic>
    </p:spTree>
    <p:extLst>
      <p:ext uri="{BB962C8B-B14F-4D97-AF65-F5344CB8AC3E}">
        <p14:creationId xmlns:p14="http://schemas.microsoft.com/office/powerpoint/2010/main" val="2318944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398634A5-9E53-96F6-EAA1-1075A558DF03}"/>
              </a:ext>
            </a:extLst>
          </p:cNvPr>
          <p:cNvPicPr>
            <a:picLocks noChangeAspect="1"/>
          </p:cNvPicPr>
          <p:nvPr/>
        </p:nvPicPr>
        <p:blipFill>
          <a:blip r:embed="rId2"/>
          <a:stretch>
            <a:fillRect/>
          </a:stretch>
        </p:blipFill>
        <p:spPr>
          <a:xfrm>
            <a:off x="817493" y="675032"/>
            <a:ext cx="10557013" cy="4489197"/>
          </a:xfrm>
          <a:prstGeom prst="rect">
            <a:avLst/>
          </a:prstGeom>
        </p:spPr>
      </p:pic>
    </p:spTree>
    <p:extLst>
      <p:ext uri="{BB962C8B-B14F-4D97-AF65-F5344CB8AC3E}">
        <p14:creationId xmlns:p14="http://schemas.microsoft.com/office/powerpoint/2010/main" val="3475982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7" name="Picture 6">
            <a:extLst>
              <a:ext uri="{FF2B5EF4-FFF2-40B4-BE49-F238E27FC236}">
                <a16:creationId xmlns:a16="http://schemas.microsoft.com/office/drawing/2014/main" id="{17974392-85DD-E589-B474-845C232FFE42}"/>
              </a:ext>
            </a:extLst>
          </p:cNvPr>
          <p:cNvPicPr>
            <a:picLocks noChangeAspect="1"/>
          </p:cNvPicPr>
          <p:nvPr/>
        </p:nvPicPr>
        <p:blipFill>
          <a:blip r:embed="rId2"/>
          <a:stretch>
            <a:fillRect/>
          </a:stretch>
        </p:blipFill>
        <p:spPr>
          <a:xfrm>
            <a:off x="497578" y="367954"/>
            <a:ext cx="10342508" cy="1951176"/>
          </a:xfrm>
          <a:prstGeom prst="rect">
            <a:avLst/>
          </a:prstGeom>
        </p:spPr>
      </p:pic>
    </p:spTree>
    <p:extLst>
      <p:ext uri="{BB962C8B-B14F-4D97-AF65-F5344CB8AC3E}">
        <p14:creationId xmlns:p14="http://schemas.microsoft.com/office/powerpoint/2010/main" val="26260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190FE323-9A85-E2EE-66B3-30C1D27DC735}"/>
              </a:ext>
            </a:extLst>
          </p:cNvPr>
          <p:cNvPicPr>
            <a:picLocks noChangeAspect="1"/>
          </p:cNvPicPr>
          <p:nvPr/>
        </p:nvPicPr>
        <p:blipFill>
          <a:blip r:embed="rId2"/>
          <a:stretch>
            <a:fillRect/>
          </a:stretch>
        </p:blipFill>
        <p:spPr>
          <a:xfrm>
            <a:off x="578126" y="452437"/>
            <a:ext cx="10248900" cy="1433324"/>
          </a:xfrm>
          <a:prstGeom prst="rect">
            <a:avLst/>
          </a:prstGeom>
        </p:spPr>
      </p:pic>
    </p:spTree>
    <p:extLst>
      <p:ext uri="{BB962C8B-B14F-4D97-AF65-F5344CB8AC3E}">
        <p14:creationId xmlns:p14="http://schemas.microsoft.com/office/powerpoint/2010/main" val="681267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C29A0EE9-3DAE-2F5A-802F-C8CE6A3A461C}"/>
              </a:ext>
            </a:extLst>
          </p:cNvPr>
          <p:cNvPicPr>
            <a:picLocks noChangeAspect="1"/>
          </p:cNvPicPr>
          <p:nvPr/>
        </p:nvPicPr>
        <p:blipFill>
          <a:blip r:embed="rId2"/>
          <a:stretch>
            <a:fillRect/>
          </a:stretch>
        </p:blipFill>
        <p:spPr>
          <a:xfrm>
            <a:off x="443532" y="318673"/>
            <a:ext cx="10277475" cy="1957013"/>
          </a:xfrm>
          <a:prstGeom prst="rect">
            <a:avLst/>
          </a:prstGeom>
        </p:spPr>
      </p:pic>
    </p:spTree>
    <p:extLst>
      <p:ext uri="{BB962C8B-B14F-4D97-AF65-F5344CB8AC3E}">
        <p14:creationId xmlns:p14="http://schemas.microsoft.com/office/powerpoint/2010/main" val="4222424571"/>
      </p:ext>
    </p:extLst>
  </p:cSld>
  <p:clrMapOvr>
    <a:masterClrMapping/>
  </p:clrMapOvr>
</p:sld>
</file>

<file path=ppt/theme/theme1.xml><?xml version="1.0" encoding="utf-8"?>
<a:theme xmlns:a="http://schemas.openxmlformats.org/drawingml/2006/main" name="Explore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Custom 23">
      <a:majorFont>
        <a:latin typeface="Sagona Boo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1327</Words>
  <Application>Microsoft Office PowerPoint</Application>
  <PresentationFormat>Widescreen</PresentationFormat>
  <Paragraphs>112</Paragraphs>
  <Slides>46</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Arial</vt:lpstr>
      <vt:lpstr>Avenir Next LT Pro</vt:lpstr>
      <vt:lpstr>AvenirNext LT Pro Medium</vt:lpstr>
      <vt:lpstr>Calibri</vt:lpstr>
      <vt:lpstr>Cambria Math</vt:lpstr>
      <vt:lpstr>MathJax_Math-italic</vt:lpstr>
      <vt:lpstr>Neue Helvetica W01</vt:lpstr>
      <vt:lpstr>Sagona Book</vt:lpstr>
      <vt:lpstr>ExploreVTI</vt:lpstr>
      <vt:lpstr>Equations and Inequalities</vt:lpstr>
      <vt:lpstr>Linear Equations  in One Variable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8</cp:revision>
  <dcterms:created xsi:type="dcterms:W3CDTF">2023-11-15T19:10:47Z</dcterms:created>
  <dcterms:modified xsi:type="dcterms:W3CDTF">2023-12-08T20:58:58Z</dcterms:modified>
</cp:coreProperties>
</file>