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26"/>
  </p:notesMasterIdLst>
  <p:sldIdLst>
    <p:sldId id="256" r:id="rId2"/>
    <p:sldId id="280" r:id="rId3"/>
    <p:sldId id="257" r:id="rId4"/>
    <p:sldId id="258" r:id="rId5"/>
    <p:sldId id="259" r:id="rId6"/>
    <p:sldId id="260" r:id="rId7"/>
    <p:sldId id="261" r:id="rId8"/>
    <p:sldId id="262" r:id="rId9"/>
    <p:sldId id="267" r:id="rId10"/>
    <p:sldId id="264" r:id="rId11"/>
    <p:sldId id="265" r:id="rId12"/>
    <p:sldId id="263" r:id="rId13"/>
    <p:sldId id="266" r:id="rId14"/>
    <p:sldId id="268" r:id="rId15"/>
    <p:sldId id="269" r:id="rId16"/>
    <p:sldId id="270" r:id="rId17"/>
    <p:sldId id="274" r:id="rId18"/>
    <p:sldId id="273" r:id="rId19"/>
    <p:sldId id="272" r:id="rId20"/>
    <p:sldId id="279" r:id="rId21"/>
    <p:sldId id="278" r:id="rId22"/>
    <p:sldId id="277" r:id="rId23"/>
    <p:sldId id="271" r:id="rId24"/>
    <p:sldId id="32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EE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387" autoAdjust="0"/>
  </p:normalViewPr>
  <p:slideViewPr>
    <p:cSldViewPr snapToGrid="0">
      <p:cViewPr varScale="1">
        <p:scale>
          <a:sx n="103" d="100"/>
          <a:sy n="103" d="100"/>
        </p:scale>
        <p:origin x="30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4144FE-3F20-47F2-B0A9-922CF885A30D}" type="datetimeFigureOut">
              <a:rPr lang="en-US" smtClean="0"/>
              <a:t>12/8/2023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93AC65-87B0-4AA6-BBAF-9892D5490392}" type="slidenum">
              <a:rPr lang="en-US" smtClean="0"/>
              <a:t>‹#›</a:t>
            </a:fld>
            <a:endParaRPr lang="en-US"/>
          </a:p>
        </p:txBody>
      </p:sp>
    </p:spTree>
    <p:extLst>
      <p:ext uri="{BB962C8B-B14F-4D97-AF65-F5344CB8AC3E}">
        <p14:creationId xmlns:p14="http://schemas.microsoft.com/office/powerpoint/2010/main" val="2716526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fld id="{F093AC65-87B0-4AA6-BBAF-9892D5490392}" type="slidenum">
              <a:rPr lang="en-US" smtClean="0"/>
              <a:t>1</a:t>
            </a:fld>
            <a:endParaRPr lang="en-US"/>
          </a:p>
        </p:txBody>
      </p:sp>
    </p:spTree>
    <p:extLst>
      <p:ext uri="{BB962C8B-B14F-4D97-AF65-F5344CB8AC3E}">
        <p14:creationId xmlns:p14="http://schemas.microsoft.com/office/powerpoint/2010/main" val="3241581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US" b="0" i="0" dirty="0">
                <a:solidFill>
                  <a:srgbClr val="424242"/>
                </a:solidFill>
                <a:effectLst/>
                <a:latin typeface="Neue Helvetica W01"/>
              </a:rPr>
              <a:t>Plot ordered pairs in a Cartesian coordinate system.</a:t>
            </a:r>
          </a:p>
          <a:p>
            <a:pPr algn="l">
              <a:buFont typeface="Arial" panose="020B0604020202020204" pitchFamily="34" charset="0"/>
              <a:buChar char="•"/>
            </a:pPr>
            <a:r>
              <a:rPr lang="en-US" b="0" i="0" dirty="0">
                <a:solidFill>
                  <a:srgbClr val="424242"/>
                </a:solidFill>
                <a:effectLst/>
                <a:latin typeface="Neue Helvetica W01"/>
              </a:rPr>
              <a:t>Graph equations by plotting points.</a:t>
            </a:r>
          </a:p>
          <a:p>
            <a:pPr algn="l">
              <a:buFont typeface="Arial" panose="020B0604020202020204" pitchFamily="34" charset="0"/>
              <a:buChar char="•"/>
            </a:pPr>
            <a:r>
              <a:rPr lang="en-US" b="0" i="0" dirty="0">
                <a:solidFill>
                  <a:srgbClr val="424242"/>
                </a:solidFill>
                <a:effectLst/>
                <a:latin typeface="Neue Helvetica W01"/>
              </a:rPr>
              <a:t>Graph equations with a graphing utility.</a:t>
            </a:r>
          </a:p>
          <a:p>
            <a:pPr algn="l">
              <a:buFont typeface="Arial" panose="020B0604020202020204" pitchFamily="34" charset="0"/>
              <a:buChar char="•"/>
            </a:pPr>
            <a:r>
              <a:rPr lang="en-US" b="0" i="0" dirty="0">
                <a:solidFill>
                  <a:srgbClr val="424242"/>
                </a:solidFill>
                <a:effectLst/>
                <a:latin typeface="Neue Helvetica W01"/>
              </a:rPr>
              <a:t>Find x-intercepts and y-intercepts.</a:t>
            </a:r>
          </a:p>
          <a:p>
            <a:pPr algn="l">
              <a:buFont typeface="Arial" panose="020B0604020202020204" pitchFamily="34" charset="0"/>
              <a:buChar char="•"/>
            </a:pPr>
            <a:r>
              <a:rPr lang="en-US" b="0" i="0" dirty="0">
                <a:solidFill>
                  <a:srgbClr val="424242"/>
                </a:solidFill>
                <a:effectLst/>
                <a:latin typeface="Neue Helvetica W01"/>
              </a:rPr>
              <a:t>Use the distance formula.</a:t>
            </a:r>
          </a:p>
          <a:p>
            <a:pPr algn="l">
              <a:buFont typeface="Arial" panose="020B0604020202020204" pitchFamily="34" charset="0"/>
              <a:buChar char="•"/>
            </a:pPr>
            <a:r>
              <a:rPr lang="en-US" b="0" i="0" dirty="0">
                <a:solidFill>
                  <a:srgbClr val="424242"/>
                </a:solidFill>
                <a:effectLst/>
                <a:latin typeface="Neue Helvetica W01"/>
              </a:rPr>
              <a:t>Use the midpoint formula.</a:t>
            </a:r>
          </a:p>
          <a:p>
            <a:endParaRPr lang="en-US" dirty="0"/>
          </a:p>
        </p:txBody>
      </p:sp>
      <p:sp>
        <p:nvSpPr>
          <p:cNvPr id="4" name="Slide Number Placeholder 3"/>
          <p:cNvSpPr>
            <a:spLocks noGrp="1"/>
          </p:cNvSpPr>
          <p:nvPr>
            <p:ph type="sldNum" sz="quarter" idx="5"/>
          </p:nvPr>
        </p:nvSpPr>
        <p:spPr/>
        <p:txBody>
          <a:bodyPr/>
          <a:lstStyle/>
          <a:p>
            <a:fld id="{F093AC65-87B0-4AA6-BBAF-9892D5490392}" type="slidenum">
              <a:rPr lang="en-US" smtClean="0"/>
              <a:t>2</a:t>
            </a:fld>
            <a:endParaRPr lang="en-US"/>
          </a:p>
        </p:txBody>
      </p:sp>
    </p:spTree>
    <p:extLst>
      <p:ext uri="{BB962C8B-B14F-4D97-AF65-F5344CB8AC3E}">
        <p14:creationId xmlns:p14="http://schemas.microsoft.com/office/powerpoint/2010/main" val="3770170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424242"/>
                </a:solidFill>
                <a:effectLst/>
                <a:latin typeface="Neue Helvetica W01"/>
              </a:rPr>
              <a:t>An old story describes how seventeenth-century philosopher/mathematician René Descartes, while sick in bed, invented the system that has become the foundation of algebra. According to the story, Descartes was staring at a fly crawling on the ceiling when he realized that he could describe the fly’s location in relation to the perpendicular lines formed by the adjacent walls of his room. He viewed the perpendicular lines as horizontal and vertical axes. Further, by dividing each axis into equal unit lengths, Descartes saw that it was possible to locate any object in a two-dimensional plane using just two numbers—the displacement from the horizontal axis and the displacement from the vertical axis.</a:t>
            </a:r>
          </a:p>
          <a:p>
            <a:pPr algn="l"/>
            <a:r>
              <a:rPr lang="en-US" b="0" i="0" dirty="0">
                <a:solidFill>
                  <a:srgbClr val="424242"/>
                </a:solidFill>
                <a:effectLst/>
                <a:latin typeface="Neue Helvetica W01"/>
              </a:rPr>
              <a:t>While there is evidence that ideas similar to Descartes’ grid system existed centuries earlier, it was Descartes who introduced the components that comprise the </a:t>
            </a:r>
            <a:r>
              <a:rPr lang="en-US" b="1" i="0" dirty="0">
                <a:solidFill>
                  <a:srgbClr val="424242"/>
                </a:solidFill>
                <a:effectLst/>
                <a:latin typeface="Neue Helvetica W01"/>
              </a:rPr>
              <a:t>Cartesian coordinate system</a:t>
            </a:r>
            <a:r>
              <a:rPr lang="en-US" b="0" i="0" dirty="0">
                <a:solidFill>
                  <a:srgbClr val="424242"/>
                </a:solidFill>
                <a:effectLst/>
                <a:latin typeface="Neue Helvetica W01"/>
              </a:rPr>
              <a:t>, a grid system having perpendicular axes. Descartes named the horizontal axis the </a:t>
            </a:r>
            <a:r>
              <a:rPr lang="en-US" b="1" i="1" dirty="0">
                <a:solidFill>
                  <a:srgbClr val="424242"/>
                </a:solidFill>
                <a:effectLst/>
                <a:latin typeface="Neue Helvetica W01"/>
              </a:rPr>
              <a:t>x-</a:t>
            </a:r>
            <a:r>
              <a:rPr lang="en-US" b="1" i="0" dirty="0">
                <a:solidFill>
                  <a:srgbClr val="424242"/>
                </a:solidFill>
                <a:effectLst/>
                <a:latin typeface="Neue Helvetica W01"/>
              </a:rPr>
              <a:t>axis</a:t>
            </a:r>
            <a:r>
              <a:rPr lang="en-US" b="0" i="0" dirty="0">
                <a:solidFill>
                  <a:srgbClr val="424242"/>
                </a:solidFill>
                <a:effectLst/>
                <a:latin typeface="Neue Helvetica W01"/>
              </a:rPr>
              <a:t> and the vertical axis the </a:t>
            </a:r>
            <a:r>
              <a:rPr lang="en-US" b="1" i="1" dirty="0">
                <a:solidFill>
                  <a:srgbClr val="424242"/>
                </a:solidFill>
                <a:effectLst/>
                <a:latin typeface="Neue Helvetica W01"/>
              </a:rPr>
              <a:t>y-</a:t>
            </a:r>
            <a:r>
              <a:rPr lang="en-US" b="1" i="0" dirty="0">
                <a:solidFill>
                  <a:srgbClr val="424242"/>
                </a:solidFill>
                <a:effectLst/>
                <a:latin typeface="Neue Helvetica W01"/>
              </a:rPr>
              <a:t>axis</a:t>
            </a:r>
            <a:r>
              <a:rPr lang="en-US" b="0" i="0" dirty="0">
                <a:solidFill>
                  <a:srgbClr val="424242"/>
                </a:solidFill>
                <a:effectLst/>
                <a:latin typeface="Neue Helvetica W01"/>
              </a:rPr>
              <a:t>.</a:t>
            </a:r>
          </a:p>
          <a:p>
            <a:pPr algn="l"/>
            <a:r>
              <a:rPr lang="en-US" b="0" i="0" dirty="0">
                <a:solidFill>
                  <a:srgbClr val="424242"/>
                </a:solidFill>
                <a:effectLst/>
                <a:latin typeface="Neue Helvetica W01"/>
              </a:rPr>
              <a:t>The Cartesian coordinate system, also called the rectangular coordinate system, is based on a two-dimensional plane consisting of the </a:t>
            </a:r>
            <a:r>
              <a:rPr lang="en-US" b="0" i="1" dirty="0">
                <a:solidFill>
                  <a:srgbClr val="424242"/>
                </a:solidFill>
                <a:effectLst/>
                <a:latin typeface="Neue Helvetica W01"/>
              </a:rPr>
              <a:t>x</a:t>
            </a:r>
            <a:r>
              <a:rPr lang="en-US" b="0" i="0" dirty="0">
                <a:solidFill>
                  <a:srgbClr val="424242"/>
                </a:solidFill>
                <a:effectLst/>
                <a:latin typeface="Neue Helvetica W01"/>
              </a:rPr>
              <a:t>-axis and the </a:t>
            </a:r>
            <a:r>
              <a:rPr lang="en-US" b="0" i="1" dirty="0">
                <a:solidFill>
                  <a:srgbClr val="424242"/>
                </a:solidFill>
                <a:effectLst/>
                <a:latin typeface="Neue Helvetica W01"/>
              </a:rPr>
              <a:t>y</a:t>
            </a:r>
            <a:r>
              <a:rPr lang="en-US" b="0" i="0" dirty="0">
                <a:solidFill>
                  <a:srgbClr val="424242"/>
                </a:solidFill>
                <a:effectLst/>
                <a:latin typeface="Neue Helvetica W01"/>
              </a:rPr>
              <a:t>-axis. Perpendicular to each other, the axes divide the plane into four sections. Each section is called a </a:t>
            </a:r>
            <a:r>
              <a:rPr lang="en-US" b="1" i="0" dirty="0">
                <a:solidFill>
                  <a:srgbClr val="424242"/>
                </a:solidFill>
                <a:effectLst/>
                <a:latin typeface="Neue Helvetica W01"/>
              </a:rPr>
              <a:t>quadrant</a:t>
            </a:r>
            <a:r>
              <a:rPr lang="en-US" b="0" i="0" dirty="0">
                <a:solidFill>
                  <a:srgbClr val="424242"/>
                </a:solidFill>
                <a:effectLst/>
                <a:latin typeface="Neue Helvetica W01"/>
              </a:rPr>
              <a:t>; the quadrants are numbered counterclockwise as shown here.</a:t>
            </a:r>
          </a:p>
          <a:p>
            <a:r>
              <a:rPr lang="en-US" b="0" i="0" dirty="0">
                <a:solidFill>
                  <a:srgbClr val="424242"/>
                </a:solidFill>
                <a:effectLst/>
                <a:latin typeface="Neue Helvetica W01"/>
              </a:rPr>
              <a:t>The center of the plane is the point at which the two axes cross. It is known as the </a:t>
            </a:r>
            <a:r>
              <a:rPr lang="en-US" b="1" i="0" dirty="0">
                <a:solidFill>
                  <a:srgbClr val="424242"/>
                </a:solidFill>
                <a:effectLst/>
                <a:latin typeface="Neue Helvetica W01"/>
              </a:rPr>
              <a:t>origin</a:t>
            </a:r>
            <a:r>
              <a:rPr lang="en-US" b="0" i="0" dirty="0">
                <a:solidFill>
                  <a:srgbClr val="424242"/>
                </a:solidFill>
                <a:effectLst/>
                <a:latin typeface="Neue Helvetica W01"/>
              </a:rPr>
              <a:t>, or point </a:t>
            </a:r>
            <a:r>
              <a:rPr lang="en-US" b="0" i="0" u="none" strike="noStrike" dirty="0">
                <a:solidFill>
                  <a:srgbClr val="424242"/>
                </a:solidFill>
                <a:effectLst/>
                <a:latin typeface="MathJax_Main"/>
              </a:rPr>
              <a:t>(0,0).</a:t>
            </a:r>
            <a:r>
              <a:rPr lang="en-US" b="0" i="0" u="none" strike="noStrike" dirty="0">
                <a:solidFill>
                  <a:srgbClr val="424242"/>
                </a:solidFill>
                <a:effectLst/>
                <a:latin typeface="Neue Helvetica W01"/>
              </a:rPr>
              <a:t>(0,0).</a:t>
            </a:r>
            <a:r>
              <a:rPr lang="en-US" b="0" i="0" dirty="0">
                <a:solidFill>
                  <a:srgbClr val="424242"/>
                </a:solidFill>
                <a:effectLst/>
                <a:latin typeface="Neue Helvetica W01"/>
              </a:rPr>
              <a:t> From the origin, each axis is further divided into equal units: increasing, positive numbers to the right on the </a:t>
            </a:r>
            <a:r>
              <a:rPr lang="en-US" b="0" i="1" dirty="0">
                <a:solidFill>
                  <a:srgbClr val="424242"/>
                </a:solidFill>
                <a:effectLst/>
                <a:latin typeface="Neue Helvetica W01"/>
              </a:rPr>
              <a:t>x-</a:t>
            </a:r>
            <a:r>
              <a:rPr lang="en-US" b="0" i="0" dirty="0">
                <a:solidFill>
                  <a:srgbClr val="424242"/>
                </a:solidFill>
                <a:effectLst/>
                <a:latin typeface="Neue Helvetica W01"/>
              </a:rPr>
              <a:t>axis and up the </a:t>
            </a:r>
            <a:r>
              <a:rPr lang="en-US" b="0" i="1" dirty="0">
                <a:solidFill>
                  <a:srgbClr val="424242"/>
                </a:solidFill>
                <a:effectLst/>
                <a:latin typeface="Neue Helvetica W01"/>
              </a:rPr>
              <a:t>y-</a:t>
            </a:r>
            <a:r>
              <a:rPr lang="en-US" b="0" i="0" dirty="0">
                <a:solidFill>
                  <a:srgbClr val="424242"/>
                </a:solidFill>
                <a:effectLst/>
                <a:latin typeface="Neue Helvetica W01"/>
              </a:rPr>
              <a:t>axis; decreasing, negative numbers to the left on the </a:t>
            </a:r>
            <a:r>
              <a:rPr lang="en-US" b="0" i="1" dirty="0">
                <a:solidFill>
                  <a:srgbClr val="424242"/>
                </a:solidFill>
                <a:effectLst/>
                <a:latin typeface="Neue Helvetica W01"/>
              </a:rPr>
              <a:t>x-</a:t>
            </a:r>
            <a:r>
              <a:rPr lang="en-US" b="0" i="0" dirty="0">
                <a:solidFill>
                  <a:srgbClr val="424242"/>
                </a:solidFill>
                <a:effectLst/>
                <a:latin typeface="Neue Helvetica W01"/>
              </a:rPr>
              <a:t>axis and down the </a:t>
            </a:r>
            <a:r>
              <a:rPr lang="en-US" b="0" i="1" dirty="0">
                <a:solidFill>
                  <a:srgbClr val="424242"/>
                </a:solidFill>
                <a:effectLst/>
                <a:latin typeface="Neue Helvetica W01"/>
              </a:rPr>
              <a:t>y-</a:t>
            </a:r>
            <a:r>
              <a:rPr lang="en-US" b="0" i="0" dirty="0">
                <a:solidFill>
                  <a:srgbClr val="424242"/>
                </a:solidFill>
                <a:effectLst/>
                <a:latin typeface="Neue Helvetica W01"/>
              </a:rPr>
              <a:t>axis. The axes extend to positive and negative infinity.</a:t>
            </a:r>
            <a:endParaRPr lang="en-US" dirty="0"/>
          </a:p>
        </p:txBody>
      </p:sp>
      <p:sp>
        <p:nvSpPr>
          <p:cNvPr id="4" name="Slide Number Placeholder 3"/>
          <p:cNvSpPr>
            <a:spLocks noGrp="1"/>
          </p:cNvSpPr>
          <p:nvPr>
            <p:ph type="sldNum" sz="quarter" idx="5"/>
          </p:nvPr>
        </p:nvSpPr>
        <p:spPr/>
        <p:txBody>
          <a:bodyPr/>
          <a:lstStyle/>
          <a:p>
            <a:fld id="{F093AC65-87B0-4AA6-BBAF-9892D5490392}" type="slidenum">
              <a:rPr lang="en-US" smtClean="0"/>
              <a:t>3</a:t>
            </a:fld>
            <a:endParaRPr lang="en-US"/>
          </a:p>
        </p:txBody>
      </p:sp>
    </p:spTree>
    <p:extLst>
      <p:ext uri="{BB962C8B-B14F-4D97-AF65-F5344CB8AC3E}">
        <p14:creationId xmlns:p14="http://schemas.microsoft.com/office/powerpoint/2010/main" val="1851372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24242"/>
                </a:solidFill>
                <a:effectLst/>
                <a:latin typeface="Neue Helvetica W01"/>
              </a:rPr>
              <a:t>Each point in the plane is identified by its </a:t>
            </a:r>
            <a:r>
              <a:rPr lang="en-US" b="1" i="1" dirty="0">
                <a:solidFill>
                  <a:srgbClr val="424242"/>
                </a:solidFill>
                <a:effectLst/>
                <a:latin typeface="Neue Helvetica W01"/>
              </a:rPr>
              <a:t>x-</a:t>
            </a:r>
            <a:r>
              <a:rPr lang="en-US" b="1" i="0" dirty="0">
                <a:solidFill>
                  <a:srgbClr val="424242"/>
                </a:solidFill>
                <a:effectLst/>
                <a:latin typeface="Neue Helvetica W01"/>
              </a:rPr>
              <a:t>coordinate</a:t>
            </a:r>
            <a:r>
              <a:rPr lang="en-US" b="0" i="0" dirty="0">
                <a:solidFill>
                  <a:srgbClr val="424242"/>
                </a:solidFill>
                <a:effectLst/>
                <a:latin typeface="Neue Helvetica W01"/>
              </a:rPr>
              <a:t>, or horizontal displacement from the origin, and its </a:t>
            </a:r>
            <a:r>
              <a:rPr lang="en-US" b="1" i="1" dirty="0">
                <a:solidFill>
                  <a:srgbClr val="424242"/>
                </a:solidFill>
                <a:effectLst/>
                <a:latin typeface="Neue Helvetica W01"/>
              </a:rPr>
              <a:t>y-</a:t>
            </a:r>
            <a:r>
              <a:rPr lang="en-US" b="1" i="0" dirty="0">
                <a:solidFill>
                  <a:srgbClr val="424242"/>
                </a:solidFill>
                <a:effectLst/>
                <a:latin typeface="Neue Helvetica W01"/>
              </a:rPr>
              <a:t>coordinate</a:t>
            </a:r>
            <a:r>
              <a:rPr lang="en-US" b="0" i="0" dirty="0">
                <a:solidFill>
                  <a:srgbClr val="424242"/>
                </a:solidFill>
                <a:effectLst/>
                <a:latin typeface="Neue Helvetica W01"/>
              </a:rPr>
              <a:t>, or vertical displacement from the origin. Together, we write them as an </a:t>
            </a:r>
            <a:r>
              <a:rPr lang="en-US" b="1" i="0" dirty="0">
                <a:solidFill>
                  <a:srgbClr val="424242"/>
                </a:solidFill>
                <a:effectLst/>
                <a:latin typeface="Neue Helvetica W01"/>
              </a:rPr>
              <a:t>ordered pair</a:t>
            </a:r>
            <a:r>
              <a:rPr lang="en-US" b="0" i="0" dirty="0">
                <a:solidFill>
                  <a:srgbClr val="424242"/>
                </a:solidFill>
                <a:effectLst/>
                <a:latin typeface="Neue Helvetica W01"/>
              </a:rPr>
              <a:t> indicating the combined distance from the origin in the form </a:t>
            </a:r>
            <a:r>
              <a:rPr lang="en-US" b="0" i="0" u="none" strike="noStrike" dirty="0">
                <a:solidFill>
                  <a:srgbClr val="424242"/>
                </a:solidFill>
                <a:effectLst/>
                <a:latin typeface="MathJax_Main"/>
              </a:rPr>
              <a:t>(</a:t>
            </a:r>
            <a:r>
              <a:rPr lang="en-US" b="0" i="0" u="none" strike="noStrike" dirty="0" err="1">
                <a:solidFill>
                  <a:srgbClr val="424242"/>
                </a:solidFill>
                <a:effectLst/>
                <a:latin typeface="MathJax_Math-italic"/>
              </a:rPr>
              <a:t>x</a:t>
            </a:r>
            <a:r>
              <a:rPr lang="en-US" b="0" i="0" u="none" strike="noStrike" dirty="0" err="1">
                <a:solidFill>
                  <a:srgbClr val="424242"/>
                </a:solidFill>
                <a:effectLst/>
                <a:latin typeface="MathJax_Main"/>
              </a:rPr>
              <a:t>,</a:t>
            </a:r>
            <a:r>
              <a:rPr lang="en-US" b="0" i="0" u="none" strike="noStrike" dirty="0" err="1">
                <a:solidFill>
                  <a:srgbClr val="424242"/>
                </a:solidFill>
                <a:effectLst/>
                <a:latin typeface="MathJax_Math-italic"/>
              </a:rPr>
              <a:t>y</a:t>
            </a:r>
            <a:r>
              <a:rPr lang="en-US" b="0" i="0" u="none" strike="noStrike" dirty="0">
                <a:solidFill>
                  <a:srgbClr val="424242"/>
                </a:solidFill>
                <a:effectLst/>
                <a:latin typeface="MathJax_Main"/>
              </a:rPr>
              <a:t>)</a:t>
            </a:r>
            <a:r>
              <a:rPr lang="en-US" b="0" i="0" u="none" strike="noStrike" dirty="0">
                <a:solidFill>
                  <a:srgbClr val="424242"/>
                </a:solidFill>
                <a:effectLst/>
                <a:latin typeface="Neue Helvetica W01"/>
              </a:rPr>
              <a:t>.</a:t>
            </a:r>
            <a:r>
              <a:rPr lang="en-US" b="0" i="0" dirty="0">
                <a:solidFill>
                  <a:srgbClr val="424242"/>
                </a:solidFill>
                <a:effectLst/>
                <a:latin typeface="Neue Helvetica W01"/>
              </a:rPr>
              <a:t> An ordered pair is also known as a coordinate pair because it consists of </a:t>
            </a:r>
            <a:r>
              <a:rPr lang="en-US" b="0" i="1" dirty="0">
                <a:solidFill>
                  <a:srgbClr val="424242"/>
                </a:solidFill>
                <a:effectLst/>
                <a:latin typeface="Neue Helvetica W01"/>
              </a:rPr>
              <a:t>x-</a:t>
            </a:r>
            <a:r>
              <a:rPr lang="en-US" b="0" i="0" dirty="0">
                <a:solidFill>
                  <a:srgbClr val="424242"/>
                </a:solidFill>
                <a:effectLst/>
                <a:latin typeface="Neue Helvetica W01"/>
              </a:rPr>
              <a:t> and </a:t>
            </a:r>
            <a:r>
              <a:rPr lang="en-US" b="0" i="1" dirty="0">
                <a:solidFill>
                  <a:srgbClr val="424242"/>
                </a:solidFill>
                <a:effectLst/>
                <a:latin typeface="Neue Helvetica W01"/>
              </a:rPr>
              <a:t>y</a:t>
            </a:r>
            <a:r>
              <a:rPr lang="en-US" b="0" i="0" dirty="0">
                <a:solidFill>
                  <a:srgbClr val="424242"/>
                </a:solidFill>
                <a:effectLst/>
                <a:latin typeface="Neue Helvetica W01"/>
              </a:rPr>
              <a:t>-coordinates. For example, we can represent the point </a:t>
            </a:r>
            <a:r>
              <a:rPr lang="en-US" b="0" i="0" u="none" strike="noStrike" dirty="0">
                <a:solidFill>
                  <a:srgbClr val="424242"/>
                </a:solidFill>
                <a:effectLst/>
                <a:latin typeface="MathJax_Main"/>
              </a:rPr>
              <a:t>(3,−1)</a:t>
            </a:r>
            <a:r>
              <a:rPr lang="en-US" b="0" i="0" dirty="0">
                <a:solidFill>
                  <a:srgbClr val="424242"/>
                </a:solidFill>
                <a:effectLst/>
                <a:latin typeface="Neue Helvetica W01"/>
              </a:rPr>
              <a:t> in the plane by moving three units to the right of the origin in the horizontal direction, and one unit down in the vertical direction.</a:t>
            </a:r>
            <a:endParaRPr lang="en-US" dirty="0"/>
          </a:p>
        </p:txBody>
      </p:sp>
      <p:sp>
        <p:nvSpPr>
          <p:cNvPr id="4" name="Slide Number Placeholder 3"/>
          <p:cNvSpPr>
            <a:spLocks noGrp="1"/>
          </p:cNvSpPr>
          <p:nvPr>
            <p:ph type="sldNum" sz="quarter" idx="5"/>
          </p:nvPr>
        </p:nvSpPr>
        <p:spPr/>
        <p:txBody>
          <a:bodyPr/>
          <a:lstStyle/>
          <a:p>
            <a:fld id="{F093AC65-87B0-4AA6-BBAF-9892D5490392}" type="slidenum">
              <a:rPr lang="en-US" smtClean="0"/>
              <a:t>4</a:t>
            </a:fld>
            <a:endParaRPr lang="en-US"/>
          </a:p>
        </p:txBody>
      </p:sp>
    </p:spTree>
    <p:extLst>
      <p:ext uri="{BB962C8B-B14F-4D97-AF65-F5344CB8AC3E}">
        <p14:creationId xmlns:p14="http://schemas.microsoft.com/office/powerpoint/2010/main" val="14356935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93AC65-87B0-4AA6-BBAF-9892D5490392}" type="slidenum">
              <a:rPr lang="en-US" smtClean="0"/>
              <a:t>7</a:t>
            </a:fld>
            <a:endParaRPr lang="en-US"/>
          </a:p>
        </p:txBody>
      </p:sp>
    </p:spTree>
    <p:extLst>
      <p:ext uri="{BB962C8B-B14F-4D97-AF65-F5344CB8AC3E}">
        <p14:creationId xmlns:p14="http://schemas.microsoft.com/office/powerpoint/2010/main" val="1419963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desmos.com/calculator. Type in the equation of the line. Click the gear icon and select the table icon. Click on the plotted points to show the coordinates.</a:t>
            </a:r>
          </a:p>
        </p:txBody>
      </p:sp>
      <p:sp>
        <p:nvSpPr>
          <p:cNvPr id="4" name="Slide Number Placeholder 3"/>
          <p:cNvSpPr>
            <a:spLocks noGrp="1"/>
          </p:cNvSpPr>
          <p:nvPr>
            <p:ph type="sldNum" sz="quarter" idx="5"/>
          </p:nvPr>
        </p:nvSpPr>
        <p:spPr/>
        <p:txBody>
          <a:bodyPr/>
          <a:lstStyle/>
          <a:p>
            <a:fld id="{F093AC65-87B0-4AA6-BBAF-9892D5490392}" type="slidenum">
              <a:rPr lang="en-US" smtClean="0"/>
              <a:t>10</a:t>
            </a:fld>
            <a:endParaRPr lang="en-US"/>
          </a:p>
        </p:txBody>
      </p:sp>
    </p:spTree>
    <p:extLst>
      <p:ext uri="{BB962C8B-B14F-4D97-AF65-F5344CB8AC3E}">
        <p14:creationId xmlns:p14="http://schemas.microsoft.com/office/powerpoint/2010/main" val="10140383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93AC65-87B0-4AA6-BBAF-9892D5490392}" type="slidenum">
              <a:rPr lang="en-US" smtClean="0"/>
              <a:t>12</a:t>
            </a:fld>
            <a:endParaRPr lang="en-US"/>
          </a:p>
        </p:txBody>
      </p:sp>
    </p:spTree>
    <p:extLst>
      <p:ext uri="{BB962C8B-B14F-4D97-AF65-F5344CB8AC3E}">
        <p14:creationId xmlns:p14="http://schemas.microsoft.com/office/powerpoint/2010/main" val="37798453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24242"/>
                </a:solidFill>
                <a:effectLst/>
                <a:latin typeface="Neue Helvetica W01"/>
              </a:rPr>
              <a:t>Derived from the Pythagorean Theorem, the </a:t>
            </a:r>
            <a:r>
              <a:rPr lang="en-US" b="1" i="0" dirty="0">
                <a:solidFill>
                  <a:srgbClr val="424242"/>
                </a:solidFill>
                <a:effectLst/>
                <a:latin typeface="Neue Helvetica W01"/>
              </a:rPr>
              <a:t>distance formula</a:t>
            </a:r>
            <a:r>
              <a:rPr lang="en-US" b="0" i="0" dirty="0">
                <a:solidFill>
                  <a:srgbClr val="424242"/>
                </a:solidFill>
                <a:effectLst/>
                <a:latin typeface="Neue Helvetica W01"/>
              </a:rPr>
              <a:t> is used to find the distance between two points in the plane. The Pythagorean Theorem, </a:t>
            </a:r>
            <a:r>
              <a:rPr lang="en-US" b="0" i="0" u="none" strike="noStrike" dirty="0">
                <a:solidFill>
                  <a:srgbClr val="424242"/>
                </a:solidFill>
                <a:effectLst/>
                <a:latin typeface="MathJax_Math-italic"/>
              </a:rPr>
              <a:t>a^</a:t>
            </a:r>
            <a:r>
              <a:rPr lang="en-US" b="0" i="0" u="none" strike="noStrike" dirty="0">
                <a:solidFill>
                  <a:srgbClr val="424242"/>
                </a:solidFill>
                <a:effectLst/>
                <a:latin typeface="MathJax_Main"/>
              </a:rPr>
              <a:t>2+</a:t>
            </a:r>
            <a:r>
              <a:rPr lang="en-US" b="0" i="0" u="none" strike="noStrike" dirty="0">
                <a:solidFill>
                  <a:srgbClr val="424242"/>
                </a:solidFill>
                <a:effectLst/>
                <a:latin typeface="MathJax_Math-italic"/>
              </a:rPr>
              <a:t>b^</a:t>
            </a:r>
            <a:r>
              <a:rPr lang="en-US" b="0" i="0" u="none" strike="noStrike" dirty="0">
                <a:solidFill>
                  <a:srgbClr val="424242"/>
                </a:solidFill>
                <a:effectLst/>
                <a:latin typeface="MathJax_Main"/>
              </a:rPr>
              <a:t>2=</a:t>
            </a:r>
            <a:r>
              <a:rPr lang="en-US" b="0" i="0" u="none" strike="noStrike" dirty="0">
                <a:solidFill>
                  <a:srgbClr val="424242"/>
                </a:solidFill>
                <a:effectLst/>
                <a:latin typeface="MathJax_Math-italic"/>
              </a:rPr>
              <a:t>c^</a:t>
            </a:r>
            <a:r>
              <a:rPr lang="en-US" b="0" i="0" u="none" strike="noStrike" dirty="0">
                <a:solidFill>
                  <a:srgbClr val="424242"/>
                </a:solidFill>
                <a:effectLst/>
                <a:latin typeface="MathJax_Main"/>
              </a:rPr>
              <a:t>2,</a:t>
            </a:r>
            <a:r>
              <a:rPr lang="en-US" b="0" i="0" dirty="0">
                <a:solidFill>
                  <a:srgbClr val="424242"/>
                </a:solidFill>
                <a:effectLst/>
                <a:latin typeface="Neue Helvetica W01"/>
              </a:rPr>
              <a:t> is based on a right triangle where </a:t>
            </a:r>
            <a:r>
              <a:rPr lang="en-US" b="0" i="1" dirty="0">
                <a:solidFill>
                  <a:srgbClr val="424242"/>
                </a:solidFill>
                <a:effectLst/>
                <a:latin typeface="Neue Helvetica W01"/>
              </a:rPr>
              <a:t>a </a:t>
            </a:r>
            <a:r>
              <a:rPr lang="en-US" b="0" i="0" dirty="0">
                <a:solidFill>
                  <a:srgbClr val="424242"/>
                </a:solidFill>
                <a:effectLst/>
                <a:latin typeface="Neue Helvetica W01"/>
              </a:rPr>
              <a:t>and </a:t>
            </a:r>
            <a:r>
              <a:rPr lang="en-US" b="0" i="1" dirty="0">
                <a:solidFill>
                  <a:srgbClr val="424242"/>
                </a:solidFill>
                <a:effectLst/>
                <a:latin typeface="Neue Helvetica W01"/>
              </a:rPr>
              <a:t>b</a:t>
            </a:r>
            <a:r>
              <a:rPr lang="en-US" b="0" i="0" dirty="0">
                <a:solidFill>
                  <a:srgbClr val="424242"/>
                </a:solidFill>
                <a:effectLst/>
                <a:latin typeface="Neue Helvetica W01"/>
              </a:rPr>
              <a:t> are the lengths of the legs adjacent to the right angle, and </a:t>
            </a:r>
            <a:r>
              <a:rPr lang="en-US" b="0" i="1" dirty="0">
                <a:solidFill>
                  <a:srgbClr val="424242"/>
                </a:solidFill>
                <a:effectLst/>
                <a:latin typeface="Neue Helvetica W01"/>
              </a:rPr>
              <a:t>c</a:t>
            </a:r>
            <a:r>
              <a:rPr lang="en-US" b="0" i="0" dirty="0">
                <a:solidFill>
                  <a:srgbClr val="424242"/>
                </a:solidFill>
                <a:effectLst/>
                <a:latin typeface="Neue Helvetica W01"/>
              </a:rPr>
              <a:t> is the length of the hypotenuse. We do not have to use the absolute value symbols in this definition because any number squared is positive.</a:t>
            </a:r>
            <a:endParaRPr lang="en-US" dirty="0"/>
          </a:p>
        </p:txBody>
      </p:sp>
      <p:sp>
        <p:nvSpPr>
          <p:cNvPr id="4" name="Slide Number Placeholder 3"/>
          <p:cNvSpPr>
            <a:spLocks noGrp="1"/>
          </p:cNvSpPr>
          <p:nvPr>
            <p:ph type="sldNum" sz="quarter" idx="5"/>
          </p:nvPr>
        </p:nvSpPr>
        <p:spPr/>
        <p:txBody>
          <a:bodyPr/>
          <a:lstStyle/>
          <a:p>
            <a:fld id="{F093AC65-87B0-4AA6-BBAF-9892D5490392}" type="slidenum">
              <a:rPr lang="en-US" smtClean="0"/>
              <a:t>14</a:t>
            </a:fld>
            <a:endParaRPr lang="en-US"/>
          </a:p>
        </p:txBody>
      </p:sp>
    </p:spTree>
    <p:extLst>
      <p:ext uri="{BB962C8B-B14F-4D97-AF65-F5344CB8AC3E}">
        <p14:creationId xmlns:p14="http://schemas.microsoft.com/office/powerpoint/2010/main" val="2303788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fld id="{F093AC65-87B0-4AA6-BBAF-9892D5490392}" type="slidenum">
              <a:rPr lang="en-US" smtClean="0"/>
              <a:t>23</a:t>
            </a:fld>
            <a:endParaRPr lang="en-US"/>
          </a:p>
        </p:txBody>
      </p:sp>
    </p:spTree>
    <p:extLst>
      <p:ext uri="{BB962C8B-B14F-4D97-AF65-F5344CB8AC3E}">
        <p14:creationId xmlns:p14="http://schemas.microsoft.com/office/powerpoint/2010/main" val="621189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85BB75DA-20A7-4043-9498-8042D7FFDC4A}" type="datetime1">
              <a:rPr lang="en-US" smtClean="0"/>
              <a:t>12/8/2023</a:t>
            </a:fld>
            <a:endParaRPr lang="en-US" dirty="0"/>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98418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903E8973-9055-4952-981E-8812CBF4A708}" type="datetime1">
              <a:rPr lang="en-US" smtClean="0"/>
              <a:t>12/8/2023</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839775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2BEC46BA-DC38-440B-A51C-788BCA3B32D3}" type="datetime1">
              <a:rPr lang="en-US" smtClean="0"/>
              <a:t>12/8/2023</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755625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8361451A-CFA5-4FFC-B918-734CB1FED670}" type="datetime1">
              <a:rPr lang="en-US" smtClean="0"/>
              <a:t>12/8/2023</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986925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9B6825CF-EF9B-4DE4-A234-A10023EC1A3E}" type="datetime1">
              <a:rPr lang="en-US" smtClean="0"/>
              <a:t>12/8/2023</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4520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D541208D-B44C-4233-841D-9E8CFA5F70A0}" type="datetime1">
              <a:rPr lang="en-US" smtClean="0"/>
              <a:t>12/8/2023</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r>
              <a:rPr lang="en-US"/>
              <a:t>https://openstax.org/details/books/algebra-and-trigonometry-2e</a:t>
            </a:r>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253277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FEE6C495-331A-4221-870F-E220793F001F}" type="datetime1">
              <a:rPr lang="en-US" smtClean="0"/>
              <a:t>12/8/2023</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r>
              <a:rPr lang="en-US"/>
              <a:t>https://openstax.org/details/books/algebra-and-trigonometry-2e</a:t>
            </a:r>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243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D5B5E82D-A968-4F91-830C-263177116E66}" type="datetime1">
              <a:rPr lang="en-US" smtClean="0"/>
              <a:t>12/8/2023</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r>
              <a:rPr lang="en-US"/>
              <a:t>https://openstax.org/details/books/algebra-and-trigonometry-2e</a:t>
            </a:r>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24751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FEC6FBB8-2C26-48E5-ACBF-3D35893C729F}" type="datetime1">
              <a:rPr lang="en-US" smtClean="0"/>
              <a:t>12/8/2023</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r>
              <a:rPr lang="en-US"/>
              <a:t>https://openstax.org/details/books/algebra-and-trigonometry-2e</a:t>
            </a:r>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879573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09C98E87-6C6E-49A5-AEDA-8F9EEACAC649}" type="datetime1">
              <a:rPr lang="en-US" smtClean="0"/>
              <a:t>12/8/2023</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r>
              <a:rPr lang="en-US"/>
              <a:t>https://openstax.org/details/books/algebra-and-trigonometry-2e</a:t>
            </a:r>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943315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81B15F85-0F88-4E52-8E05-40819EDF5115}" type="datetime1">
              <a:rPr lang="en-US" smtClean="0"/>
              <a:t>12/8/2023</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r>
              <a:rPr lang="en-US"/>
              <a:t>https://openstax.org/details/books/algebra-and-trigonometry-2e</a:t>
            </a:r>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889089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47A131F-D5DE-41A5-B4CF-4F345319B40B}"/>
              </a:ext>
            </a:extLst>
          </p:cNvPr>
          <p:cNvSpPr/>
          <p:nvPr/>
        </p:nvSpPr>
        <p:spPr>
          <a:xfrm>
            <a:off x="0" y="0"/>
            <a:ext cx="12188952" cy="6858000"/>
          </a:xfrm>
          <a:prstGeom prst="rect">
            <a:avLst/>
          </a:prstGeom>
          <a:solidFill>
            <a:schemeClr val="bg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8" name="Freeform: Shape 7">
            <a:extLst>
              <a:ext uri="{FF2B5EF4-FFF2-40B4-BE49-F238E27FC236}">
                <a16:creationId xmlns:a16="http://schemas.microsoft.com/office/drawing/2014/main" id="{3AF4666D-BD98-40A5-A75F-478B982010B2}"/>
              </a:ext>
            </a:extLst>
          </p:cNvPr>
          <p:cNvSpPr/>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9" name="Freeform: Shape 8">
            <a:extLst>
              <a:ext uri="{FF2B5EF4-FFF2-40B4-BE49-F238E27FC236}">
                <a16:creationId xmlns:a16="http://schemas.microsoft.com/office/drawing/2014/main" id="{68680585-71F9-4721-A998-4974171D2EB4}"/>
              </a:ext>
            </a:extLst>
          </p:cNvPr>
          <p:cNvSpPr/>
          <p:nvPr/>
        </p:nvSpPr>
        <p:spPr>
          <a:xfrm>
            <a:off x="10439256" y="6172200"/>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10" name="Freeform: Shape 9">
            <a:extLst>
              <a:ext uri="{FF2B5EF4-FFF2-40B4-BE49-F238E27FC236}">
                <a16:creationId xmlns:a16="http://schemas.microsoft.com/office/drawing/2014/main" id="{12BC95C2-2EEC-4F59-ABA8-660B0D059CCF}"/>
              </a:ext>
            </a:extLst>
          </p:cNvPr>
          <p:cNvSpPr/>
          <p:nvPr/>
        </p:nvSpPr>
        <p:spPr>
          <a:xfrm>
            <a:off x="7977352"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1" name="Graphic 141">
            <a:extLst>
              <a:ext uri="{FF2B5EF4-FFF2-40B4-BE49-F238E27FC236}">
                <a16:creationId xmlns:a16="http://schemas.microsoft.com/office/drawing/2014/main" id="{03E9870D-4BBA-43AF-8D44-BBADF020CFF6}"/>
              </a:ext>
            </a:extLst>
          </p:cNvPr>
          <p:cNvGrpSpPr/>
          <p:nvPr/>
        </p:nvGrpSpPr>
        <p:grpSpPr>
          <a:xfrm>
            <a:off x="10849" y="15178"/>
            <a:ext cx="2198951" cy="3331254"/>
            <a:chOff x="4473129" y="923925"/>
            <a:chExt cx="3308947" cy="5012817"/>
          </a:xfrm>
          <a:noFill/>
        </p:grpSpPr>
        <p:sp>
          <p:nvSpPr>
            <p:cNvPr id="12" name="Freeform: Shape 11">
              <a:extLst>
                <a:ext uri="{FF2B5EF4-FFF2-40B4-BE49-F238E27FC236}">
                  <a16:creationId xmlns:a16="http://schemas.microsoft.com/office/drawing/2014/main" id="{34BC5055-C77D-43CD-BB1D-A77B6779CDAD}"/>
                </a:ext>
              </a:extLst>
            </p:cNvPr>
            <p:cNvSpPr/>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75000"/>
                </a:schemeClr>
              </a:solidFill>
              <a:prstDash val="lgDash"/>
              <a:round/>
            </a:ln>
          </p:spPr>
          <p:txBody>
            <a:bodyPr rtlCol="0" anchor="ctr"/>
            <a:lstStyle/>
            <a:p>
              <a:endParaRPr lang="en-US"/>
            </a:p>
          </p:txBody>
        </p:sp>
        <p:sp>
          <p:nvSpPr>
            <p:cNvPr id="13" name="Freeform: Shape 12">
              <a:extLst>
                <a:ext uri="{FF2B5EF4-FFF2-40B4-BE49-F238E27FC236}">
                  <a16:creationId xmlns:a16="http://schemas.microsoft.com/office/drawing/2014/main" id="{DB12D0B8-9385-489A-85AE-3D14AD0BA2FC}"/>
                </a:ext>
              </a:extLst>
            </p:cNvPr>
            <p:cNvSpPr/>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75000"/>
                </a:schemeClr>
              </a:solidFill>
              <a:prstDash val="lgDash"/>
              <a:round/>
            </a:ln>
          </p:spPr>
          <p:txBody>
            <a:bodyPr rtlCol="0" anchor="ctr"/>
            <a:lstStyle/>
            <a:p>
              <a:endParaRPr lang="en-US"/>
            </a:p>
          </p:txBody>
        </p:sp>
        <p:sp>
          <p:nvSpPr>
            <p:cNvPr id="14" name="Freeform: Shape 13">
              <a:extLst>
                <a:ext uri="{FF2B5EF4-FFF2-40B4-BE49-F238E27FC236}">
                  <a16:creationId xmlns:a16="http://schemas.microsoft.com/office/drawing/2014/main" id="{D158A14A-147E-4130-A5E2-38FD84B181AF}"/>
                </a:ext>
              </a:extLst>
            </p:cNvPr>
            <p:cNvSpPr/>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75000"/>
                </a:schemeClr>
              </a:solidFill>
              <a:prstDash val="lgDash"/>
              <a:round/>
            </a:ln>
          </p:spPr>
          <p:txBody>
            <a:bodyPr rtlCol="0" anchor="ctr"/>
            <a:lstStyle/>
            <a:p>
              <a:endParaRPr lang="en-US"/>
            </a:p>
          </p:txBody>
        </p:sp>
        <p:sp>
          <p:nvSpPr>
            <p:cNvPr id="15" name="Freeform: Shape 14">
              <a:extLst>
                <a:ext uri="{FF2B5EF4-FFF2-40B4-BE49-F238E27FC236}">
                  <a16:creationId xmlns:a16="http://schemas.microsoft.com/office/drawing/2014/main" id="{75B8B1EB-5E2B-472C-AE60-2EC5961F16F9}"/>
                </a:ext>
              </a:extLst>
            </p:cNvPr>
            <p:cNvSpPr/>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75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B4F5BD77-58D7-4B61-A666-1B4139A63A28}"/>
                </a:ext>
              </a:extLst>
            </p:cNvPr>
            <p:cNvSpPr/>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75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F5CBEC6B-EDB6-40B8-8771-E5AF41B8D698}"/>
                </a:ext>
              </a:extLst>
            </p:cNvPr>
            <p:cNvSpPr/>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75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91BD0EE8-AA47-4044-9251-9F5A4B820120}"/>
                </a:ext>
              </a:extLst>
            </p:cNvPr>
            <p:cNvSpPr/>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75000"/>
                </a:schemeClr>
              </a:solidFill>
              <a:prstDash val="lgDash"/>
              <a:round/>
            </a:ln>
          </p:spPr>
          <p:txBody>
            <a:bodyPr rtlCol="0" anchor="ctr"/>
            <a:lstStyle/>
            <a:p>
              <a:endParaRPr lang="en-US" dirty="0"/>
            </a:p>
          </p:txBody>
        </p:sp>
      </p:grpSp>
      <p:grpSp>
        <p:nvGrpSpPr>
          <p:cNvPr id="19" name="Graphic 157">
            <a:extLst>
              <a:ext uri="{FF2B5EF4-FFF2-40B4-BE49-F238E27FC236}">
                <a16:creationId xmlns:a16="http://schemas.microsoft.com/office/drawing/2014/main" id="{C3279E8D-2BAA-4CB1-834B-09FADD54DE56}"/>
              </a:ext>
            </a:extLst>
          </p:cNvPr>
          <p:cNvGrpSpPr/>
          <p:nvPr/>
        </p:nvGrpSpPr>
        <p:grpSpPr>
          <a:xfrm>
            <a:off x="8610600" y="3276600"/>
            <a:ext cx="3529260" cy="3581399"/>
            <a:chOff x="4114800" y="1423987"/>
            <a:chExt cx="3961542" cy="4007547"/>
          </a:xfrm>
          <a:noFill/>
        </p:grpSpPr>
        <p:sp>
          <p:nvSpPr>
            <p:cNvPr id="20" name="Freeform: Shape 19">
              <a:extLst>
                <a:ext uri="{FF2B5EF4-FFF2-40B4-BE49-F238E27FC236}">
                  <a16:creationId xmlns:a16="http://schemas.microsoft.com/office/drawing/2014/main" id="{3456F18E-4F61-486D-9CD6-65B30372C534}"/>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75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318DDF45-08F0-46B6-A0B7-133735C94F47}"/>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2" name="Freeform: Shape 21">
              <a:extLst>
                <a:ext uri="{FF2B5EF4-FFF2-40B4-BE49-F238E27FC236}">
                  <a16:creationId xmlns:a16="http://schemas.microsoft.com/office/drawing/2014/main" id="{B9D0CC0F-710D-43F4-BC86-763767420133}"/>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75000"/>
                </a:schemeClr>
              </a:solidFill>
              <a:prstDash val="lgDash"/>
              <a:round/>
            </a:ln>
          </p:spPr>
          <p:txBody>
            <a:bodyPr rtlCol="0" anchor="ctr"/>
            <a:lstStyle/>
            <a:p>
              <a:endParaRPr lang="en-US"/>
            </a:p>
          </p:txBody>
        </p:sp>
        <p:sp>
          <p:nvSpPr>
            <p:cNvPr id="23" name="Freeform: Shape 22">
              <a:extLst>
                <a:ext uri="{FF2B5EF4-FFF2-40B4-BE49-F238E27FC236}">
                  <a16:creationId xmlns:a16="http://schemas.microsoft.com/office/drawing/2014/main" id="{6FB36AB6-CB81-495A-8A33-C0BCE67D6F23}"/>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4" name="Freeform: Shape 23">
              <a:extLst>
                <a:ext uri="{FF2B5EF4-FFF2-40B4-BE49-F238E27FC236}">
                  <a16:creationId xmlns:a16="http://schemas.microsoft.com/office/drawing/2014/main" id="{1993F7E6-ABF6-482D-BEA5-B4E607DDB433}"/>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5" name="Freeform: Shape 24">
              <a:extLst>
                <a:ext uri="{FF2B5EF4-FFF2-40B4-BE49-F238E27FC236}">
                  <a16:creationId xmlns:a16="http://schemas.microsoft.com/office/drawing/2014/main" id="{DCA0B097-C21A-40B4-95E4-2FFA9697F824}"/>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6" name="Freeform: Shape 25">
              <a:extLst>
                <a:ext uri="{FF2B5EF4-FFF2-40B4-BE49-F238E27FC236}">
                  <a16:creationId xmlns:a16="http://schemas.microsoft.com/office/drawing/2014/main" id="{AB2AF0F5-7EAA-4BAB-8DE2-D84E124170FA}"/>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75000"/>
                </a:schemeClr>
              </a:solidFill>
              <a:prstDash val="lgDash"/>
              <a:round/>
            </a:ln>
          </p:spPr>
          <p:txBody>
            <a:bodyPr rtlCol="0" anchor="ctr"/>
            <a:lstStyle/>
            <a:p>
              <a:endParaRPr lang="en-US"/>
            </a:p>
          </p:txBody>
        </p:sp>
      </p:gr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en-US" sz="900" kern="1200" cap="all" spc="200" smtClean="0">
                <a:solidFill>
                  <a:schemeClr val="accent1"/>
                </a:solidFill>
                <a:latin typeface="+mn-lt"/>
                <a:ea typeface="+mn-ea"/>
                <a:cs typeface="Segoe UI Semilight" panose="020B0402040204020203" pitchFamily="34" charset="0"/>
              </a:defRPr>
            </a:lvl1pPr>
          </a:lstStyle>
          <a:p>
            <a:fld id="{A25B89A0-E26E-4328-838E-AB32FC45EAF9}" type="datetime1">
              <a:rPr lang="en-US" smtClean="0"/>
              <a:t>12/8/2023</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900" kern="1200" cap="all" spc="200" dirty="0">
                <a:solidFill>
                  <a:schemeClr val="accent1"/>
                </a:solidFill>
                <a:latin typeface="+mn-lt"/>
                <a:ea typeface="+mn-ea"/>
                <a:cs typeface="Segoe UI Semilight" panose="020B0402040204020203" pitchFamily="34" charset="0"/>
              </a:defRPr>
            </a:lvl1p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9906000" y="6356350"/>
            <a:ext cx="1447800" cy="365125"/>
          </a:xfrm>
          <a:prstGeom prst="rect">
            <a:avLst/>
          </a:prstGeom>
        </p:spPr>
        <p:txBody>
          <a:bodyPr vert="horz" lIns="91440" tIns="45720" rIns="91440" bIns="45720" rtlCol="0" anchor="ctr"/>
          <a:lstStyle>
            <a:lvl1pPr algn="r">
              <a:defRPr lang="en-US" sz="900" kern="1200" cap="all" spc="200" smtClean="0">
                <a:solidFill>
                  <a:schemeClr val="accent1"/>
                </a:solidFill>
                <a:latin typeface="+mn-lt"/>
                <a:ea typeface="+mn-ea"/>
                <a:cs typeface="Segoe UI Semilight" panose="020B0402040204020203" pitchFamily="34" charset="0"/>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3791208391"/>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hf sldNum="0" hdr="0" dt="0"/>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5"/>
        </a:buClr>
        <a:buFont typeface="Avenir Next LT Pro" panose="020B05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desmos.com/calculator"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1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174801-1395-44C5-9B00-CCAC45C056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996DFAFB-BCE1-4BEC-82FB-D574234DEF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3" name="Rectangle 12">
            <a:extLst>
              <a:ext uri="{FF2B5EF4-FFF2-40B4-BE49-F238E27FC236}">
                <a16:creationId xmlns:a16="http://schemas.microsoft.com/office/drawing/2014/main" id="{60E728E6-A07E-4A6C-AB92-D56E1402F6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5245" y="-15554"/>
            <a:ext cx="12188932" cy="6856614"/>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6275" y="744909"/>
            <a:ext cx="10190071" cy="2301739"/>
          </a:xfrm>
        </p:spPr>
        <p:txBody>
          <a:bodyPr anchor="b">
            <a:normAutofit/>
          </a:bodyPr>
          <a:lstStyle/>
          <a:p>
            <a:r>
              <a:rPr lang="en-US" sz="5400" dirty="0">
                <a:solidFill>
                  <a:srgbClr val="FFFFFF"/>
                </a:solidFill>
              </a:rPr>
              <a:t>Equations and Inequalities</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200646" y="3315137"/>
            <a:ext cx="9781327" cy="2056617"/>
          </a:xfrm>
        </p:spPr>
        <p:txBody>
          <a:bodyPr anchor="t">
            <a:normAutofit/>
          </a:bodyPr>
          <a:lstStyle/>
          <a:p>
            <a:r>
              <a:rPr lang="en-US" sz="2200" dirty="0">
                <a:solidFill>
                  <a:srgbClr val="FFFFFF"/>
                </a:solidFill>
              </a:rPr>
              <a:t>Chapter 2</a:t>
            </a:r>
          </a:p>
          <a:p>
            <a:r>
              <a:rPr lang="en-US" sz="2200" dirty="0">
                <a:solidFill>
                  <a:srgbClr val="FFFFFF"/>
                </a:solidFill>
              </a:rPr>
              <a:t>Algebra and Trigonometry 2e</a:t>
            </a:r>
          </a:p>
          <a:p>
            <a:r>
              <a:rPr lang="en-US" sz="2200" dirty="0">
                <a:solidFill>
                  <a:srgbClr val="FFFFFF"/>
                </a:solidFill>
              </a:rPr>
              <a:t>OpenStax</a:t>
            </a:r>
          </a:p>
          <a:p>
            <a:r>
              <a:rPr lang="en-US" sz="2200" dirty="0">
                <a:solidFill>
                  <a:srgbClr val="FFFFFF"/>
                </a:solidFill>
              </a:rPr>
              <a:t>Jay Abramson</a:t>
            </a:r>
          </a:p>
        </p:txBody>
      </p:sp>
      <p:grpSp>
        <p:nvGrpSpPr>
          <p:cNvPr id="15" name="Top Left">
            <a:extLst>
              <a:ext uri="{FF2B5EF4-FFF2-40B4-BE49-F238E27FC236}">
                <a16:creationId xmlns:a16="http://schemas.microsoft.com/office/drawing/2014/main" id="{18579DB9-24B0-487B-81E3-8D02AD5F8C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49" y="15178"/>
            <a:ext cx="2198951" cy="3331254"/>
            <a:chOff x="4473129" y="923925"/>
            <a:chExt cx="3308947" cy="5012817"/>
          </a:xfrm>
          <a:noFill/>
        </p:grpSpPr>
        <p:sp>
          <p:nvSpPr>
            <p:cNvPr id="16" name="Freeform: Shape 15">
              <a:extLst>
                <a:ext uri="{FF2B5EF4-FFF2-40B4-BE49-F238E27FC236}">
                  <a16:creationId xmlns:a16="http://schemas.microsoft.com/office/drawing/2014/main" id="{7180CB2C-161F-4538-9214-24AF97B01A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bg2">
                  <a:alpha val="50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EE25AFBE-8731-4348-B66F-FD7E38F76A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bg2">
                  <a:alpha val="50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5F6C27D8-4E47-470F-B6B5-407CE7D1D7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bg2">
                  <a:alpha val="50000"/>
                </a:schemeClr>
              </a:solidFill>
              <a:prstDash val="lgDash"/>
              <a:round/>
            </a:ln>
          </p:spPr>
          <p:txBody>
            <a:bodyPr rtlCol="0" anchor="ctr"/>
            <a:lstStyle/>
            <a:p>
              <a:endParaRPr lang="en-US"/>
            </a:p>
          </p:txBody>
        </p:sp>
        <p:sp>
          <p:nvSpPr>
            <p:cNvPr id="19" name="Freeform: Shape 18">
              <a:extLst>
                <a:ext uri="{FF2B5EF4-FFF2-40B4-BE49-F238E27FC236}">
                  <a16:creationId xmlns:a16="http://schemas.microsoft.com/office/drawing/2014/main" id="{66348964-B561-445E-A6A4-730FBA4285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bg2">
                  <a:alpha val="50000"/>
                </a:schemeClr>
              </a:solidFill>
              <a:prstDash val="lgDash"/>
              <a:round/>
            </a:ln>
          </p:spPr>
          <p:txBody>
            <a:bodyPr rtlCol="0" anchor="ctr"/>
            <a:lstStyle/>
            <a:p>
              <a:endParaRPr lang="en-US"/>
            </a:p>
          </p:txBody>
        </p:sp>
        <p:sp>
          <p:nvSpPr>
            <p:cNvPr id="20" name="Freeform: Shape 19">
              <a:extLst>
                <a:ext uri="{FF2B5EF4-FFF2-40B4-BE49-F238E27FC236}">
                  <a16:creationId xmlns:a16="http://schemas.microsoft.com/office/drawing/2014/main" id="{C5D1A3FD-B031-4670-8F09-29E8E38D45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bg2">
                  <a:alpha val="50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80BD3287-1860-4987-8CA5-8728EDBB6B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bg2">
                  <a:alpha val="50000"/>
                </a:schemeClr>
              </a:solidFill>
              <a:prstDash val="lgDash"/>
              <a:round/>
            </a:ln>
          </p:spPr>
          <p:txBody>
            <a:bodyPr rtlCol="0" anchor="ctr"/>
            <a:lstStyle/>
            <a:p>
              <a:endParaRPr lang="en-US"/>
            </a:p>
          </p:txBody>
        </p:sp>
        <p:sp>
          <p:nvSpPr>
            <p:cNvPr id="22" name="Freeform: Shape 21">
              <a:extLst>
                <a:ext uri="{FF2B5EF4-FFF2-40B4-BE49-F238E27FC236}">
                  <a16:creationId xmlns:a16="http://schemas.microsoft.com/office/drawing/2014/main" id="{E1FEEEA6-82B5-4005-A3D5-FC2A152FDD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bg2">
                  <a:alpha val="50000"/>
                </a:schemeClr>
              </a:solidFill>
              <a:prstDash val="lgDash"/>
              <a:round/>
            </a:ln>
          </p:spPr>
          <p:txBody>
            <a:bodyPr rtlCol="0" anchor="ctr"/>
            <a:lstStyle/>
            <a:p>
              <a:endParaRPr lang="en-US" dirty="0"/>
            </a:p>
          </p:txBody>
        </p:sp>
      </p:grpSp>
      <p:grpSp>
        <p:nvGrpSpPr>
          <p:cNvPr id="24" name="Group 23">
            <a:extLst>
              <a:ext uri="{FF2B5EF4-FFF2-40B4-BE49-F238E27FC236}">
                <a16:creationId xmlns:a16="http://schemas.microsoft.com/office/drawing/2014/main" id="{5C0E6139-8A19-4905-87E2-E547D7B7F1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23216" y="3924272"/>
            <a:ext cx="118872" cy="118872"/>
            <a:chOff x="1175347" y="3733800"/>
            <a:chExt cx="118872" cy="118872"/>
          </a:xfrm>
        </p:grpSpPr>
        <p:cxnSp>
          <p:nvCxnSpPr>
            <p:cNvPr id="25" name="Straight Connector 24">
              <a:extLst>
                <a:ext uri="{FF2B5EF4-FFF2-40B4-BE49-F238E27FC236}">
                  <a16:creationId xmlns:a16="http://schemas.microsoft.com/office/drawing/2014/main" id="{BC05FFBD-B86A-4BD3-A147-FA95CE03CF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26" name="Straight Connector 25">
              <a:extLst>
                <a:ext uri="{FF2B5EF4-FFF2-40B4-BE49-F238E27FC236}">
                  <a16:creationId xmlns:a16="http://schemas.microsoft.com/office/drawing/2014/main" id="{EB69F8B1-78FB-4562-8A0D-8D29636755E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grpSp>
        <p:nvGrpSpPr>
          <p:cNvPr id="28" name="Bottom Right">
            <a:extLst>
              <a:ext uri="{FF2B5EF4-FFF2-40B4-BE49-F238E27FC236}">
                <a16:creationId xmlns:a16="http://schemas.microsoft.com/office/drawing/2014/main" id="{8F281804-17FE-49B9-9065-1A44CD473CA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grpSp>
          <p:nvGrpSpPr>
            <p:cNvPr id="29" name="Graphic 157">
              <a:extLst>
                <a:ext uri="{FF2B5EF4-FFF2-40B4-BE49-F238E27FC236}">
                  <a16:creationId xmlns:a16="http://schemas.microsoft.com/office/drawing/2014/main" id="{737BB70B-7AAF-4229-8400-5AFF12A2367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31" name="Freeform: Shape 30">
                <a:extLst>
                  <a:ext uri="{FF2B5EF4-FFF2-40B4-BE49-F238E27FC236}">
                    <a16:creationId xmlns:a16="http://schemas.microsoft.com/office/drawing/2014/main" id="{9B992201-AA48-4BE7-ADC2-908B16934F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bg2">
                    <a:alpha val="35000"/>
                  </a:schemeClr>
                </a:solidFill>
                <a:prstDash val="lgDash"/>
                <a:round/>
              </a:ln>
            </p:spPr>
            <p:txBody>
              <a:bodyPr rtlCol="0" anchor="ctr"/>
              <a:lstStyle/>
              <a:p>
                <a:endParaRPr lang="en-US"/>
              </a:p>
            </p:txBody>
          </p:sp>
          <p:sp>
            <p:nvSpPr>
              <p:cNvPr id="32" name="Freeform: Shape 31">
                <a:extLst>
                  <a:ext uri="{FF2B5EF4-FFF2-40B4-BE49-F238E27FC236}">
                    <a16:creationId xmlns:a16="http://schemas.microsoft.com/office/drawing/2014/main" id="{840E3649-4ED2-4501-AF92-DEC3DFF5C8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bg2">
                    <a:alpha val="35000"/>
                  </a:schemeClr>
                </a:solidFill>
                <a:prstDash val="lgDash"/>
                <a:round/>
              </a:ln>
            </p:spPr>
            <p:txBody>
              <a:bodyPr rtlCol="0" anchor="ctr"/>
              <a:lstStyle/>
              <a:p>
                <a:endParaRPr lang="en-US"/>
              </a:p>
            </p:txBody>
          </p:sp>
          <p:sp>
            <p:nvSpPr>
              <p:cNvPr id="33" name="Freeform: Shape 32">
                <a:extLst>
                  <a:ext uri="{FF2B5EF4-FFF2-40B4-BE49-F238E27FC236}">
                    <a16:creationId xmlns:a16="http://schemas.microsoft.com/office/drawing/2014/main" id="{68B38FD5-4195-4693-8AB7-D01C58D2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bg2">
                    <a:alpha val="35000"/>
                  </a:schemeClr>
                </a:solidFill>
                <a:prstDash val="lgDash"/>
                <a:round/>
              </a:ln>
            </p:spPr>
            <p:txBody>
              <a:bodyPr rtlCol="0" anchor="ctr"/>
              <a:lstStyle/>
              <a:p>
                <a:endParaRPr lang="en-US"/>
              </a:p>
            </p:txBody>
          </p:sp>
          <p:sp>
            <p:nvSpPr>
              <p:cNvPr id="34" name="Freeform: Shape 33">
                <a:extLst>
                  <a:ext uri="{FF2B5EF4-FFF2-40B4-BE49-F238E27FC236}">
                    <a16:creationId xmlns:a16="http://schemas.microsoft.com/office/drawing/2014/main" id="{F0635352-3FD2-43A8-832C-705F1CB917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bg2">
                    <a:alpha val="35000"/>
                  </a:schemeClr>
                </a:solidFill>
                <a:prstDash val="lgDash"/>
                <a:round/>
              </a:ln>
            </p:spPr>
            <p:txBody>
              <a:bodyPr rtlCol="0" anchor="ctr"/>
              <a:lstStyle/>
              <a:p>
                <a:endParaRPr lang="en-US"/>
              </a:p>
            </p:txBody>
          </p:sp>
          <p:sp>
            <p:nvSpPr>
              <p:cNvPr id="35" name="Freeform: Shape 34">
                <a:extLst>
                  <a:ext uri="{FF2B5EF4-FFF2-40B4-BE49-F238E27FC236}">
                    <a16:creationId xmlns:a16="http://schemas.microsoft.com/office/drawing/2014/main" id="{FBEAF61E-74F7-41BA-9576-39B1961501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bg2">
                    <a:alpha val="35000"/>
                  </a:schemeClr>
                </a:solidFill>
                <a:prstDash val="lgDash"/>
                <a:round/>
              </a:ln>
            </p:spPr>
            <p:txBody>
              <a:bodyPr rtlCol="0" anchor="ctr"/>
              <a:lstStyle/>
              <a:p>
                <a:endParaRPr lang="en-US"/>
              </a:p>
            </p:txBody>
          </p:sp>
          <p:sp>
            <p:nvSpPr>
              <p:cNvPr id="36" name="Freeform: Shape 35">
                <a:extLst>
                  <a:ext uri="{FF2B5EF4-FFF2-40B4-BE49-F238E27FC236}">
                    <a16:creationId xmlns:a16="http://schemas.microsoft.com/office/drawing/2014/main" id="{AB31D9B5-1401-4F40-BEE6-D492919954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bg2">
                    <a:alpha val="35000"/>
                  </a:schemeClr>
                </a:solidFill>
                <a:prstDash val="lgDash"/>
                <a:round/>
              </a:ln>
            </p:spPr>
            <p:txBody>
              <a:bodyPr rtlCol="0" anchor="ctr"/>
              <a:lstStyle/>
              <a:p>
                <a:endParaRPr lang="en-US"/>
              </a:p>
            </p:txBody>
          </p:sp>
          <p:sp>
            <p:nvSpPr>
              <p:cNvPr id="37" name="Freeform: Shape 36">
                <a:extLst>
                  <a:ext uri="{FF2B5EF4-FFF2-40B4-BE49-F238E27FC236}">
                    <a16:creationId xmlns:a16="http://schemas.microsoft.com/office/drawing/2014/main" id="{8EDD38F5-BC63-401D-8C72-8D41A360A9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bg2">
                    <a:alpha val="35000"/>
                  </a:schemeClr>
                </a:solidFill>
                <a:prstDash val="lgDash"/>
                <a:round/>
              </a:ln>
            </p:spPr>
            <p:txBody>
              <a:bodyPr rtlCol="0" anchor="ctr"/>
              <a:lstStyle/>
              <a:p>
                <a:endParaRPr lang="en-US"/>
              </a:p>
            </p:txBody>
          </p:sp>
        </p:grpSp>
        <p:sp>
          <p:nvSpPr>
            <p:cNvPr id="30" name="Freeform: Shape 29">
              <a:extLst>
                <a:ext uri="{FF2B5EF4-FFF2-40B4-BE49-F238E27FC236}">
                  <a16:creationId xmlns:a16="http://schemas.microsoft.com/office/drawing/2014/main" id="{05CE5B18-7300-438F-80EB-4F4E431C80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420" y="5861447"/>
            <a:ext cx="11896842" cy="461802"/>
          </a:xfrm>
        </p:spPr>
        <p:txBody>
          <a:bodyPr/>
          <a:lstStyle/>
          <a:p>
            <a:r>
              <a:rPr lang="en-US" sz="1800" dirty="0">
                <a:solidFill>
                  <a:schemeClr val="bg1"/>
                </a:solidFill>
              </a:rPr>
              <a:t>https://openstax.org/details/books/algebra-and-trigonometry-2e</a:t>
            </a:r>
          </a:p>
        </p:txBody>
      </p:sp>
    </p:spTree>
    <p:extLst>
      <p:ext uri="{BB962C8B-B14F-4D97-AF65-F5344CB8AC3E}">
        <p14:creationId xmlns:p14="http://schemas.microsoft.com/office/powerpoint/2010/main" val="4119155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5EB269FB-3C68-B102-4DC9-711D57C551C9}"/>
              </a:ext>
            </a:extLst>
          </p:cNvPr>
          <p:cNvSpPr txBox="1"/>
          <p:nvPr/>
        </p:nvSpPr>
        <p:spPr>
          <a:xfrm>
            <a:off x="1272209" y="781878"/>
            <a:ext cx="7989751" cy="646331"/>
          </a:xfrm>
          <a:prstGeom prst="rect">
            <a:avLst/>
          </a:prstGeom>
          <a:noFill/>
        </p:spPr>
        <p:txBody>
          <a:bodyPr wrap="none" rtlCol="0">
            <a:spAutoFit/>
          </a:bodyPr>
          <a:lstStyle/>
          <a:p>
            <a:r>
              <a:rPr lang="en-US" b="1" i="0" dirty="0">
                <a:solidFill>
                  <a:srgbClr val="333333"/>
                </a:solidFill>
                <a:effectLst/>
                <a:latin typeface="Neue Helvetica W01"/>
              </a:rPr>
              <a:t>Graphing Equations with a Graphing Utility:  </a:t>
            </a:r>
            <a:r>
              <a:rPr lang="en-US" b="1" i="0" dirty="0">
                <a:solidFill>
                  <a:srgbClr val="333333"/>
                </a:solidFill>
                <a:effectLst/>
                <a:latin typeface="Neue Helvetica W01"/>
                <a:hlinkClick r:id="rId3"/>
              </a:rPr>
              <a:t>https://www.desmos.com/calculator</a:t>
            </a:r>
            <a:r>
              <a:rPr lang="en-US" b="1" i="0" dirty="0">
                <a:solidFill>
                  <a:srgbClr val="333333"/>
                </a:solidFill>
                <a:effectLst/>
                <a:latin typeface="Neue Helvetica W01"/>
              </a:rPr>
              <a:t> </a:t>
            </a:r>
          </a:p>
          <a:p>
            <a:endParaRPr lang="en-US" dirty="0"/>
          </a:p>
        </p:txBody>
      </p:sp>
      <p:pic>
        <p:nvPicPr>
          <p:cNvPr id="5" name="Picture 4">
            <a:extLst>
              <a:ext uri="{FF2B5EF4-FFF2-40B4-BE49-F238E27FC236}">
                <a16:creationId xmlns:a16="http://schemas.microsoft.com/office/drawing/2014/main" id="{94FB6D6E-9410-60CA-9478-165FEFB378EC}"/>
              </a:ext>
            </a:extLst>
          </p:cNvPr>
          <p:cNvPicPr>
            <a:picLocks noChangeAspect="1"/>
          </p:cNvPicPr>
          <p:nvPr/>
        </p:nvPicPr>
        <p:blipFill>
          <a:blip r:embed="rId4"/>
          <a:stretch>
            <a:fillRect/>
          </a:stretch>
        </p:blipFill>
        <p:spPr>
          <a:xfrm>
            <a:off x="1581564" y="1299142"/>
            <a:ext cx="8291305" cy="4543823"/>
          </a:xfrm>
          <a:prstGeom prst="rect">
            <a:avLst/>
          </a:prstGeom>
        </p:spPr>
      </p:pic>
    </p:spTree>
    <p:extLst>
      <p:ext uri="{BB962C8B-B14F-4D97-AF65-F5344CB8AC3E}">
        <p14:creationId xmlns:p14="http://schemas.microsoft.com/office/powerpoint/2010/main" val="1423963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C381E583-BA72-AE10-4D38-F5E695CB31FC}"/>
              </a:ext>
            </a:extLst>
          </p:cNvPr>
          <p:cNvSpPr txBox="1"/>
          <p:nvPr/>
        </p:nvSpPr>
        <p:spPr>
          <a:xfrm>
            <a:off x="927654" y="861391"/>
            <a:ext cx="9952382" cy="240065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333333"/>
                </a:solidFill>
                <a:effectLst/>
                <a:uLnTx/>
                <a:uFillTx/>
                <a:latin typeface="Neue Helvetica W01"/>
                <a:ea typeface="+mn-ea"/>
                <a:cs typeface="+mn-cs"/>
              </a:rPr>
              <a:t>Finding </a:t>
            </a:r>
            <a:r>
              <a:rPr kumimoji="0" lang="en-US" sz="2400" b="1" i="1" u="none" strike="noStrike" kern="1200" cap="none" spc="0" normalizeH="0" baseline="0" noProof="0" dirty="0">
                <a:ln>
                  <a:noFill/>
                </a:ln>
                <a:solidFill>
                  <a:srgbClr val="333333"/>
                </a:solidFill>
                <a:effectLst/>
                <a:uLnTx/>
                <a:uFillTx/>
                <a:latin typeface="Neue Helvetica W01"/>
                <a:ea typeface="+mn-ea"/>
                <a:cs typeface="+mn-cs"/>
              </a:rPr>
              <a:t>x-</a:t>
            </a:r>
            <a:r>
              <a:rPr kumimoji="0" lang="en-US" sz="2400" b="1" i="0" u="none" strike="noStrike" kern="1200" cap="none" spc="0" normalizeH="0" baseline="0" noProof="0" dirty="0">
                <a:ln>
                  <a:noFill/>
                </a:ln>
                <a:solidFill>
                  <a:srgbClr val="333333"/>
                </a:solidFill>
                <a:effectLst/>
                <a:uLnTx/>
                <a:uFillTx/>
                <a:latin typeface="Neue Helvetica W01"/>
                <a:ea typeface="+mn-ea"/>
                <a:cs typeface="+mn-cs"/>
              </a:rPr>
              <a:t>intercepts and </a:t>
            </a:r>
            <a:r>
              <a:rPr kumimoji="0" lang="en-US" sz="2400" b="1" i="1" u="none" strike="noStrike" kern="1200" cap="none" spc="0" normalizeH="0" baseline="0" noProof="0" dirty="0">
                <a:ln>
                  <a:noFill/>
                </a:ln>
                <a:solidFill>
                  <a:srgbClr val="333333"/>
                </a:solidFill>
                <a:effectLst/>
                <a:uLnTx/>
                <a:uFillTx/>
                <a:latin typeface="Neue Helvetica W01"/>
                <a:ea typeface="+mn-ea"/>
                <a:cs typeface="+mn-cs"/>
              </a:rPr>
              <a:t>y-</a:t>
            </a:r>
            <a:r>
              <a:rPr kumimoji="0" lang="en-US" sz="2400" b="1" i="0" u="none" strike="noStrike" kern="1200" cap="none" spc="0" normalizeH="0" baseline="0" noProof="0" dirty="0">
                <a:ln>
                  <a:noFill/>
                </a:ln>
                <a:solidFill>
                  <a:srgbClr val="333333"/>
                </a:solidFill>
                <a:effectLst/>
                <a:uLnTx/>
                <a:uFillTx/>
                <a:latin typeface="Neue Helvetica W01"/>
                <a:ea typeface="+mn-ea"/>
                <a:cs typeface="+mn-cs"/>
              </a:rPr>
              <a:t>intercepts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333333"/>
              </a:solidFill>
              <a:effectLst/>
              <a:uLnTx/>
              <a:uFillTx/>
              <a:latin typeface="Neue Helvetica W01"/>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24242"/>
                </a:solidFill>
                <a:effectLst/>
                <a:uLnTx/>
                <a:uFillTx/>
                <a:latin typeface="Neue Helvetica W01"/>
                <a:ea typeface="+mn-ea"/>
                <a:cs typeface="+mn-cs"/>
              </a:rPr>
              <a:t>The </a:t>
            </a:r>
            <a:r>
              <a:rPr kumimoji="0" lang="en-US" sz="1800" b="1" i="0" u="none" strike="noStrike" kern="1200" cap="none" spc="0" normalizeH="0" baseline="0" noProof="0" dirty="0">
                <a:ln>
                  <a:noFill/>
                </a:ln>
                <a:solidFill>
                  <a:srgbClr val="424242"/>
                </a:solidFill>
                <a:effectLst/>
                <a:uLnTx/>
                <a:uFillTx/>
                <a:latin typeface="Neue Helvetica W01"/>
                <a:ea typeface="+mn-ea"/>
                <a:cs typeface="+mn-cs"/>
              </a:rPr>
              <a:t>intercepts</a:t>
            </a:r>
            <a:r>
              <a:rPr kumimoji="0" lang="en-US" sz="1800" b="0" i="0" u="none" strike="noStrike" kern="1200" cap="none" spc="0" normalizeH="0" baseline="0" noProof="0" dirty="0">
                <a:ln>
                  <a:noFill/>
                </a:ln>
                <a:solidFill>
                  <a:srgbClr val="424242"/>
                </a:solidFill>
                <a:effectLst/>
                <a:uLnTx/>
                <a:uFillTx/>
                <a:latin typeface="Neue Helvetica W01"/>
                <a:ea typeface="+mn-ea"/>
                <a:cs typeface="+mn-cs"/>
              </a:rPr>
              <a:t> of a graph are points at which the graph crosses the axes.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24242"/>
              </a:solidFill>
              <a:effectLst/>
              <a:uLnTx/>
              <a:uFillTx/>
              <a:latin typeface="Neue Helvetica W01"/>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24242"/>
                </a:solidFill>
                <a:effectLst/>
                <a:uLnTx/>
                <a:uFillTx/>
                <a:latin typeface="Neue Helvetica W01"/>
                <a:ea typeface="+mn-ea"/>
                <a:cs typeface="+mn-cs"/>
              </a:rPr>
              <a:t>The </a:t>
            </a:r>
            <a:r>
              <a:rPr kumimoji="0" lang="en-US" sz="1800" b="1" i="1" u="none" strike="noStrike" kern="1200" cap="none" spc="0" normalizeH="0" baseline="0" noProof="0" dirty="0">
                <a:ln>
                  <a:noFill/>
                </a:ln>
                <a:solidFill>
                  <a:srgbClr val="424242"/>
                </a:solidFill>
                <a:effectLst/>
                <a:uLnTx/>
                <a:uFillTx/>
                <a:latin typeface="Neue Helvetica W01"/>
                <a:ea typeface="+mn-ea"/>
                <a:cs typeface="+mn-cs"/>
              </a:rPr>
              <a:t>x-</a:t>
            </a:r>
            <a:r>
              <a:rPr kumimoji="0" lang="en-US" sz="1800" b="1" i="0" u="none" strike="noStrike" kern="1200" cap="none" spc="0" normalizeH="0" baseline="0" noProof="0" dirty="0">
                <a:ln>
                  <a:noFill/>
                </a:ln>
                <a:solidFill>
                  <a:srgbClr val="424242"/>
                </a:solidFill>
                <a:effectLst/>
                <a:uLnTx/>
                <a:uFillTx/>
                <a:latin typeface="Neue Helvetica W01"/>
                <a:ea typeface="+mn-ea"/>
                <a:cs typeface="+mn-cs"/>
              </a:rPr>
              <a:t>intercept</a:t>
            </a:r>
            <a:r>
              <a:rPr kumimoji="0" lang="en-US" sz="1800" b="0" i="0" u="none" strike="noStrike" kern="1200" cap="none" spc="0" normalizeH="0" baseline="0" noProof="0" dirty="0">
                <a:ln>
                  <a:noFill/>
                </a:ln>
                <a:solidFill>
                  <a:srgbClr val="424242"/>
                </a:solidFill>
                <a:effectLst/>
                <a:uLnTx/>
                <a:uFillTx/>
                <a:latin typeface="Neue Helvetica W01"/>
                <a:ea typeface="+mn-ea"/>
                <a:cs typeface="+mn-cs"/>
              </a:rPr>
              <a:t> is the point at which the graph crosses the </a:t>
            </a:r>
            <a:r>
              <a:rPr kumimoji="0" lang="en-US" sz="1800" b="0" i="1" u="none" strike="noStrike" kern="1200" cap="none" spc="0" normalizeH="0" baseline="0" noProof="0" dirty="0">
                <a:ln>
                  <a:noFill/>
                </a:ln>
                <a:solidFill>
                  <a:srgbClr val="424242"/>
                </a:solidFill>
                <a:effectLst/>
                <a:uLnTx/>
                <a:uFillTx/>
                <a:latin typeface="Neue Helvetica W01"/>
                <a:ea typeface="+mn-ea"/>
                <a:cs typeface="+mn-cs"/>
              </a:rPr>
              <a:t>x-</a:t>
            </a:r>
            <a:r>
              <a:rPr kumimoji="0" lang="en-US" sz="1800" b="0" i="0" u="none" strike="noStrike" kern="1200" cap="none" spc="0" normalizeH="0" baseline="0" noProof="0" dirty="0">
                <a:ln>
                  <a:noFill/>
                </a:ln>
                <a:solidFill>
                  <a:srgbClr val="424242"/>
                </a:solidFill>
                <a:effectLst/>
                <a:uLnTx/>
                <a:uFillTx/>
                <a:latin typeface="Neue Helvetica W01"/>
                <a:ea typeface="+mn-ea"/>
                <a:cs typeface="+mn-cs"/>
              </a:rPr>
              <a:t>axis. At this point, the </a:t>
            </a:r>
            <a:r>
              <a:rPr kumimoji="0" lang="en-US" sz="1800" b="0" i="1" u="none" strike="noStrike" kern="1200" cap="none" spc="0" normalizeH="0" baseline="0" noProof="0" dirty="0">
                <a:ln>
                  <a:noFill/>
                </a:ln>
                <a:solidFill>
                  <a:srgbClr val="424242"/>
                </a:solidFill>
                <a:effectLst/>
                <a:uLnTx/>
                <a:uFillTx/>
                <a:latin typeface="Neue Helvetica W01"/>
                <a:ea typeface="+mn-ea"/>
                <a:cs typeface="+mn-cs"/>
              </a:rPr>
              <a:t>y-</a:t>
            </a:r>
            <a:r>
              <a:rPr kumimoji="0" lang="en-US" sz="1800" b="0" i="0" u="none" strike="noStrike" kern="1200" cap="none" spc="0" normalizeH="0" baseline="0" noProof="0" dirty="0">
                <a:ln>
                  <a:noFill/>
                </a:ln>
                <a:solidFill>
                  <a:srgbClr val="424242"/>
                </a:solidFill>
                <a:effectLst/>
                <a:uLnTx/>
                <a:uFillTx/>
                <a:latin typeface="Neue Helvetica W01"/>
                <a:ea typeface="+mn-ea"/>
                <a:cs typeface="+mn-cs"/>
              </a:rPr>
              <a:t>coordinate is zero.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24242"/>
              </a:solidFill>
              <a:effectLst/>
              <a:uLnTx/>
              <a:uFillTx/>
              <a:latin typeface="Neue Helvetica W01"/>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24242"/>
                </a:solidFill>
                <a:effectLst/>
                <a:uLnTx/>
                <a:uFillTx/>
                <a:latin typeface="Neue Helvetica W01"/>
                <a:ea typeface="+mn-ea"/>
                <a:cs typeface="+mn-cs"/>
              </a:rPr>
              <a:t>The </a:t>
            </a:r>
            <a:r>
              <a:rPr kumimoji="0" lang="en-US" sz="1800" b="1" i="1" u="none" strike="noStrike" kern="1200" cap="none" spc="0" normalizeH="0" baseline="0" noProof="0" dirty="0">
                <a:ln>
                  <a:noFill/>
                </a:ln>
                <a:solidFill>
                  <a:srgbClr val="424242"/>
                </a:solidFill>
                <a:effectLst/>
                <a:uLnTx/>
                <a:uFillTx/>
                <a:latin typeface="Neue Helvetica W01"/>
                <a:ea typeface="+mn-ea"/>
                <a:cs typeface="+mn-cs"/>
              </a:rPr>
              <a:t>y-</a:t>
            </a:r>
            <a:r>
              <a:rPr kumimoji="0" lang="en-US" sz="1800" b="1" i="0" u="none" strike="noStrike" kern="1200" cap="none" spc="0" normalizeH="0" baseline="0" noProof="0" dirty="0">
                <a:ln>
                  <a:noFill/>
                </a:ln>
                <a:solidFill>
                  <a:srgbClr val="424242"/>
                </a:solidFill>
                <a:effectLst/>
                <a:uLnTx/>
                <a:uFillTx/>
                <a:latin typeface="Neue Helvetica W01"/>
                <a:ea typeface="+mn-ea"/>
                <a:cs typeface="+mn-cs"/>
              </a:rPr>
              <a:t>intercept</a:t>
            </a:r>
            <a:r>
              <a:rPr kumimoji="0" lang="en-US" sz="1800" b="0" i="0" u="none" strike="noStrike" kern="1200" cap="none" spc="0" normalizeH="0" baseline="0" noProof="0" dirty="0">
                <a:ln>
                  <a:noFill/>
                </a:ln>
                <a:solidFill>
                  <a:srgbClr val="424242"/>
                </a:solidFill>
                <a:effectLst/>
                <a:uLnTx/>
                <a:uFillTx/>
                <a:latin typeface="Neue Helvetica W01"/>
                <a:ea typeface="+mn-ea"/>
                <a:cs typeface="+mn-cs"/>
              </a:rPr>
              <a:t> is the point at which the graph crosses the </a:t>
            </a:r>
            <a:r>
              <a:rPr kumimoji="0" lang="en-US" sz="1800" b="0" i="1" u="none" strike="noStrike" kern="1200" cap="none" spc="0" normalizeH="0" baseline="0" noProof="0" dirty="0">
                <a:ln>
                  <a:noFill/>
                </a:ln>
                <a:solidFill>
                  <a:srgbClr val="424242"/>
                </a:solidFill>
                <a:effectLst/>
                <a:uLnTx/>
                <a:uFillTx/>
                <a:latin typeface="Neue Helvetica W01"/>
                <a:ea typeface="+mn-ea"/>
                <a:cs typeface="+mn-cs"/>
              </a:rPr>
              <a:t>y-</a:t>
            </a:r>
            <a:r>
              <a:rPr kumimoji="0" lang="en-US" sz="1800" b="0" i="0" u="none" strike="noStrike" kern="1200" cap="none" spc="0" normalizeH="0" baseline="0" noProof="0" dirty="0">
                <a:ln>
                  <a:noFill/>
                </a:ln>
                <a:solidFill>
                  <a:srgbClr val="424242"/>
                </a:solidFill>
                <a:effectLst/>
                <a:uLnTx/>
                <a:uFillTx/>
                <a:latin typeface="Neue Helvetica W01"/>
                <a:ea typeface="+mn-ea"/>
                <a:cs typeface="+mn-cs"/>
              </a:rPr>
              <a:t>axis. At this point, the </a:t>
            </a:r>
            <a:r>
              <a:rPr kumimoji="0" lang="en-US" sz="1800" b="0" i="1" u="none" strike="noStrike" kern="1200" cap="none" spc="0" normalizeH="0" baseline="0" noProof="0" dirty="0">
                <a:ln>
                  <a:noFill/>
                </a:ln>
                <a:solidFill>
                  <a:srgbClr val="424242"/>
                </a:solidFill>
                <a:effectLst/>
                <a:uLnTx/>
                <a:uFillTx/>
                <a:latin typeface="Neue Helvetica W01"/>
                <a:ea typeface="+mn-ea"/>
                <a:cs typeface="+mn-cs"/>
              </a:rPr>
              <a:t>x-</a:t>
            </a:r>
            <a:r>
              <a:rPr kumimoji="0" lang="en-US" sz="1800" b="0" i="0" u="none" strike="noStrike" kern="1200" cap="none" spc="0" normalizeH="0" baseline="0" noProof="0" dirty="0">
                <a:ln>
                  <a:noFill/>
                </a:ln>
                <a:solidFill>
                  <a:srgbClr val="424242"/>
                </a:solidFill>
                <a:effectLst/>
                <a:uLnTx/>
                <a:uFillTx/>
                <a:latin typeface="Neue Helvetica W01"/>
                <a:ea typeface="+mn-ea"/>
                <a:cs typeface="+mn-cs"/>
              </a:rPr>
              <a:t>coordinate is zero.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p:txBody>
      </p:sp>
      <p:pic>
        <p:nvPicPr>
          <p:cNvPr id="5" name="Picture 4">
            <a:extLst>
              <a:ext uri="{FF2B5EF4-FFF2-40B4-BE49-F238E27FC236}">
                <a16:creationId xmlns:a16="http://schemas.microsoft.com/office/drawing/2014/main" id="{8D61EB56-A930-42E3-07B6-F4B5BCF6F20D}"/>
              </a:ext>
            </a:extLst>
          </p:cNvPr>
          <p:cNvPicPr>
            <a:picLocks noChangeAspect="1"/>
          </p:cNvPicPr>
          <p:nvPr/>
        </p:nvPicPr>
        <p:blipFill>
          <a:blip r:embed="rId2"/>
          <a:stretch>
            <a:fillRect/>
          </a:stretch>
        </p:blipFill>
        <p:spPr>
          <a:xfrm>
            <a:off x="1841432" y="3595953"/>
            <a:ext cx="8124825" cy="1504950"/>
          </a:xfrm>
          <a:prstGeom prst="rect">
            <a:avLst/>
          </a:prstGeom>
        </p:spPr>
      </p:pic>
    </p:spTree>
    <p:extLst>
      <p:ext uri="{BB962C8B-B14F-4D97-AF65-F5344CB8AC3E}">
        <p14:creationId xmlns:p14="http://schemas.microsoft.com/office/powerpoint/2010/main" val="2626001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5" name="Picture 4">
            <a:extLst>
              <a:ext uri="{FF2B5EF4-FFF2-40B4-BE49-F238E27FC236}">
                <a16:creationId xmlns:a16="http://schemas.microsoft.com/office/drawing/2014/main" id="{C073D9DC-4004-F89C-B79A-FC0736891967}"/>
              </a:ext>
            </a:extLst>
          </p:cNvPr>
          <p:cNvPicPr>
            <a:picLocks noChangeAspect="1"/>
          </p:cNvPicPr>
          <p:nvPr/>
        </p:nvPicPr>
        <p:blipFill>
          <a:blip r:embed="rId3"/>
          <a:stretch>
            <a:fillRect/>
          </a:stretch>
        </p:blipFill>
        <p:spPr>
          <a:xfrm>
            <a:off x="447675" y="314946"/>
            <a:ext cx="9305925" cy="1759959"/>
          </a:xfrm>
          <a:prstGeom prst="rect">
            <a:avLst/>
          </a:prstGeom>
        </p:spPr>
      </p:pic>
      <p:pic>
        <p:nvPicPr>
          <p:cNvPr id="7" name="Picture 6">
            <a:extLst>
              <a:ext uri="{FF2B5EF4-FFF2-40B4-BE49-F238E27FC236}">
                <a16:creationId xmlns:a16="http://schemas.microsoft.com/office/drawing/2014/main" id="{387F567C-4AA5-6962-F06E-927F7A25F838}"/>
              </a:ext>
            </a:extLst>
          </p:cNvPr>
          <p:cNvPicPr>
            <a:picLocks noChangeAspect="1"/>
          </p:cNvPicPr>
          <p:nvPr/>
        </p:nvPicPr>
        <p:blipFill>
          <a:blip r:embed="rId4"/>
          <a:stretch>
            <a:fillRect/>
          </a:stretch>
        </p:blipFill>
        <p:spPr>
          <a:xfrm>
            <a:off x="773181" y="2267213"/>
            <a:ext cx="5892662" cy="4008685"/>
          </a:xfrm>
          <a:prstGeom prst="rect">
            <a:avLst/>
          </a:prstGeom>
        </p:spPr>
      </p:pic>
      <p:pic>
        <p:nvPicPr>
          <p:cNvPr id="9" name="Picture 8">
            <a:extLst>
              <a:ext uri="{FF2B5EF4-FFF2-40B4-BE49-F238E27FC236}">
                <a16:creationId xmlns:a16="http://schemas.microsoft.com/office/drawing/2014/main" id="{8E93FC20-2D52-5DDA-AB4E-F3A4341FFDE5}"/>
              </a:ext>
            </a:extLst>
          </p:cNvPr>
          <p:cNvPicPr>
            <a:picLocks noChangeAspect="1"/>
          </p:cNvPicPr>
          <p:nvPr/>
        </p:nvPicPr>
        <p:blipFill>
          <a:blip r:embed="rId5"/>
          <a:stretch>
            <a:fillRect/>
          </a:stretch>
        </p:blipFill>
        <p:spPr>
          <a:xfrm>
            <a:off x="7364274" y="2663052"/>
            <a:ext cx="3762375" cy="3105150"/>
          </a:xfrm>
          <a:prstGeom prst="rect">
            <a:avLst/>
          </a:prstGeom>
        </p:spPr>
      </p:pic>
    </p:spTree>
    <p:extLst>
      <p:ext uri="{BB962C8B-B14F-4D97-AF65-F5344CB8AC3E}">
        <p14:creationId xmlns:p14="http://schemas.microsoft.com/office/powerpoint/2010/main" val="2597108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CE89BD19-D574-4286-3D42-2872D980401A}"/>
              </a:ext>
            </a:extLst>
          </p:cNvPr>
          <p:cNvPicPr>
            <a:picLocks noChangeAspect="1"/>
          </p:cNvPicPr>
          <p:nvPr/>
        </p:nvPicPr>
        <p:blipFill>
          <a:blip r:embed="rId2"/>
          <a:stretch>
            <a:fillRect/>
          </a:stretch>
        </p:blipFill>
        <p:spPr>
          <a:xfrm>
            <a:off x="946494" y="670890"/>
            <a:ext cx="9695001" cy="1448817"/>
          </a:xfrm>
          <a:prstGeom prst="rect">
            <a:avLst/>
          </a:prstGeom>
        </p:spPr>
      </p:pic>
    </p:spTree>
    <p:extLst>
      <p:ext uri="{BB962C8B-B14F-4D97-AF65-F5344CB8AC3E}">
        <p14:creationId xmlns:p14="http://schemas.microsoft.com/office/powerpoint/2010/main" val="681267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53E29B44-ACE3-A159-5905-6282C3118815}"/>
              </a:ext>
            </a:extLst>
          </p:cNvPr>
          <p:cNvSpPr txBox="1"/>
          <p:nvPr/>
        </p:nvSpPr>
        <p:spPr>
          <a:xfrm>
            <a:off x="972953" y="866217"/>
            <a:ext cx="4034438" cy="738664"/>
          </a:xfrm>
          <a:prstGeom prst="rect">
            <a:avLst/>
          </a:prstGeom>
          <a:noFill/>
        </p:spPr>
        <p:txBody>
          <a:bodyPr wrap="none" rtlCol="0">
            <a:spAutoFit/>
          </a:bodyPr>
          <a:lstStyle/>
          <a:p>
            <a:r>
              <a:rPr lang="en-US" sz="2400" b="1" dirty="0">
                <a:solidFill>
                  <a:srgbClr val="333333"/>
                </a:solidFill>
                <a:latin typeface="Neue Helvetica W01"/>
              </a:rPr>
              <a:t>Deriving</a:t>
            </a:r>
            <a:r>
              <a:rPr lang="en-US" sz="2400" b="1" i="0" dirty="0">
                <a:solidFill>
                  <a:srgbClr val="333333"/>
                </a:solidFill>
                <a:effectLst/>
                <a:latin typeface="Neue Helvetica W01"/>
              </a:rPr>
              <a:t> the Distance Formula</a:t>
            </a:r>
          </a:p>
          <a:p>
            <a:endParaRPr lang="en-US" dirty="0"/>
          </a:p>
        </p:txBody>
      </p:sp>
      <p:pic>
        <p:nvPicPr>
          <p:cNvPr id="5" name="Picture 4">
            <a:extLst>
              <a:ext uri="{FF2B5EF4-FFF2-40B4-BE49-F238E27FC236}">
                <a16:creationId xmlns:a16="http://schemas.microsoft.com/office/drawing/2014/main" id="{26EB209F-7390-DD3A-BB1B-C8BADAEFED07}"/>
              </a:ext>
            </a:extLst>
          </p:cNvPr>
          <p:cNvPicPr>
            <a:picLocks noChangeAspect="1"/>
          </p:cNvPicPr>
          <p:nvPr/>
        </p:nvPicPr>
        <p:blipFill>
          <a:blip r:embed="rId3"/>
          <a:stretch>
            <a:fillRect/>
          </a:stretch>
        </p:blipFill>
        <p:spPr>
          <a:xfrm>
            <a:off x="318053" y="1388453"/>
            <a:ext cx="3882887" cy="3158959"/>
          </a:xfrm>
          <a:prstGeom prst="rect">
            <a:avLst/>
          </a:prstGeom>
        </p:spPr>
      </p:pic>
      <p:pic>
        <p:nvPicPr>
          <p:cNvPr id="9" name="Picture 8">
            <a:extLst>
              <a:ext uri="{FF2B5EF4-FFF2-40B4-BE49-F238E27FC236}">
                <a16:creationId xmlns:a16="http://schemas.microsoft.com/office/drawing/2014/main" id="{D3AC8B83-3A0E-5F06-1903-E86B91BE3B94}"/>
              </a:ext>
            </a:extLst>
          </p:cNvPr>
          <p:cNvPicPr>
            <a:picLocks noChangeAspect="1"/>
          </p:cNvPicPr>
          <p:nvPr/>
        </p:nvPicPr>
        <p:blipFill>
          <a:blip r:embed="rId4"/>
          <a:stretch>
            <a:fillRect/>
          </a:stretch>
        </p:blipFill>
        <p:spPr>
          <a:xfrm>
            <a:off x="4854275" y="2526818"/>
            <a:ext cx="5989728" cy="1234524"/>
          </a:xfrm>
          <a:prstGeom prst="rect">
            <a:avLst/>
          </a:prstGeom>
        </p:spPr>
      </p:pic>
      <p:pic>
        <p:nvPicPr>
          <p:cNvPr id="11" name="Picture 10">
            <a:extLst>
              <a:ext uri="{FF2B5EF4-FFF2-40B4-BE49-F238E27FC236}">
                <a16:creationId xmlns:a16="http://schemas.microsoft.com/office/drawing/2014/main" id="{31975DC3-C1A6-233A-857D-A102CFC7BE5A}"/>
              </a:ext>
            </a:extLst>
          </p:cNvPr>
          <p:cNvPicPr>
            <a:picLocks noChangeAspect="1"/>
          </p:cNvPicPr>
          <p:nvPr/>
        </p:nvPicPr>
        <p:blipFill>
          <a:blip r:embed="rId5"/>
          <a:stretch>
            <a:fillRect/>
          </a:stretch>
        </p:blipFill>
        <p:spPr>
          <a:xfrm>
            <a:off x="5421798" y="3848018"/>
            <a:ext cx="6226864" cy="1398788"/>
          </a:xfrm>
          <a:prstGeom prst="rect">
            <a:avLst/>
          </a:prstGeom>
        </p:spPr>
      </p:pic>
      <p:pic>
        <p:nvPicPr>
          <p:cNvPr id="13" name="Picture 12">
            <a:extLst>
              <a:ext uri="{FF2B5EF4-FFF2-40B4-BE49-F238E27FC236}">
                <a16:creationId xmlns:a16="http://schemas.microsoft.com/office/drawing/2014/main" id="{BC38941D-0229-34A7-6390-DE6715A426B2}"/>
              </a:ext>
            </a:extLst>
          </p:cNvPr>
          <p:cNvPicPr>
            <a:picLocks noChangeAspect="1"/>
          </p:cNvPicPr>
          <p:nvPr/>
        </p:nvPicPr>
        <p:blipFill>
          <a:blip r:embed="rId6"/>
          <a:stretch>
            <a:fillRect/>
          </a:stretch>
        </p:blipFill>
        <p:spPr>
          <a:xfrm>
            <a:off x="4854275" y="1485320"/>
            <a:ext cx="2909934" cy="954822"/>
          </a:xfrm>
          <a:prstGeom prst="rect">
            <a:avLst/>
          </a:prstGeom>
        </p:spPr>
      </p:pic>
    </p:spTree>
    <p:extLst>
      <p:ext uri="{BB962C8B-B14F-4D97-AF65-F5344CB8AC3E}">
        <p14:creationId xmlns:p14="http://schemas.microsoft.com/office/powerpoint/2010/main" val="3220393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BEE1169A-E2C4-53C5-F654-47D707C9CF0A}"/>
              </a:ext>
            </a:extLst>
          </p:cNvPr>
          <p:cNvPicPr>
            <a:picLocks noChangeAspect="1"/>
          </p:cNvPicPr>
          <p:nvPr/>
        </p:nvPicPr>
        <p:blipFill>
          <a:blip r:embed="rId2"/>
          <a:stretch>
            <a:fillRect/>
          </a:stretch>
        </p:blipFill>
        <p:spPr>
          <a:xfrm>
            <a:off x="1021556" y="1413634"/>
            <a:ext cx="10148888" cy="2325538"/>
          </a:xfrm>
          <a:prstGeom prst="rect">
            <a:avLst/>
          </a:prstGeom>
        </p:spPr>
      </p:pic>
    </p:spTree>
    <p:extLst>
      <p:ext uri="{BB962C8B-B14F-4D97-AF65-F5344CB8AC3E}">
        <p14:creationId xmlns:p14="http://schemas.microsoft.com/office/powerpoint/2010/main" val="42224245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2395900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64363C1-7E83-6AD0-4C68-9BCE679296E9}"/>
              </a:ext>
            </a:extLst>
          </p:cNvPr>
          <p:cNvPicPr>
            <a:picLocks noChangeAspect="1"/>
          </p:cNvPicPr>
          <p:nvPr/>
        </p:nvPicPr>
        <p:blipFill>
          <a:blip r:embed="rId2"/>
          <a:stretch>
            <a:fillRect/>
          </a:stretch>
        </p:blipFill>
        <p:spPr>
          <a:xfrm>
            <a:off x="511864" y="416201"/>
            <a:ext cx="9400761" cy="1791729"/>
          </a:xfrm>
          <a:prstGeom prst="rect">
            <a:avLst/>
          </a:prstGeom>
        </p:spPr>
      </p:pic>
    </p:spTree>
    <p:extLst>
      <p:ext uri="{BB962C8B-B14F-4D97-AF65-F5344CB8AC3E}">
        <p14:creationId xmlns:p14="http://schemas.microsoft.com/office/powerpoint/2010/main" val="1016590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C644AD8B-D74C-67FE-FA3B-149CE658FF44}"/>
              </a:ext>
            </a:extLst>
          </p:cNvPr>
          <p:cNvPicPr>
            <a:picLocks noChangeAspect="1"/>
          </p:cNvPicPr>
          <p:nvPr/>
        </p:nvPicPr>
        <p:blipFill>
          <a:blip r:embed="rId2"/>
          <a:stretch>
            <a:fillRect/>
          </a:stretch>
        </p:blipFill>
        <p:spPr>
          <a:xfrm>
            <a:off x="537334" y="495920"/>
            <a:ext cx="9958388" cy="1412102"/>
          </a:xfrm>
          <a:prstGeom prst="rect">
            <a:avLst/>
          </a:prstGeom>
        </p:spPr>
      </p:pic>
    </p:spTree>
    <p:extLst>
      <p:ext uri="{BB962C8B-B14F-4D97-AF65-F5344CB8AC3E}">
        <p14:creationId xmlns:p14="http://schemas.microsoft.com/office/powerpoint/2010/main" val="16486785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96C817C6-69BA-D506-F0AF-2B75830364BE}"/>
              </a:ext>
            </a:extLst>
          </p:cNvPr>
          <p:cNvSpPr txBox="1"/>
          <p:nvPr/>
        </p:nvSpPr>
        <p:spPr>
          <a:xfrm>
            <a:off x="967409" y="636104"/>
            <a:ext cx="3768724" cy="1477328"/>
          </a:xfrm>
          <a:prstGeom prst="rect">
            <a:avLst/>
          </a:prstGeom>
          <a:noFill/>
        </p:spPr>
        <p:txBody>
          <a:bodyPr wrap="none" rtlCol="0">
            <a:spAutoFit/>
          </a:bodyPr>
          <a:lstStyle/>
          <a:p>
            <a:r>
              <a:rPr lang="en-US" sz="2400" b="1" i="0" dirty="0">
                <a:solidFill>
                  <a:srgbClr val="333333"/>
                </a:solidFill>
                <a:effectLst/>
                <a:latin typeface="Neue Helvetica W01"/>
              </a:rPr>
              <a:t>Using the Midpoint Formula</a:t>
            </a:r>
          </a:p>
          <a:p>
            <a:endParaRPr lang="en-US" sz="2400" b="1" dirty="0">
              <a:solidFill>
                <a:srgbClr val="333333"/>
              </a:solidFill>
              <a:latin typeface="Neue Helvetica W01"/>
            </a:endParaRPr>
          </a:p>
          <a:p>
            <a:endParaRPr lang="en-US" sz="2400" b="1" i="0" dirty="0">
              <a:solidFill>
                <a:srgbClr val="333333"/>
              </a:solidFill>
              <a:effectLst/>
              <a:latin typeface="Neue Helvetica W01"/>
            </a:endParaRPr>
          </a:p>
          <a:p>
            <a:endParaRPr lang="en-US" dirty="0"/>
          </a:p>
        </p:txBody>
      </p:sp>
      <p:pic>
        <p:nvPicPr>
          <p:cNvPr id="8" name="Picture 7">
            <a:extLst>
              <a:ext uri="{FF2B5EF4-FFF2-40B4-BE49-F238E27FC236}">
                <a16:creationId xmlns:a16="http://schemas.microsoft.com/office/drawing/2014/main" id="{7EBE87AF-334B-FAC7-135A-0902D7BB6AC0}"/>
              </a:ext>
            </a:extLst>
          </p:cNvPr>
          <p:cNvPicPr>
            <a:picLocks noChangeAspect="1"/>
          </p:cNvPicPr>
          <p:nvPr/>
        </p:nvPicPr>
        <p:blipFill>
          <a:blip r:embed="rId2"/>
          <a:stretch>
            <a:fillRect/>
          </a:stretch>
        </p:blipFill>
        <p:spPr>
          <a:xfrm>
            <a:off x="967409" y="1159437"/>
            <a:ext cx="10191750" cy="1907990"/>
          </a:xfrm>
          <a:prstGeom prst="rect">
            <a:avLst/>
          </a:prstGeom>
        </p:spPr>
      </p:pic>
      <p:pic>
        <p:nvPicPr>
          <p:cNvPr id="10" name="Picture 9">
            <a:extLst>
              <a:ext uri="{FF2B5EF4-FFF2-40B4-BE49-F238E27FC236}">
                <a16:creationId xmlns:a16="http://schemas.microsoft.com/office/drawing/2014/main" id="{FC6D6F8B-F6A4-6F15-08E9-EA43DDD66E8C}"/>
              </a:ext>
            </a:extLst>
          </p:cNvPr>
          <p:cNvPicPr>
            <a:picLocks noChangeAspect="1"/>
          </p:cNvPicPr>
          <p:nvPr/>
        </p:nvPicPr>
        <p:blipFill>
          <a:blip r:embed="rId3"/>
          <a:stretch>
            <a:fillRect/>
          </a:stretch>
        </p:blipFill>
        <p:spPr>
          <a:xfrm>
            <a:off x="1861723" y="3067427"/>
            <a:ext cx="3724275" cy="3124200"/>
          </a:xfrm>
          <a:prstGeom prst="rect">
            <a:avLst/>
          </a:prstGeom>
        </p:spPr>
      </p:pic>
    </p:spTree>
    <p:extLst>
      <p:ext uri="{BB962C8B-B14F-4D97-AF65-F5344CB8AC3E}">
        <p14:creationId xmlns:p14="http://schemas.microsoft.com/office/powerpoint/2010/main" val="108346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A4F41-F633-47E1-4787-1E459C18EEDA}"/>
              </a:ext>
            </a:extLst>
          </p:cNvPr>
          <p:cNvSpPr>
            <a:spLocks noGrp="1"/>
          </p:cNvSpPr>
          <p:nvPr>
            <p:ph type="ctrTitle"/>
          </p:nvPr>
        </p:nvSpPr>
        <p:spPr>
          <a:xfrm>
            <a:off x="1524000" y="1122363"/>
            <a:ext cx="9872870" cy="2306637"/>
          </a:xfrm>
        </p:spPr>
        <p:txBody>
          <a:bodyPr>
            <a:normAutofit fontScale="90000"/>
          </a:bodyPr>
          <a:lstStyle/>
          <a:p>
            <a:r>
              <a:rPr lang="en-US" dirty="0"/>
              <a:t>The Rectangular Coordinate System and Graphs</a:t>
            </a:r>
          </a:p>
        </p:txBody>
      </p:sp>
      <p:sp>
        <p:nvSpPr>
          <p:cNvPr id="3" name="Subtitle 2">
            <a:extLst>
              <a:ext uri="{FF2B5EF4-FFF2-40B4-BE49-F238E27FC236}">
                <a16:creationId xmlns:a16="http://schemas.microsoft.com/office/drawing/2014/main" id="{2BB684C7-8E7C-C707-C5BE-4AA6C0955BA1}"/>
              </a:ext>
            </a:extLst>
          </p:cNvPr>
          <p:cNvSpPr>
            <a:spLocks noGrp="1"/>
          </p:cNvSpPr>
          <p:nvPr>
            <p:ph type="subTitle" idx="1"/>
          </p:nvPr>
        </p:nvSpPr>
        <p:spPr/>
        <p:txBody>
          <a:bodyPr>
            <a:normAutofit/>
          </a:bodyPr>
          <a:lstStyle/>
          <a:p>
            <a:r>
              <a:rPr lang="en-US" sz="3200" dirty="0"/>
              <a:t>Section 2.1</a:t>
            </a:r>
          </a:p>
        </p:txBody>
      </p:sp>
      <p:sp>
        <p:nvSpPr>
          <p:cNvPr id="4" name="Footer Placeholder 3">
            <a:extLst>
              <a:ext uri="{FF2B5EF4-FFF2-40B4-BE49-F238E27FC236}">
                <a16:creationId xmlns:a16="http://schemas.microsoft.com/office/drawing/2014/main" id="{2EC05E09-B1D7-509E-BB93-EF54709A0CDF}"/>
              </a:ext>
            </a:extLst>
          </p:cNvPr>
          <p:cNvSpPr>
            <a:spLocks noGrp="1"/>
          </p:cNvSpPr>
          <p:nvPr>
            <p:ph type="ftr" sz="quarter" idx="11"/>
          </p:nvPr>
        </p:nvSpPr>
        <p:spPr/>
        <p:txBody>
          <a:bodyPr/>
          <a:lstStyle/>
          <a:p>
            <a:r>
              <a:rPr lang="en-US"/>
              <a:t>https://openstax.org/details/books/algebra-and-trigonometry-2e</a:t>
            </a:r>
          </a:p>
        </p:txBody>
      </p:sp>
    </p:spTree>
    <p:extLst>
      <p:ext uri="{BB962C8B-B14F-4D97-AF65-F5344CB8AC3E}">
        <p14:creationId xmlns:p14="http://schemas.microsoft.com/office/powerpoint/2010/main" val="17153766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64CDEB37-1934-F62C-CE09-C51212E53735}"/>
              </a:ext>
            </a:extLst>
          </p:cNvPr>
          <p:cNvPicPr>
            <a:picLocks noChangeAspect="1"/>
          </p:cNvPicPr>
          <p:nvPr/>
        </p:nvPicPr>
        <p:blipFill>
          <a:blip r:embed="rId2"/>
          <a:stretch>
            <a:fillRect/>
          </a:stretch>
        </p:blipFill>
        <p:spPr>
          <a:xfrm>
            <a:off x="547894" y="491986"/>
            <a:ext cx="9470749" cy="1786047"/>
          </a:xfrm>
          <a:prstGeom prst="rect">
            <a:avLst/>
          </a:prstGeom>
        </p:spPr>
      </p:pic>
    </p:spTree>
    <p:extLst>
      <p:ext uri="{BB962C8B-B14F-4D97-AF65-F5344CB8AC3E}">
        <p14:creationId xmlns:p14="http://schemas.microsoft.com/office/powerpoint/2010/main" val="3787126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1B322186-A3D1-785A-660B-863563228C24}"/>
              </a:ext>
            </a:extLst>
          </p:cNvPr>
          <p:cNvPicPr>
            <a:picLocks noChangeAspect="1"/>
          </p:cNvPicPr>
          <p:nvPr/>
        </p:nvPicPr>
        <p:blipFill>
          <a:blip r:embed="rId2"/>
          <a:stretch>
            <a:fillRect/>
          </a:stretch>
        </p:blipFill>
        <p:spPr>
          <a:xfrm>
            <a:off x="404812" y="369818"/>
            <a:ext cx="10491488" cy="1578251"/>
          </a:xfrm>
          <a:prstGeom prst="rect">
            <a:avLst/>
          </a:prstGeom>
        </p:spPr>
      </p:pic>
    </p:spTree>
    <p:extLst>
      <p:ext uri="{BB962C8B-B14F-4D97-AF65-F5344CB8AC3E}">
        <p14:creationId xmlns:p14="http://schemas.microsoft.com/office/powerpoint/2010/main" val="694706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118B3C55-9E13-6F6C-0CF9-A6F7CE265752}"/>
              </a:ext>
            </a:extLst>
          </p:cNvPr>
          <p:cNvPicPr>
            <a:picLocks noChangeAspect="1"/>
          </p:cNvPicPr>
          <p:nvPr/>
        </p:nvPicPr>
        <p:blipFill>
          <a:blip r:embed="rId2"/>
          <a:stretch>
            <a:fillRect/>
          </a:stretch>
        </p:blipFill>
        <p:spPr>
          <a:xfrm>
            <a:off x="373545" y="314946"/>
            <a:ext cx="9830628" cy="1852323"/>
          </a:xfrm>
          <a:prstGeom prst="rect">
            <a:avLst/>
          </a:prstGeom>
        </p:spPr>
      </p:pic>
    </p:spTree>
    <p:extLst>
      <p:ext uri="{BB962C8B-B14F-4D97-AF65-F5344CB8AC3E}">
        <p14:creationId xmlns:p14="http://schemas.microsoft.com/office/powerpoint/2010/main" val="21183649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2800638" y="1347850"/>
            <a:ext cx="8349209" cy="4401205"/>
          </a:xfrm>
          <a:prstGeom prst="rect">
            <a:avLst/>
          </a:prstGeom>
          <a:noFill/>
        </p:spPr>
        <p:txBody>
          <a:bodyPr wrap="none" rtlCol="0">
            <a:spAutoFit/>
          </a:bodyPr>
          <a:lstStyle/>
          <a:p>
            <a:r>
              <a:rPr lang="en-US" sz="2800" dirty="0"/>
              <a:t>What did you learn in this section?</a:t>
            </a:r>
          </a:p>
          <a:p>
            <a:endParaRPr lang="en-US" sz="2800" dirty="0"/>
          </a:p>
          <a:p>
            <a:endParaRPr lang="en-US" sz="2800" dirty="0"/>
          </a:p>
          <a:p>
            <a:pPr lvl="1">
              <a:buFont typeface="Arial" panose="020B0604020202020204" pitchFamily="34" charset="0"/>
              <a:buChar char="•"/>
            </a:pPr>
            <a:r>
              <a:rPr lang="en-US" sz="2800" b="0" i="0" dirty="0">
                <a:solidFill>
                  <a:srgbClr val="424242"/>
                </a:solidFill>
                <a:effectLst/>
                <a:latin typeface="Neue Helvetica W01"/>
              </a:rPr>
              <a:t> Plot ordered pairs in a Cartesian coordinate system.</a:t>
            </a:r>
          </a:p>
          <a:p>
            <a:pPr lvl="1">
              <a:buFont typeface="Arial" panose="020B0604020202020204" pitchFamily="34" charset="0"/>
              <a:buChar char="•"/>
            </a:pPr>
            <a:r>
              <a:rPr lang="en-US" sz="2800" b="0" i="0" dirty="0">
                <a:solidFill>
                  <a:srgbClr val="424242"/>
                </a:solidFill>
                <a:effectLst/>
                <a:latin typeface="Neue Helvetica W01"/>
              </a:rPr>
              <a:t> Graph equations by plotting points.</a:t>
            </a:r>
          </a:p>
          <a:p>
            <a:pPr lvl="1">
              <a:buFont typeface="Arial" panose="020B0604020202020204" pitchFamily="34" charset="0"/>
              <a:buChar char="•"/>
            </a:pPr>
            <a:r>
              <a:rPr lang="en-US" sz="2800" b="0" i="0" dirty="0">
                <a:solidFill>
                  <a:srgbClr val="424242"/>
                </a:solidFill>
                <a:effectLst/>
                <a:latin typeface="Neue Helvetica W01"/>
              </a:rPr>
              <a:t> Graph equations with a graphing utility.</a:t>
            </a:r>
          </a:p>
          <a:p>
            <a:pPr lvl="1">
              <a:buFont typeface="Arial" panose="020B0604020202020204" pitchFamily="34" charset="0"/>
              <a:buChar char="•"/>
            </a:pPr>
            <a:r>
              <a:rPr lang="en-US" sz="2800" b="0" i="0" dirty="0">
                <a:solidFill>
                  <a:srgbClr val="424242"/>
                </a:solidFill>
                <a:effectLst/>
                <a:latin typeface="Neue Helvetica W01"/>
              </a:rPr>
              <a:t> Find x-intercepts and y-intercepts.</a:t>
            </a:r>
          </a:p>
          <a:p>
            <a:pPr lvl="1">
              <a:buFont typeface="Arial" panose="020B0604020202020204" pitchFamily="34" charset="0"/>
              <a:buChar char="•"/>
            </a:pPr>
            <a:r>
              <a:rPr lang="en-US" sz="2800" b="0" i="0" dirty="0">
                <a:solidFill>
                  <a:srgbClr val="424242"/>
                </a:solidFill>
                <a:effectLst/>
                <a:latin typeface="Neue Helvetica W01"/>
              </a:rPr>
              <a:t> Use the distance formula.</a:t>
            </a:r>
          </a:p>
          <a:p>
            <a:pPr lvl="1">
              <a:buFont typeface="Arial" panose="020B0604020202020204" pitchFamily="34" charset="0"/>
              <a:buChar char="•"/>
            </a:pPr>
            <a:r>
              <a:rPr lang="en-US" sz="2800" b="0" i="0" dirty="0">
                <a:solidFill>
                  <a:srgbClr val="424242"/>
                </a:solidFill>
                <a:effectLst/>
                <a:latin typeface="Neue Helvetica W01"/>
              </a:rPr>
              <a:t> Use the midpoint formula.</a:t>
            </a:r>
          </a:p>
          <a:p>
            <a:endParaRPr lang="en-US" sz="2800" dirty="0"/>
          </a:p>
        </p:txBody>
      </p:sp>
    </p:spTree>
    <p:extLst>
      <p:ext uri="{BB962C8B-B14F-4D97-AF65-F5344CB8AC3E}">
        <p14:creationId xmlns:p14="http://schemas.microsoft.com/office/powerpoint/2010/main" val="30380735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AF0FC7B-F2BA-6BEB-29D9-BECEBBF91983}"/>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5100156F-A723-4D75-6016-18705E9BB60E}"/>
              </a:ext>
            </a:extLst>
          </p:cNvPr>
          <p:cNvPicPr>
            <a:picLocks noChangeAspect="1"/>
          </p:cNvPicPr>
          <p:nvPr/>
        </p:nvPicPr>
        <p:blipFill>
          <a:blip r:embed="rId3"/>
          <a:stretch>
            <a:fillRect/>
          </a:stretch>
        </p:blipFill>
        <p:spPr>
          <a:xfrm>
            <a:off x="3729037" y="1557337"/>
            <a:ext cx="4733925" cy="3743325"/>
          </a:xfrm>
          <a:prstGeom prst="rect">
            <a:avLst/>
          </a:prstGeom>
        </p:spPr>
      </p:pic>
      <p:sp>
        <p:nvSpPr>
          <p:cNvPr id="5" name="TextBox 4">
            <a:extLst>
              <a:ext uri="{FF2B5EF4-FFF2-40B4-BE49-F238E27FC236}">
                <a16:creationId xmlns:a16="http://schemas.microsoft.com/office/drawing/2014/main" id="{5F0BB7EB-8C5D-EBED-977C-5DB3D315CA1E}"/>
              </a:ext>
            </a:extLst>
          </p:cNvPr>
          <p:cNvSpPr txBox="1"/>
          <p:nvPr/>
        </p:nvSpPr>
        <p:spPr>
          <a:xfrm>
            <a:off x="2468061" y="706328"/>
            <a:ext cx="5685339" cy="646331"/>
          </a:xfrm>
          <a:prstGeom prst="rect">
            <a:avLst/>
          </a:prstGeom>
          <a:noFill/>
        </p:spPr>
        <p:txBody>
          <a:bodyPr wrap="none" rtlCol="0">
            <a:spAutoFit/>
          </a:bodyPr>
          <a:lstStyle/>
          <a:p>
            <a:r>
              <a:rPr lang="en-US" b="1" i="0" dirty="0">
                <a:solidFill>
                  <a:srgbClr val="333333"/>
                </a:solidFill>
                <a:effectLst/>
                <a:latin typeface="Neue Helvetica W01"/>
              </a:rPr>
              <a:t>Plotting Ordered Pairs in the Cartesian Coordinate System</a:t>
            </a:r>
          </a:p>
          <a:p>
            <a:endParaRPr lang="en-US" dirty="0"/>
          </a:p>
        </p:txBody>
      </p:sp>
    </p:spTree>
    <p:extLst>
      <p:ext uri="{BB962C8B-B14F-4D97-AF65-F5344CB8AC3E}">
        <p14:creationId xmlns:p14="http://schemas.microsoft.com/office/powerpoint/2010/main" val="84989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2AFB305-2A15-3B0B-95F2-72B808E10CCA}"/>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6B8C40A2-2981-B788-DE99-BD0E912CB5C9}"/>
              </a:ext>
            </a:extLst>
          </p:cNvPr>
          <p:cNvPicPr>
            <a:picLocks noChangeAspect="1"/>
          </p:cNvPicPr>
          <p:nvPr/>
        </p:nvPicPr>
        <p:blipFill>
          <a:blip r:embed="rId3"/>
          <a:stretch>
            <a:fillRect/>
          </a:stretch>
        </p:blipFill>
        <p:spPr>
          <a:xfrm>
            <a:off x="4314825" y="1922934"/>
            <a:ext cx="3562350" cy="3362325"/>
          </a:xfrm>
          <a:prstGeom prst="rect">
            <a:avLst/>
          </a:prstGeom>
        </p:spPr>
      </p:pic>
      <p:sp>
        <p:nvSpPr>
          <p:cNvPr id="8" name="TextBox 7">
            <a:extLst>
              <a:ext uri="{FF2B5EF4-FFF2-40B4-BE49-F238E27FC236}">
                <a16:creationId xmlns:a16="http://schemas.microsoft.com/office/drawing/2014/main" id="{C04D71C5-7FA4-B3C5-EAE5-307AF0C20C96}"/>
              </a:ext>
            </a:extLst>
          </p:cNvPr>
          <p:cNvSpPr txBox="1"/>
          <p:nvPr/>
        </p:nvSpPr>
        <p:spPr>
          <a:xfrm>
            <a:off x="2468061" y="706328"/>
            <a:ext cx="5685339" cy="646331"/>
          </a:xfrm>
          <a:prstGeom prst="rect">
            <a:avLst/>
          </a:prstGeom>
          <a:noFill/>
        </p:spPr>
        <p:txBody>
          <a:bodyPr wrap="none" rtlCol="0">
            <a:spAutoFit/>
          </a:bodyPr>
          <a:lstStyle/>
          <a:p>
            <a:r>
              <a:rPr lang="en-US" b="1" i="0" dirty="0">
                <a:solidFill>
                  <a:srgbClr val="333333"/>
                </a:solidFill>
                <a:effectLst/>
                <a:latin typeface="Neue Helvetica W01"/>
              </a:rPr>
              <a:t>Plotting Ordered Pairs in the Cartesian Coordinate System</a:t>
            </a:r>
          </a:p>
          <a:p>
            <a:endParaRPr lang="en-US" dirty="0"/>
          </a:p>
        </p:txBody>
      </p:sp>
    </p:spTree>
    <p:extLst>
      <p:ext uri="{BB962C8B-B14F-4D97-AF65-F5344CB8AC3E}">
        <p14:creationId xmlns:p14="http://schemas.microsoft.com/office/powerpoint/2010/main" val="2060849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12E99661-5498-CDC7-CF6C-72060E00D75F}"/>
              </a:ext>
            </a:extLst>
          </p:cNvPr>
          <p:cNvPicPr>
            <a:picLocks noChangeAspect="1"/>
          </p:cNvPicPr>
          <p:nvPr/>
        </p:nvPicPr>
        <p:blipFill>
          <a:blip r:embed="rId2"/>
          <a:stretch>
            <a:fillRect/>
          </a:stretch>
        </p:blipFill>
        <p:spPr>
          <a:xfrm>
            <a:off x="574265" y="1342417"/>
            <a:ext cx="11195870" cy="3142237"/>
          </a:xfrm>
          <a:prstGeom prst="rect">
            <a:avLst/>
          </a:prstGeom>
        </p:spPr>
      </p:pic>
    </p:spTree>
    <p:extLst>
      <p:ext uri="{BB962C8B-B14F-4D97-AF65-F5344CB8AC3E}">
        <p14:creationId xmlns:p14="http://schemas.microsoft.com/office/powerpoint/2010/main" val="2520835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5" name="Picture 4">
            <a:extLst>
              <a:ext uri="{FF2B5EF4-FFF2-40B4-BE49-F238E27FC236}">
                <a16:creationId xmlns:a16="http://schemas.microsoft.com/office/drawing/2014/main" id="{CC759CDB-E43D-61A4-D03A-9975DEE35514}"/>
              </a:ext>
            </a:extLst>
          </p:cNvPr>
          <p:cNvPicPr>
            <a:picLocks noChangeAspect="1"/>
          </p:cNvPicPr>
          <p:nvPr/>
        </p:nvPicPr>
        <p:blipFill>
          <a:blip r:embed="rId2"/>
          <a:stretch>
            <a:fillRect/>
          </a:stretch>
        </p:blipFill>
        <p:spPr>
          <a:xfrm>
            <a:off x="900314" y="618617"/>
            <a:ext cx="9847644" cy="1871664"/>
          </a:xfrm>
          <a:prstGeom prst="rect">
            <a:avLst/>
          </a:prstGeom>
        </p:spPr>
      </p:pic>
      <p:pic>
        <p:nvPicPr>
          <p:cNvPr id="7" name="Picture 6">
            <a:extLst>
              <a:ext uri="{FF2B5EF4-FFF2-40B4-BE49-F238E27FC236}">
                <a16:creationId xmlns:a16="http://schemas.microsoft.com/office/drawing/2014/main" id="{5D9EB913-6DAF-9B68-A7AE-9CDFD112EC81}"/>
              </a:ext>
            </a:extLst>
          </p:cNvPr>
          <p:cNvPicPr>
            <a:picLocks noChangeAspect="1"/>
          </p:cNvPicPr>
          <p:nvPr/>
        </p:nvPicPr>
        <p:blipFill>
          <a:blip r:embed="rId3"/>
          <a:stretch>
            <a:fillRect/>
          </a:stretch>
        </p:blipFill>
        <p:spPr>
          <a:xfrm>
            <a:off x="7284396" y="1554449"/>
            <a:ext cx="3810000" cy="3771900"/>
          </a:xfrm>
          <a:prstGeom prst="rect">
            <a:avLst/>
          </a:prstGeom>
        </p:spPr>
      </p:pic>
    </p:spTree>
    <p:extLst>
      <p:ext uri="{BB962C8B-B14F-4D97-AF65-F5344CB8AC3E}">
        <p14:creationId xmlns:p14="http://schemas.microsoft.com/office/powerpoint/2010/main" val="155830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00223618-D39A-3782-38BE-861A331EC92B}"/>
              </a:ext>
            </a:extLst>
          </p:cNvPr>
          <p:cNvPicPr>
            <a:picLocks noChangeAspect="1"/>
          </p:cNvPicPr>
          <p:nvPr/>
        </p:nvPicPr>
        <p:blipFill>
          <a:blip r:embed="rId3"/>
          <a:stretch>
            <a:fillRect/>
          </a:stretch>
        </p:blipFill>
        <p:spPr>
          <a:xfrm>
            <a:off x="589633" y="266236"/>
            <a:ext cx="9317229" cy="2187807"/>
          </a:xfrm>
          <a:prstGeom prst="rect">
            <a:avLst/>
          </a:prstGeom>
        </p:spPr>
      </p:pic>
      <p:pic>
        <p:nvPicPr>
          <p:cNvPr id="6" name="Picture 5">
            <a:extLst>
              <a:ext uri="{FF2B5EF4-FFF2-40B4-BE49-F238E27FC236}">
                <a16:creationId xmlns:a16="http://schemas.microsoft.com/office/drawing/2014/main" id="{855CC5E0-7342-F848-194F-1A39E8440886}"/>
              </a:ext>
            </a:extLst>
          </p:cNvPr>
          <p:cNvPicPr>
            <a:picLocks noChangeAspect="1"/>
          </p:cNvPicPr>
          <p:nvPr/>
        </p:nvPicPr>
        <p:blipFill>
          <a:blip r:embed="rId4"/>
          <a:stretch>
            <a:fillRect/>
          </a:stretch>
        </p:blipFill>
        <p:spPr>
          <a:xfrm>
            <a:off x="589633" y="2974029"/>
            <a:ext cx="6897934" cy="3034447"/>
          </a:xfrm>
          <a:prstGeom prst="rect">
            <a:avLst/>
          </a:prstGeom>
        </p:spPr>
      </p:pic>
      <p:pic>
        <p:nvPicPr>
          <p:cNvPr id="8" name="Picture 7">
            <a:extLst>
              <a:ext uri="{FF2B5EF4-FFF2-40B4-BE49-F238E27FC236}">
                <a16:creationId xmlns:a16="http://schemas.microsoft.com/office/drawing/2014/main" id="{F510F069-689E-616D-7304-5A8EA5BE5A7C}"/>
              </a:ext>
            </a:extLst>
          </p:cNvPr>
          <p:cNvPicPr>
            <a:picLocks noChangeAspect="1"/>
          </p:cNvPicPr>
          <p:nvPr/>
        </p:nvPicPr>
        <p:blipFill>
          <a:blip r:embed="rId5"/>
          <a:stretch>
            <a:fillRect/>
          </a:stretch>
        </p:blipFill>
        <p:spPr>
          <a:xfrm>
            <a:off x="7892591" y="2251016"/>
            <a:ext cx="3276168" cy="3757460"/>
          </a:xfrm>
          <a:prstGeom prst="rect">
            <a:avLst/>
          </a:prstGeom>
        </p:spPr>
      </p:pic>
    </p:spTree>
    <p:extLst>
      <p:ext uri="{BB962C8B-B14F-4D97-AF65-F5344CB8AC3E}">
        <p14:creationId xmlns:p14="http://schemas.microsoft.com/office/powerpoint/2010/main" val="190203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D1A105AA-2A0D-D1A1-9E2A-77304EA06A8E}"/>
              </a:ext>
            </a:extLst>
          </p:cNvPr>
          <p:cNvPicPr>
            <a:picLocks noChangeAspect="1"/>
          </p:cNvPicPr>
          <p:nvPr/>
        </p:nvPicPr>
        <p:blipFill>
          <a:blip r:embed="rId2"/>
          <a:stretch>
            <a:fillRect/>
          </a:stretch>
        </p:blipFill>
        <p:spPr>
          <a:xfrm>
            <a:off x="761133" y="755373"/>
            <a:ext cx="10669733" cy="4180025"/>
          </a:xfrm>
          <a:prstGeom prst="rect">
            <a:avLst/>
          </a:prstGeom>
        </p:spPr>
      </p:pic>
    </p:spTree>
    <p:extLst>
      <p:ext uri="{BB962C8B-B14F-4D97-AF65-F5344CB8AC3E}">
        <p14:creationId xmlns:p14="http://schemas.microsoft.com/office/powerpoint/2010/main" val="2318944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6DA88BEE-C79B-7636-F466-0C179D2A3784}"/>
              </a:ext>
            </a:extLst>
          </p:cNvPr>
          <p:cNvPicPr>
            <a:picLocks noChangeAspect="1"/>
          </p:cNvPicPr>
          <p:nvPr/>
        </p:nvPicPr>
        <p:blipFill>
          <a:blip r:embed="rId2"/>
          <a:stretch>
            <a:fillRect/>
          </a:stretch>
        </p:blipFill>
        <p:spPr>
          <a:xfrm>
            <a:off x="616846" y="515591"/>
            <a:ext cx="9746353" cy="1466159"/>
          </a:xfrm>
          <a:prstGeom prst="rect">
            <a:avLst/>
          </a:prstGeom>
        </p:spPr>
      </p:pic>
    </p:spTree>
    <p:extLst>
      <p:ext uri="{BB962C8B-B14F-4D97-AF65-F5344CB8AC3E}">
        <p14:creationId xmlns:p14="http://schemas.microsoft.com/office/powerpoint/2010/main" val="3475982241"/>
      </p:ext>
    </p:extLst>
  </p:cSld>
  <p:clrMapOvr>
    <a:masterClrMapping/>
  </p:clrMapOvr>
</p:sld>
</file>

<file path=ppt/theme/theme1.xml><?xml version="1.0" encoding="utf-8"?>
<a:theme xmlns:a="http://schemas.openxmlformats.org/drawingml/2006/main" name="ExploreVTI">
  <a:themeElements>
    <a:clrScheme name="AnalogousFromRegularSeed_2SEEDS">
      <a:dk1>
        <a:srgbClr val="000000"/>
      </a:dk1>
      <a:lt1>
        <a:srgbClr val="FFFFFF"/>
      </a:lt1>
      <a:dk2>
        <a:srgbClr val="3D2229"/>
      </a:dk2>
      <a:lt2>
        <a:srgbClr val="E2E5E8"/>
      </a:lt2>
      <a:accent1>
        <a:srgbClr val="D56A17"/>
      </a:accent1>
      <a:accent2>
        <a:srgbClr val="E72D29"/>
      </a:accent2>
      <a:accent3>
        <a:srgbClr val="B8A221"/>
      </a:accent3>
      <a:accent4>
        <a:srgbClr val="14B4A3"/>
      </a:accent4>
      <a:accent5>
        <a:srgbClr val="29ADE7"/>
      </a:accent5>
      <a:accent6>
        <a:srgbClr val="174CD5"/>
      </a:accent6>
      <a:hlink>
        <a:srgbClr val="3F87BF"/>
      </a:hlink>
      <a:folHlink>
        <a:srgbClr val="7F7F7F"/>
      </a:folHlink>
    </a:clrScheme>
    <a:fontScheme name="Custom 23">
      <a:majorFont>
        <a:latin typeface="Sagona Boo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xploreVTI" id="{157DDAE2-BFCD-43FD-9602-E5EFEAD66DC3}" vid="{04B6EBF8-4645-4305-9753-050B420478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1117</Words>
  <Application>Microsoft Office PowerPoint</Application>
  <PresentationFormat>Widescreen</PresentationFormat>
  <Paragraphs>78</Paragraphs>
  <Slides>24</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vt:lpstr>
      <vt:lpstr>Avenir Next LT Pro</vt:lpstr>
      <vt:lpstr>AvenirNext LT Pro Medium</vt:lpstr>
      <vt:lpstr>Calibri</vt:lpstr>
      <vt:lpstr>MathJax_Main</vt:lpstr>
      <vt:lpstr>MathJax_Math-italic</vt:lpstr>
      <vt:lpstr>Neue Helvetica W01</vt:lpstr>
      <vt:lpstr>Sagona Book</vt:lpstr>
      <vt:lpstr>ExploreVTI</vt:lpstr>
      <vt:lpstr>Equations and Inequalities</vt:lpstr>
      <vt:lpstr>The Rectangular Coordinate System and Graphs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5</cp:revision>
  <dcterms:created xsi:type="dcterms:W3CDTF">2023-11-15T19:10:47Z</dcterms:created>
  <dcterms:modified xsi:type="dcterms:W3CDTF">2023-12-08T20:58:41Z</dcterms:modified>
</cp:coreProperties>
</file>