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744" r:id="rId3"/>
  </p:sldMasterIdLst>
  <p:notesMasterIdLst>
    <p:notesMasterId r:id="rId29"/>
  </p:notesMasterIdLst>
  <p:sldIdLst>
    <p:sldId id="373" r:id="rId4"/>
    <p:sldId id="371" r:id="rId5"/>
    <p:sldId id="281" r:id="rId6"/>
    <p:sldId id="282" r:id="rId7"/>
    <p:sldId id="344" r:id="rId8"/>
    <p:sldId id="332" r:id="rId9"/>
    <p:sldId id="334" r:id="rId10"/>
    <p:sldId id="336" r:id="rId11"/>
    <p:sldId id="335" r:id="rId12"/>
    <p:sldId id="337" r:id="rId13"/>
    <p:sldId id="338" r:id="rId14"/>
    <p:sldId id="340" r:id="rId15"/>
    <p:sldId id="341" r:id="rId16"/>
    <p:sldId id="342" r:id="rId17"/>
    <p:sldId id="343" r:id="rId18"/>
    <p:sldId id="346" r:id="rId19"/>
    <p:sldId id="350" r:id="rId20"/>
    <p:sldId id="349" r:id="rId21"/>
    <p:sldId id="348" r:id="rId22"/>
    <p:sldId id="351" r:id="rId23"/>
    <p:sldId id="345" r:id="rId24"/>
    <p:sldId id="353" r:id="rId25"/>
    <p:sldId id="354" r:id="rId26"/>
    <p:sldId id="271" r:id="rId27"/>
    <p:sldId id="329"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9069" autoAdjust="0"/>
  </p:normalViewPr>
  <p:slideViewPr>
    <p:cSldViewPr snapToGrid="0">
      <p:cViewPr varScale="1">
        <p:scale>
          <a:sx n="88" d="100"/>
          <a:sy n="88" d="100"/>
        </p:scale>
        <p:origin x="102"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AA80E0-2187-467B-ADFB-D69A7F45F692}" type="datetimeFigureOut">
              <a:rPr lang="en-US" smtClean="0"/>
              <a:t>9/11/2024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28CB4D-4FCA-45CA-9E57-054ECA30A29D}" type="slidenum">
              <a:rPr lang="en-US" smtClean="0"/>
              <a:t>‹#›</a:t>
            </a:fld>
            <a:endParaRPr lang="en-US"/>
          </a:p>
        </p:txBody>
      </p:sp>
    </p:spTree>
    <p:extLst>
      <p:ext uri="{BB962C8B-B14F-4D97-AF65-F5344CB8AC3E}">
        <p14:creationId xmlns:p14="http://schemas.microsoft.com/office/powerpoint/2010/main" val="3303214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1581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5538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4</a:t>
            </a:fld>
            <a:endParaRPr lang="en-US"/>
          </a:p>
        </p:txBody>
      </p:sp>
    </p:spTree>
    <p:extLst>
      <p:ext uri="{BB962C8B-B14F-4D97-AF65-F5344CB8AC3E}">
        <p14:creationId xmlns:p14="http://schemas.microsoft.com/office/powerpoint/2010/main" val="3723573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6</a:t>
            </a:fld>
            <a:endParaRPr lang="en-US"/>
          </a:p>
        </p:txBody>
      </p:sp>
    </p:spTree>
    <p:extLst>
      <p:ext uri="{BB962C8B-B14F-4D97-AF65-F5344CB8AC3E}">
        <p14:creationId xmlns:p14="http://schemas.microsoft.com/office/powerpoint/2010/main" val="3857547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424242"/>
                </a:solidFill>
                <a:effectLst/>
                <a:highlight>
                  <a:srgbClr val="FFFFFF"/>
                </a:highlight>
                <a:latin typeface="Neue Helvetica W01"/>
              </a:rPr>
              <a:t>For example, suppose we are interested in the probability that a horse will lose a race. If event </a:t>
            </a:r>
            <a:r>
              <a:rPr lang="en-US" b="0" i="0" u="none" strike="noStrike" dirty="0">
                <a:solidFill>
                  <a:srgbClr val="424242"/>
                </a:solidFill>
                <a:effectLst/>
                <a:highlight>
                  <a:srgbClr val="FFFFFF"/>
                </a:highlight>
                <a:latin typeface="MathJax_Math-italic"/>
              </a:rPr>
              <a:t>W</a:t>
            </a:r>
            <a:r>
              <a:rPr lang="en-US" b="0" i="0" dirty="0">
                <a:solidFill>
                  <a:srgbClr val="424242"/>
                </a:solidFill>
                <a:effectLst/>
                <a:highlight>
                  <a:srgbClr val="FFFFFF"/>
                </a:highlight>
                <a:latin typeface="Neue Helvetica W01"/>
              </a:rPr>
              <a:t> is the horse winning the race, then the complement of event </a:t>
            </a:r>
            <a:r>
              <a:rPr lang="en-US" b="0" i="0" u="none" strike="noStrike" dirty="0">
                <a:solidFill>
                  <a:srgbClr val="424242"/>
                </a:solidFill>
                <a:effectLst/>
                <a:highlight>
                  <a:srgbClr val="FFFFFF"/>
                </a:highlight>
                <a:latin typeface="MathJax_Math-italic"/>
              </a:rPr>
              <a:t>W</a:t>
            </a:r>
            <a:r>
              <a:rPr lang="en-US" b="0" i="0" dirty="0">
                <a:solidFill>
                  <a:srgbClr val="424242"/>
                </a:solidFill>
                <a:effectLst/>
                <a:highlight>
                  <a:srgbClr val="FFFFFF"/>
                </a:highlight>
                <a:latin typeface="Neue Helvetica W01"/>
              </a:rPr>
              <a:t> is the horse losing the race.</a:t>
            </a:r>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18</a:t>
            </a:fld>
            <a:endParaRPr lang="en-US"/>
          </a:p>
        </p:txBody>
      </p:sp>
    </p:spTree>
    <p:extLst>
      <p:ext uri="{BB962C8B-B14F-4D97-AF65-F5344CB8AC3E}">
        <p14:creationId xmlns:p14="http://schemas.microsoft.com/office/powerpoint/2010/main" val="3592448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1189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9/11/2024</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81318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806250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80786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8BCF62C1-A170-4751-8D1C-F5EC793D12DB}"/>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3FFC9545-8C13-47EC-8C48-576FE9662477}"/>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93F450E-3AD9-4347-B8C2-09AD77029984}"/>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ED6FC33F-42C6-4724-AECB-5BA932A53C48}"/>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FAA0A9E8-2E83-46F0-962D-D668CD88A6DC}"/>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903435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68830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66743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9/11/2024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03462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9/11/2024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66234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9/11/2024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592344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9/11/2024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1738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34106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113555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868456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782346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657747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9/11/2024</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6690848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14505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933264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9/11/2024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578689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9/11/2024</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2899751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9/11/2024</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518238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9/11/2024</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52004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446970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9/11/2024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0822586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9/11/2024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842313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5190817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9/11/2024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45839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9/11/2024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77297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9/11/2024</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8734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9/11/2024</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32559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9/11/2024</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46174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9/11/2024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1706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9/11/2024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0001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9/11/2024</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901152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9/11/2024</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A57B0538-6345-4355-B5D9-EBC7E6DAE309}"/>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B50AA53F-14B5-4F69-86DE-1A25A479B484}"/>
              </a:ext>
            </a:extLst>
          </p:cNvPr>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1833F29-278E-40C2-B5BF-5F1CFDBC0000}"/>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B524B414-2CE4-4650-8189-7EAC2D1FD162}"/>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6758B69F-709F-4A28-879C-1FB9C7F01604}"/>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9445464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9/11/2024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22955910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5.xml"/><Relationship Id="rId1" Type="http://schemas.openxmlformats.org/officeDocument/2006/relationships/slideLayout" Target="../slideLayouts/slideLayout29.xml"/><Relationship Id="rId4" Type="http://schemas.openxmlformats.org/officeDocument/2006/relationships/image" Target="../media/image18.png"/></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70000"/>
          </a:blip>
          <a:srcRect t="15726" r="-1" b="-1"/>
          <a:stretch/>
        </p:blipFill>
        <p:spPr>
          <a:xfrm>
            <a:off x="0" y="0"/>
            <a:ext cx="12188932" cy="6856614"/>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996275" y="744909"/>
            <a:ext cx="10190071" cy="2301739"/>
          </a:xfrm>
        </p:spPr>
        <p:txBody>
          <a:bodyPr anchor="b">
            <a:normAutofit/>
          </a:bodyPr>
          <a:lstStyle/>
          <a:p>
            <a:r>
              <a:rPr lang="en-US" sz="5400" dirty="0"/>
              <a:t>Sequences, Probability, and Counting Theory</a:t>
            </a:r>
          </a:p>
        </p:txBody>
      </p:sp>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1200646" y="3075976"/>
            <a:ext cx="9781327" cy="3037115"/>
          </a:xfrm>
        </p:spPr>
        <p:txBody>
          <a:bodyPr anchor="t">
            <a:normAutofit lnSpcReduction="10000"/>
          </a:bodyPr>
          <a:lstStyle/>
          <a:p>
            <a:r>
              <a:rPr lang="en-US" sz="3600" dirty="0"/>
              <a:t>Chapter 13</a:t>
            </a:r>
          </a:p>
          <a:p>
            <a:endParaRPr lang="en-US" sz="2800" dirty="0"/>
          </a:p>
          <a:p>
            <a:endParaRPr lang="en-US" sz="2800" dirty="0"/>
          </a:p>
          <a:p>
            <a:endParaRPr lang="en-US" sz="2800" dirty="0"/>
          </a:p>
          <a:p>
            <a:endParaRPr lang="en-US" sz="2800" dirty="0">
              <a:solidFill>
                <a:schemeClr val="bg1"/>
              </a:solidFill>
            </a:endParaRPr>
          </a:p>
          <a:p>
            <a:r>
              <a:rPr lang="en-US" sz="2200" dirty="0">
                <a:solidFill>
                  <a:schemeClr val="bg1"/>
                </a:solidFill>
              </a:rPr>
              <a:t>Algebra and Trigonometry 2e, OpenStax, Jay Abramson</a:t>
            </a: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420" y="5861447"/>
            <a:ext cx="11896842" cy="46180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all" spc="200" normalizeH="0" baseline="0" noProof="0">
                <a:ln>
                  <a:noFill/>
                </a:ln>
                <a:solidFill>
                  <a:srgbClr val="FFFFFF"/>
                </a:solidFill>
                <a:effectLst/>
                <a:uLnTx/>
                <a:uFillTx/>
                <a:latin typeface="Arial"/>
                <a:ea typeface="+mn-ea"/>
                <a:cs typeface="Segoe UI Semilight" panose="020B0402040204020203" pitchFamily="34" charset="0"/>
              </a:rPr>
              <a:t>https://openstax.org/details/books/algebra-and-trigonometry-2e</a:t>
            </a:r>
            <a:endParaRPr kumimoji="0" lang="en-US" sz="1800" b="0" i="0" u="none" strike="noStrike" kern="1200" cap="all" spc="200" normalizeH="0" baseline="0" noProof="0" dirty="0">
              <a:ln>
                <a:noFill/>
              </a:ln>
              <a:solidFill>
                <a:srgbClr val="FFFFFF"/>
              </a:solidFill>
              <a:effectLst/>
              <a:uLnTx/>
              <a:uFillTx/>
              <a:latin typeface="Arial"/>
              <a:ea typeface="+mn-ea"/>
              <a:cs typeface="Segoe UI Semilight" panose="020B0402040204020203" pitchFamily="34" charset="0"/>
            </a:endParaRPr>
          </a:p>
        </p:txBody>
      </p:sp>
    </p:spTree>
    <p:extLst>
      <p:ext uri="{BB962C8B-B14F-4D97-AF65-F5344CB8AC3E}">
        <p14:creationId xmlns:p14="http://schemas.microsoft.com/office/powerpoint/2010/main" val="1546594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926B98B2-E2FB-D5F3-3E26-50B78A6EBB20}"/>
              </a:ext>
            </a:extLst>
          </p:cNvPr>
          <p:cNvPicPr>
            <a:picLocks noChangeAspect="1"/>
          </p:cNvPicPr>
          <p:nvPr/>
        </p:nvPicPr>
        <p:blipFill>
          <a:blip r:embed="rId2"/>
          <a:stretch>
            <a:fillRect/>
          </a:stretch>
        </p:blipFill>
        <p:spPr>
          <a:xfrm>
            <a:off x="306840" y="136525"/>
            <a:ext cx="10010775" cy="1438275"/>
          </a:xfrm>
          <a:prstGeom prst="rect">
            <a:avLst/>
          </a:prstGeom>
        </p:spPr>
      </p:pic>
    </p:spTree>
    <p:extLst>
      <p:ext uri="{BB962C8B-B14F-4D97-AF65-F5344CB8AC3E}">
        <p14:creationId xmlns:p14="http://schemas.microsoft.com/office/powerpoint/2010/main" val="4287012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CF3BAFB-FE88-3B6C-D2AB-3B532399037A}"/>
              </a:ext>
            </a:extLst>
          </p:cNvPr>
          <p:cNvPicPr>
            <a:picLocks noChangeAspect="1"/>
          </p:cNvPicPr>
          <p:nvPr/>
        </p:nvPicPr>
        <p:blipFill>
          <a:blip r:embed="rId2"/>
          <a:stretch>
            <a:fillRect/>
          </a:stretch>
        </p:blipFill>
        <p:spPr>
          <a:xfrm>
            <a:off x="643467" y="1902290"/>
            <a:ext cx="10905066" cy="3053418"/>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2663773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22C819A7-0CAE-6325-E2AB-F8C47E52E134}"/>
              </a:ext>
            </a:extLst>
          </p:cNvPr>
          <p:cNvPicPr>
            <a:picLocks noChangeAspect="1"/>
          </p:cNvPicPr>
          <p:nvPr/>
        </p:nvPicPr>
        <p:blipFill>
          <a:blip r:embed="rId2"/>
          <a:stretch>
            <a:fillRect/>
          </a:stretch>
        </p:blipFill>
        <p:spPr>
          <a:xfrm>
            <a:off x="224518" y="136525"/>
            <a:ext cx="10153650" cy="1847850"/>
          </a:xfrm>
          <a:prstGeom prst="rect">
            <a:avLst/>
          </a:prstGeom>
        </p:spPr>
      </p:pic>
    </p:spTree>
    <p:extLst>
      <p:ext uri="{BB962C8B-B14F-4D97-AF65-F5344CB8AC3E}">
        <p14:creationId xmlns:p14="http://schemas.microsoft.com/office/powerpoint/2010/main" val="1490427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F1EA4214-0F36-C740-FFFA-5F3187547808}"/>
              </a:ext>
            </a:extLst>
          </p:cNvPr>
          <p:cNvPicPr>
            <a:picLocks noChangeAspect="1"/>
          </p:cNvPicPr>
          <p:nvPr/>
        </p:nvPicPr>
        <p:blipFill>
          <a:blip r:embed="rId2"/>
          <a:stretch>
            <a:fillRect/>
          </a:stretch>
        </p:blipFill>
        <p:spPr>
          <a:xfrm>
            <a:off x="207508" y="136525"/>
            <a:ext cx="10144125" cy="1543050"/>
          </a:xfrm>
          <a:prstGeom prst="rect">
            <a:avLst/>
          </a:prstGeom>
        </p:spPr>
      </p:pic>
    </p:spTree>
    <p:extLst>
      <p:ext uri="{BB962C8B-B14F-4D97-AF65-F5344CB8AC3E}">
        <p14:creationId xmlns:p14="http://schemas.microsoft.com/office/powerpoint/2010/main" val="3641103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70F94F8-0C68-C476-85B6-54B12ACD70EC}"/>
              </a:ext>
            </a:extLst>
          </p:cNvPr>
          <p:cNvPicPr>
            <a:picLocks noChangeAspect="1"/>
          </p:cNvPicPr>
          <p:nvPr/>
        </p:nvPicPr>
        <p:blipFill>
          <a:blip r:embed="rId2"/>
          <a:stretch>
            <a:fillRect/>
          </a:stretch>
        </p:blipFill>
        <p:spPr>
          <a:xfrm>
            <a:off x="643467" y="1470091"/>
            <a:ext cx="10905066" cy="2480902"/>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
        <p:nvSpPr>
          <p:cNvPr id="6" name="TextBox 5">
            <a:extLst>
              <a:ext uri="{FF2B5EF4-FFF2-40B4-BE49-F238E27FC236}">
                <a16:creationId xmlns:a16="http://schemas.microsoft.com/office/drawing/2014/main" id="{E1A58A9E-C5EE-DC00-D9C2-628622E41ACD}"/>
              </a:ext>
            </a:extLst>
          </p:cNvPr>
          <p:cNvSpPr txBox="1"/>
          <p:nvPr/>
        </p:nvSpPr>
        <p:spPr>
          <a:xfrm>
            <a:off x="927369" y="4838080"/>
            <a:ext cx="10337261" cy="461665"/>
          </a:xfrm>
          <a:prstGeom prst="rect">
            <a:avLst/>
          </a:prstGeom>
          <a:noFill/>
        </p:spPr>
        <p:txBody>
          <a:bodyPr wrap="square">
            <a:spAutoFit/>
          </a:bodyPr>
          <a:lstStyle/>
          <a:p>
            <a:r>
              <a:rPr lang="en-US" sz="2400" dirty="0"/>
              <a:t>Events are </a:t>
            </a:r>
            <a:r>
              <a:rPr lang="en-US" sz="2400" b="1" dirty="0"/>
              <a:t>mutually exclusive </a:t>
            </a:r>
            <a:r>
              <a:rPr lang="en-US" sz="2400" dirty="0"/>
              <a:t>events when they have no outcomes in common.</a:t>
            </a:r>
          </a:p>
        </p:txBody>
      </p:sp>
    </p:spTree>
    <p:extLst>
      <p:ext uri="{BB962C8B-B14F-4D97-AF65-F5344CB8AC3E}">
        <p14:creationId xmlns:p14="http://schemas.microsoft.com/office/powerpoint/2010/main" val="3486096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A433D1D-ABAC-27DD-0473-BE742EBFE486}"/>
              </a:ext>
            </a:extLst>
          </p:cNvPr>
          <p:cNvPicPr>
            <a:picLocks noChangeAspect="1"/>
          </p:cNvPicPr>
          <p:nvPr/>
        </p:nvPicPr>
        <p:blipFill>
          <a:blip r:embed="rId2"/>
          <a:stretch>
            <a:fillRect/>
          </a:stretch>
        </p:blipFill>
        <p:spPr>
          <a:xfrm>
            <a:off x="643467" y="1684189"/>
            <a:ext cx="10905066" cy="3489620"/>
          </a:xfrm>
          <a:prstGeom prst="rect">
            <a:avLst/>
          </a:prstGeom>
        </p:spPr>
      </p:pic>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sz="1100"/>
              <a:t>https://openstax.org/details/books/algebra-and-trigonometry-2e</a:t>
            </a:r>
          </a:p>
        </p:txBody>
      </p:sp>
    </p:spTree>
    <p:extLst>
      <p:ext uri="{BB962C8B-B14F-4D97-AF65-F5344CB8AC3E}">
        <p14:creationId xmlns:p14="http://schemas.microsoft.com/office/powerpoint/2010/main" val="3381956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06E41897-D354-977A-1384-3C8646C54753}"/>
              </a:ext>
            </a:extLst>
          </p:cNvPr>
          <p:cNvPicPr>
            <a:picLocks noChangeAspect="1"/>
          </p:cNvPicPr>
          <p:nvPr/>
        </p:nvPicPr>
        <p:blipFill>
          <a:blip r:embed="rId2"/>
          <a:stretch>
            <a:fillRect/>
          </a:stretch>
        </p:blipFill>
        <p:spPr>
          <a:xfrm>
            <a:off x="274864" y="136525"/>
            <a:ext cx="10096500" cy="2114550"/>
          </a:xfrm>
          <a:prstGeom prst="rect">
            <a:avLst/>
          </a:prstGeom>
        </p:spPr>
      </p:pic>
    </p:spTree>
    <p:extLst>
      <p:ext uri="{BB962C8B-B14F-4D97-AF65-F5344CB8AC3E}">
        <p14:creationId xmlns:p14="http://schemas.microsoft.com/office/powerpoint/2010/main" val="1437352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0DEFA713-A92B-5391-6901-3FFB675BE307}"/>
              </a:ext>
            </a:extLst>
          </p:cNvPr>
          <p:cNvPicPr>
            <a:picLocks noChangeAspect="1"/>
          </p:cNvPicPr>
          <p:nvPr/>
        </p:nvPicPr>
        <p:blipFill>
          <a:blip r:embed="rId2"/>
          <a:stretch>
            <a:fillRect/>
          </a:stretch>
        </p:blipFill>
        <p:spPr>
          <a:xfrm>
            <a:off x="197303" y="136525"/>
            <a:ext cx="10077450" cy="1476375"/>
          </a:xfrm>
          <a:prstGeom prst="rect">
            <a:avLst/>
          </a:prstGeom>
        </p:spPr>
      </p:pic>
    </p:spTree>
    <p:extLst>
      <p:ext uri="{BB962C8B-B14F-4D97-AF65-F5344CB8AC3E}">
        <p14:creationId xmlns:p14="http://schemas.microsoft.com/office/powerpoint/2010/main" val="16777287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AEF6560-A95E-D332-A006-3F44C1A52113}"/>
              </a:ext>
            </a:extLst>
          </p:cNvPr>
          <p:cNvPicPr>
            <a:picLocks noChangeAspect="1"/>
          </p:cNvPicPr>
          <p:nvPr/>
        </p:nvPicPr>
        <p:blipFill>
          <a:blip r:embed="rId3"/>
          <a:stretch>
            <a:fillRect/>
          </a:stretch>
        </p:blipFill>
        <p:spPr>
          <a:xfrm>
            <a:off x="643467" y="1578948"/>
            <a:ext cx="10905066" cy="2480902"/>
          </a:xfrm>
          <a:prstGeom prst="rect">
            <a:avLst/>
          </a:prstGeom>
        </p:spPr>
      </p:pic>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sz="1100"/>
              <a:t>https://openstax.org/details/books/algebra-and-trigonometry-2e</a:t>
            </a:r>
          </a:p>
        </p:txBody>
      </p:sp>
      <mc:AlternateContent xmlns:mc="http://schemas.openxmlformats.org/markup-compatibility/2006">
        <mc:Choice xmlns:a14="http://schemas.microsoft.com/office/drawing/2010/main" Requires="a14">
          <p:sp>
            <p:nvSpPr>
              <p:cNvPr id="6" name="TextBox 5">
                <a:extLst>
                  <a:ext uri="{FF2B5EF4-FFF2-40B4-BE49-F238E27FC236}">
                    <a16:creationId xmlns:a16="http://schemas.microsoft.com/office/drawing/2014/main" id="{583A1305-ADE4-61DE-ED60-83AEFE109C57}"/>
                  </a:ext>
                </a:extLst>
              </p:cNvPr>
              <p:cNvSpPr txBox="1"/>
              <p:nvPr/>
            </p:nvSpPr>
            <p:spPr>
              <a:xfrm>
                <a:off x="990600" y="4607935"/>
                <a:ext cx="10371306" cy="1231106"/>
              </a:xfrm>
              <a:prstGeom prst="rect">
                <a:avLst/>
              </a:prstGeom>
              <a:noFill/>
            </p:spPr>
            <p:txBody>
              <a:bodyPr wrap="square">
                <a:spAutoFit/>
              </a:bodyPr>
              <a:lstStyle/>
              <a:p>
                <a:r>
                  <a:rPr lang="en-US" sz="2800" dirty="0"/>
                  <a:t>The complement of an event  </a:t>
                </a:r>
                <a14:m>
                  <m:oMath xmlns:m="http://schemas.openxmlformats.org/officeDocument/2006/math">
                    <m:r>
                      <a:rPr lang="en-US" sz="2800" i="1" dirty="0" smtClean="0">
                        <a:latin typeface="Cambria Math" panose="02040503050406030204" pitchFamily="18" charset="0"/>
                      </a:rPr>
                      <m:t>𝐸</m:t>
                    </m:r>
                  </m:oMath>
                </a14:m>
                <a:r>
                  <a:rPr lang="en-US" sz="2800" dirty="0"/>
                  <a:t>, denoted  </a:t>
                </a:r>
                <a14:m>
                  <m:oMath xmlns:m="http://schemas.openxmlformats.org/officeDocument/2006/math">
                    <m:r>
                      <a:rPr lang="en-US" sz="2800" i="1" dirty="0" smtClean="0">
                        <a:latin typeface="Cambria Math" panose="02040503050406030204" pitchFamily="18" charset="0"/>
                      </a:rPr>
                      <m:t>𝐸</m:t>
                    </m:r>
                    <m:r>
                      <a:rPr lang="en-US" sz="2800" i="1" dirty="0" smtClean="0">
                        <a:latin typeface="Cambria Math" panose="02040503050406030204" pitchFamily="18" charset="0"/>
                      </a:rPr>
                      <m:t>′</m:t>
                    </m:r>
                  </m:oMath>
                </a14:m>
                <a:r>
                  <a:rPr lang="en-US" sz="2800" dirty="0"/>
                  <a:t>, is the set of outcomes in the sample space that are not in  </a:t>
                </a:r>
                <a14:m>
                  <m:oMath xmlns:m="http://schemas.openxmlformats.org/officeDocument/2006/math">
                    <m:r>
                      <a:rPr lang="en-US" sz="2800" i="1" dirty="0" smtClean="0">
                        <a:latin typeface="Cambria Math" panose="02040503050406030204" pitchFamily="18" charset="0"/>
                      </a:rPr>
                      <m:t>𝐸</m:t>
                    </m:r>
                  </m:oMath>
                </a14:m>
                <a:r>
                  <a:rPr lang="en-US" sz="2800" dirty="0"/>
                  <a:t>.</a:t>
                </a:r>
              </a:p>
              <a:p>
                <a:r>
                  <a:rPr lang="en-US" dirty="0"/>
                  <a:t> </a:t>
                </a:r>
              </a:p>
            </p:txBody>
          </p:sp>
        </mc:Choice>
        <mc:Fallback>
          <p:sp>
            <p:nvSpPr>
              <p:cNvPr id="6" name="TextBox 5">
                <a:extLst>
                  <a:ext uri="{FF2B5EF4-FFF2-40B4-BE49-F238E27FC236}">
                    <a16:creationId xmlns:a16="http://schemas.microsoft.com/office/drawing/2014/main" id="{583A1305-ADE4-61DE-ED60-83AEFE109C57}"/>
                  </a:ext>
                </a:extLst>
              </p:cNvPr>
              <p:cNvSpPr txBox="1">
                <a:spLocks noRot="1" noChangeAspect="1" noMove="1" noResize="1" noEditPoints="1" noAdjustHandles="1" noChangeArrowheads="1" noChangeShapeType="1" noTextEdit="1"/>
              </p:cNvSpPr>
              <p:nvPr/>
            </p:nvSpPr>
            <p:spPr>
              <a:xfrm>
                <a:off x="990600" y="4607935"/>
                <a:ext cx="10371306" cy="1231106"/>
              </a:xfrm>
              <a:prstGeom prst="rect">
                <a:avLst/>
              </a:prstGeom>
              <a:blipFill>
                <a:blip r:embed="rId4"/>
                <a:stretch>
                  <a:fillRect l="-1235" t="-4950" r="-1293"/>
                </a:stretch>
              </a:blipFill>
            </p:spPr>
            <p:txBody>
              <a:bodyPr/>
              <a:lstStyle/>
              <a:p>
                <a:r>
                  <a:rPr lang="en-US">
                    <a:noFill/>
                  </a:rPr>
                  <a:t> </a:t>
                </a:r>
              </a:p>
            </p:txBody>
          </p:sp>
        </mc:Fallback>
      </mc:AlternateContent>
    </p:spTree>
    <p:extLst>
      <p:ext uri="{BB962C8B-B14F-4D97-AF65-F5344CB8AC3E}">
        <p14:creationId xmlns:p14="http://schemas.microsoft.com/office/powerpoint/2010/main" val="15930930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A229872D-E161-A4E4-21AA-CD3BFDC2A0A9}"/>
              </a:ext>
            </a:extLst>
          </p:cNvPr>
          <p:cNvPicPr>
            <a:picLocks noChangeAspect="1"/>
          </p:cNvPicPr>
          <p:nvPr/>
        </p:nvPicPr>
        <p:blipFill>
          <a:blip r:embed="rId2"/>
          <a:stretch>
            <a:fillRect/>
          </a:stretch>
        </p:blipFill>
        <p:spPr>
          <a:xfrm>
            <a:off x="221102" y="136525"/>
            <a:ext cx="10115550" cy="2667000"/>
          </a:xfrm>
          <a:prstGeom prst="rect">
            <a:avLst/>
          </a:prstGeom>
        </p:spPr>
      </p:pic>
    </p:spTree>
    <p:extLst>
      <p:ext uri="{BB962C8B-B14F-4D97-AF65-F5344CB8AC3E}">
        <p14:creationId xmlns:p14="http://schemas.microsoft.com/office/powerpoint/2010/main" val="707031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FA4E651-C3D8-4DB8-A026-E8531C6AFA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839781" y="4292782"/>
            <a:ext cx="10509388" cy="556964"/>
          </a:xfrm>
          <a:noFill/>
        </p:spPr>
        <p:txBody>
          <a:bodyPr>
            <a:normAutofit fontScale="25000" lnSpcReduction="20000"/>
          </a:bodyPr>
          <a:lstStyle/>
          <a:p>
            <a:r>
              <a:rPr lang="en-US" sz="17600" dirty="0"/>
              <a:t>13.7 Probability</a:t>
            </a:r>
            <a:endParaRPr lang="en-US" sz="600" dirty="0"/>
          </a:p>
          <a:p>
            <a:endParaRPr lang="en-US" sz="600" dirty="0"/>
          </a:p>
          <a:p>
            <a:endParaRPr lang="en-US" sz="600" dirty="0"/>
          </a:p>
          <a:p>
            <a:endParaRPr lang="en-US" sz="600" dirty="0"/>
          </a:p>
          <a:p>
            <a:endParaRPr lang="en-US" sz="600" dirty="0"/>
          </a:p>
          <a:p>
            <a:endParaRPr lang="en-US" sz="600" dirty="0"/>
          </a:p>
          <a:p>
            <a:endParaRPr lang="en-US" sz="600" dirty="0"/>
          </a:p>
          <a:p>
            <a:endParaRPr lang="en-US" sz="600" dirty="0"/>
          </a:p>
          <a:p>
            <a:r>
              <a:rPr lang="en-US" sz="5600" dirty="0">
                <a:solidFill>
                  <a:schemeClr val="tx1">
                    <a:lumMod val="50000"/>
                    <a:lumOff val="50000"/>
                  </a:schemeClr>
                </a:solidFill>
              </a:rPr>
              <a:t>Algebra and Trigonometry 2e, OpenStax, Jay Abramson</a:t>
            </a:r>
          </a:p>
        </p:txBody>
      </p:sp>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srcRect t="50624" b="1452"/>
          <a:stretch/>
        </p:blipFill>
        <p:spPr>
          <a:xfrm>
            <a:off x="20" y="2"/>
            <a:ext cx="12191979" cy="3900104"/>
          </a:xfrm>
          <a:prstGeom prst="rect">
            <a:avLst/>
          </a:prstGeom>
        </p:spPr>
      </p:pic>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3269313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8" end="8"/>
                                            </p:txEl>
                                          </p:spTgt>
                                        </p:tgtEl>
                                        <p:attrNameLst>
                                          <p:attrName>style.visibility</p:attrName>
                                        </p:attrNameLst>
                                      </p:cBhvr>
                                      <p:to>
                                        <p:strVal val="visible"/>
                                      </p:to>
                                    </p:set>
                                    <p:animEffect transition="in" filter="fade">
                                      <p:cBhvr>
                                        <p:cTn id="7" dur="4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A9E45370-6076-163A-F8B3-7E4BE8628D45}"/>
              </a:ext>
            </a:extLst>
          </p:cNvPr>
          <p:cNvPicPr>
            <a:picLocks noChangeAspect="1"/>
          </p:cNvPicPr>
          <p:nvPr/>
        </p:nvPicPr>
        <p:blipFill>
          <a:blip r:embed="rId2"/>
          <a:stretch>
            <a:fillRect/>
          </a:stretch>
        </p:blipFill>
        <p:spPr>
          <a:xfrm>
            <a:off x="255134" y="136525"/>
            <a:ext cx="10048875" cy="1762125"/>
          </a:xfrm>
          <a:prstGeom prst="rect">
            <a:avLst/>
          </a:prstGeom>
        </p:spPr>
      </p:pic>
    </p:spTree>
    <p:extLst>
      <p:ext uri="{BB962C8B-B14F-4D97-AF65-F5344CB8AC3E}">
        <p14:creationId xmlns:p14="http://schemas.microsoft.com/office/powerpoint/2010/main" val="35101735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0FFFC7B-9BA6-5E85-4A95-A688EC1A1383}"/>
              </a:ext>
            </a:extLst>
          </p:cNvPr>
          <p:cNvPicPr>
            <a:picLocks noChangeAspect="1"/>
          </p:cNvPicPr>
          <p:nvPr/>
        </p:nvPicPr>
        <p:blipFill>
          <a:blip r:embed="rId2"/>
          <a:stretch>
            <a:fillRect/>
          </a:stretch>
        </p:blipFill>
        <p:spPr>
          <a:xfrm>
            <a:off x="643467" y="1875996"/>
            <a:ext cx="10905066" cy="2017436"/>
          </a:xfrm>
          <a:prstGeom prst="rect">
            <a:avLst/>
          </a:prstGeom>
        </p:spPr>
      </p:pic>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sz="1100"/>
              <a:t>https://openstax.org/details/books/algebra-and-trigonometry-2e</a:t>
            </a:r>
          </a:p>
        </p:txBody>
      </p:sp>
    </p:spTree>
    <p:extLst>
      <p:ext uri="{BB962C8B-B14F-4D97-AF65-F5344CB8AC3E}">
        <p14:creationId xmlns:p14="http://schemas.microsoft.com/office/powerpoint/2010/main" val="36386080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AD2F4A26-7EA3-C71F-BB5B-E9B718629E60}"/>
              </a:ext>
            </a:extLst>
          </p:cNvPr>
          <p:cNvPicPr>
            <a:picLocks noChangeAspect="1"/>
          </p:cNvPicPr>
          <p:nvPr/>
        </p:nvPicPr>
        <p:blipFill>
          <a:blip r:embed="rId2"/>
          <a:stretch>
            <a:fillRect/>
          </a:stretch>
        </p:blipFill>
        <p:spPr>
          <a:xfrm>
            <a:off x="325211" y="136525"/>
            <a:ext cx="10039350" cy="2924175"/>
          </a:xfrm>
          <a:prstGeom prst="rect">
            <a:avLst/>
          </a:prstGeom>
        </p:spPr>
      </p:pic>
    </p:spTree>
    <p:extLst>
      <p:ext uri="{BB962C8B-B14F-4D97-AF65-F5344CB8AC3E}">
        <p14:creationId xmlns:p14="http://schemas.microsoft.com/office/powerpoint/2010/main" val="38469020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F74F2B9C-A8AB-ACB7-8E94-F2FCC78A10EA}"/>
              </a:ext>
            </a:extLst>
          </p:cNvPr>
          <p:cNvPicPr>
            <a:picLocks noChangeAspect="1"/>
          </p:cNvPicPr>
          <p:nvPr/>
        </p:nvPicPr>
        <p:blipFill>
          <a:blip r:embed="rId2"/>
          <a:stretch>
            <a:fillRect/>
          </a:stretch>
        </p:blipFill>
        <p:spPr>
          <a:xfrm>
            <a:off x="380320" y="136525"/>
            <a:ext cx="10125075" cy="2790825"/>
          </a:xfrm>
          <a:prstGeom prst="rect">
            <a:avLst/>
          </a:prstGeom>
        </p:spPr>
      </p:pic>
    </p:spTree>
    <p:extLst>
      <p:ext uri="{BB962C8B-B14F-4D97-AF65-F5344CB8AC3E}">
        <p14:creationId xmlns:p14="http://schemas.microsoft.com/office/powerpoint/2010/main" val="24328218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1B5233B4-B6B7-5F70-7EA0-B1E262ADEA8A}"/>
              </a:ext>
            </a:extLst>
          </p:cNvPr>
          <p:cNvSpPr txBox="1"/>
          <p:nvPr/>
        </p:nvSpPr>
        <p:spPr>
          <a:xfrm>
            <a:off x="1604136" y="1347850"/>
            <a:ext cx="7907229" cy="4031873"/>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Arial"/>
                <a:ea typeface="+mn-ea"/>
                <a:cs typeface="+mn-cs"/>
              </a:rPr>
              <a:t>What did you learn in this section?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marL="457200" indent="-457200">
              <a:buFont typeface="Arial" panose="020B0604020202020204" pitchFamily="34" charset="0"/>
              <a:buChar char="•"/>
            </a:pPr>
            <a:r>
              <a:rPr lang="en-US" sz="2800" dirty="0"/>
              <a:t>Construct probability models.</a:t>
            </a:r>
          </a:p>
          <a:p>
            <a:pPr marL="457200" indent="-457200">
              <a:buFont typeface="Arial" panose="020B0604020202020204" pitchFamily="34" charset="0"/>
              <a:buChar char="•"/>
            </a:pPr>
            <a:r>
              <a:rPr lang="en-US" sz="2800" dirty="0"/>
              <a:t>Compute probabilities of equally likely outcomes.</a:t>
            </a:r>
          </a:p>
          <a:p>
            <a:pPr marL="457200" indent="-457200">
              <a:buFont typeface="Arial" panose="020B0604020202020204" pitchFamily="34" charset="0"/>
              <a:buChar char="•"/>
            </a:pPr>
            <a:r>
              <a:rPr lang="en-US" sz="2800" dirty="0"/>
              <a:t>Compute probabilities of the union of two events.</a:t>
            </a:r>
          </a:p>
          <a:p>
            <a:pPr marL="457200" indent="-457200">
              <a:buFont typeface="Arial" panose="020B0604020202020204" pitchFamily="34" charset="0"/>
              <a:buChar char="•"/>
            </a:pPr>
            <a:r>
              <a:rPr lang="en-US" sz="2800" dirty="0"/>
              <a:t>Use the complement rule to find probabilities.</a:t>
            </a:r>
          </a:p>
          <a:p>
            <a:pPr marL="457200" indent="-457200">
              <a:buFont typeface="Arial" panose="020B0604020202020204" pitchFamily="34" charset="0"/>
              <a:buChar char="•"/>
            </a:pPr>
            <a:r>
              <a:rPr lang="en-US" sz="2800" dirty="0"/>
              <a:t>Compute probability using counting theory.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algn="l">
              <a:buFont typeface="Arial" panose="020B0604020202020204" pitchFamily="34" charset="0"/>
              <a:buChar cha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0380735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8E756EE-FD19-51CA-039D-58E2DA631F85}"/>
              </a:ext>
            </a:extLst>
          </p:cNvPr>
          <p:cNvSpPr>
            <a:spLocks noGrp="1"/>
          </p:cNvSpPr>
          <p:nvPr>
            <p:ph type="ftr" sz="quarter" idx="11"/>
          </p:nvPr>
        </p:nvSpPr>
        <p:spPr/>
        <p:txBody>
          <a:bodyPr/>
          <a:lstStyle/>
          <a:p>
            <a:r>
              <a:rPr lang="en-US" sz="1200"/>
              <a:t>https://openstax.org/details/books/algebra-and-trigonometry-2e</a:t>
            </a:r>
          </a:p>
        </p:txBody>
      </p:sp>
      <p:sp>
        <p:nvSpPr>
          <p:cNvPr id="3" name="TextBox 2">
            <a:extLst>
              <a:ext uri="{FF2B5EF4-FFF2-40B4-BE49-F238E27FC236}">
                <a16:creationId xmlns:a16="http://schemas.microsoft.com/office/drawing/2014/main" id="{25A47092-0CAF-6ECD-73EB-47AC66032CA5}"/>
              </a:ext>
            </a:extLst>
          </p:cNvPr>
          <p:cNvSpPr txBox="1"/>
          <p:nvPr/>
        </p:nvSpPr>
        <p:spPr>
          <a:xfrm>
            <a:off x="2631440" y="1747520"/>
            <a:ext cx="5923280" cy="2031325"/>
          </a:xfrm>
          <a:prstGeom prst="rect">
            <a:avLst/>
          </a:prstGeom>
          <a:noFill/>
        </p:spPr>
        <p:txBody>
          <a:bodyPr wrap="square" rtlCol="0">
            <a:spAutoFit/>
          </a:bodyPr>
          <a:lstStyle/>
          <a:p>
            <a:pPr algn="ctr"/>
            <a:r>
              <a:rPr lang="en-US" dirty="0">
                <a:solidFill>
                  <a:prstClr val="black"/>
                </a:solidFill>
                <a:latin typeface="Calibri" panose="020F0502020204030204"/>
              </a:rPr>
              <a:t>This resource is an adaptation of the OpenStax </a:t>
            </a:r>
            <a:r>
              <a:rPr lang="en-US" i="1" dirty="0">
                <a:solidFill>
                  <a:prstClr val="black"/>
                </a:solidFill>
                <a:latin typeface="Calibri" panose="020F0502020204030204"/>
              </a:rPr>
              <a:t>Algebra and Trigonometry 2e</a:t>
            </a:r>
            <a:r>
              <a:rPr lang="en-US" dirty="0">
                <a:solidFill>
                  <a:prstClr val="black"/>
                </a:solidFill>
                <a:latin typeface="Calibri" panose="020F0502020204030204"/>
              </a:rPr>
              <a:t> open textbook and is ©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2351770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4" name="TextBox 3">
            <a:extLst>
              <a:ext uri="{FF2B5EF4-FFF2-40B4-BE49-F238E27FC236}">
                <a16:creationId xmlns:a16="http://schemas.microsoft.com/office/drawing/2014/main" id="{4F4F4C16-4219-DB71-772E-1A032417EE9C}"/>
              </a:ext>
            </a:extLst>
          </p:cNvPr>
          <p:cNvSpPr txBox="1"/>
          <p:nvPr/>
        </p:nvSpPr>
        <p:spPr>
          <a:xfrm>
            <a:off x="1496291" y="1230708"/>
            <a:ext cx="8692738" cy="3539430"/>
          </a:xfrm>
          <a:prstGeom prst="rect">
            <a:avLst/>
          </a:prstGeom>
          <a:noFill/>
        </p:spPr>
        <p:txBody>
          <a:bodyPr wrap="square">
            <a:spAutoFit/>
          </a:bodyPr>
          <a:lstStyle/>
          <a:p>
            <a:r>
              <a:rPr lang="en-US" sz="3200" dirty="0"/>
              <a:t>What are the learning objectives for this section?</a:t>
            </a:r>
          </a:p>
          <a:p>
            <a:endParaRPr lang="en-US" sz="2800" dirty="0"/>
          </a:p>
          <a:p>
            <a:pPr marL="457200" indent="-457200">
              <a:buFont typeface="Arial" panose="020B0604020202020204" pitchFamily="34" charset="0"/>
              <a:buChar char="•"/>
            </a:pPr>
            <a:r>
              <a:rPr lang="en-US" sz="2800" dirty="0"/>
              <a:t>Construct probability models.</a:t>
            </a:r>
          </a:p>
          <a:p>
            <a:pPr marL="457200" indent="-457200">
              <a:buFont typeface="Arial" panose="020B0604020202020204" pitchFamily="34" charset="0"/>
              <a:buChar char="•"/>
            </a:pPr>
            <a:r>
              <a:rPr lang="en-US" sz="2800" dirty="0"/>
              <a:t>Compute probabilities of equally likely outcomes.</a:t>
            </a:r>
          </a:p>
          <a:p>
            <a:pPr marL="457200" indent="-457200">
              <a:buFont typeface="Arial" panose="020B0604020202020204" pitchFamily="34" charset="0"/>
              <a:buChar char="•"/>
            </a:pPr>
            <a:r>
              <a:rPr lang="en-US" sz="2800" dirty="0"/>
              <a:t>Compute probabilities of the union of two events.</a:t>
            </a:r>
          </a:p>
          <a:p>
            <a:pPr marL="457200" indent="-457200">
              <a:buFont typeface="Arial" panose="020B0604020202020204" pitchFamily="34" charset="0"/>
              <a:buChar char="•"/>
            </a:pPr>
            <a:r>
              <a:rPr lang="en-US" sz="2800" dirty="0"/>
              <a:t>Use the complement rule to find probabilities.</a:t>
            </a:r>
          </a:p>
          <a:p>
            <a:pPr marL="457200" indent="-457200">
              <a:buFont typeface="Arial" panose="020B0604020202020204" pitchFamily="34" charset="0"/>
              <a:buChar char="•"/>
            </a:pPr>
            <a:r>
              <a:rPr lang="en-US" sz="2800" dirty="0"/>
              <a:t>Compute probability using counting theory.</a:t>
            </a:r>
          </a:p>
          <a:p>
            <a:r>
              <a:rPr lang="en-US" sz="2400" dirty="0"/>
              <a:t>  </a:t>
            </a:r>
          </a:p>
        </p:txBody>
      </p:sp>
    </p:spTree>
    <p:extLst>
      <p:ext uri="{BB962C8B-B14F-4D97-AF65-F5344CB8AC3E}">
        <p14:creationId xmlns:p14="http://schemas.microsoft.com/office/powerpoint/2010/main" val="1450522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mc:AlternateContent xmlns:mc="http://schemas.openxmlformats.org/markup-compatibility/2006">
        <mc:Choice xmlns:a14="http://schemas.microsoft.com/office/drawing/2010/main" Requires="a14">
          <p:sp>
            <p:nvSpPr>
              <p:cNvPr id="4" name="TextBox 3">
                <a:extLst>
                  <a:ext uri="{FF2B5EF4-FFF2-40B4-BE49-F238E27FC236}">
                    <a16:creationId xmlns:a16="http://schemas.microsoft.com/office/drawing/2014/main" id="{D7A86ED1-8998-B00C-5DD5-5BCA7BC15034}"/>
                  </a:ext>
                </a:extLst>
              </p:cNvPr>
              <p:cNvSpPr txBox="1"/>
              <p:nvPr/>
            </p:nvSpPr>
            <p:spPr>
              <a:xfrm>
                <a:off x="683367" y="366862"/>
                <a:ext cx="11164921" cy="4770537"/>
              </a:xfrm>
              <a:prstGeom prst="rect">
                <a:avLst/>
              </a:prstGeom>
              <a:noFill/>
            </p:spPr>
            <p:txBody>
              <a:bodyPr wrap="square">
                <a:spAutoFit/>
              </a:bodyPr>
              <a:lstStyle/>
              <a:p>
                <a:r>
                  <a:rPr lang="en-US" sz="3200" b="1" dirty="0"/>
                  <a:t>Constructing Probability Models</a:t>
                </a:r>
              </a:p>
              <a:p>
                <a:endParaRPr lang="en-US" sz="3200" b="1" dirty="0"/>
              </a:p>
              <a:p>
                <a:pPr marL="342900" indent="-342900">
                  <a:buFont typeface="Arial" panose="020B0604020202020204" pitchFamily="34" charset="0"/>
                  <a:buChar char="•"/>
                </a:pPr>
                <a:r>
                  <a:rPr lang="en-US" sz="2400" dirty="0"/>
                  <a:t>An </a:t>
                </a:r>
                <a:r>
                  <a:rPr lang="en-US" sz="2400" b="1" dirty="0"/>
                  <a:t>experiment</a:t>
                </a:r>
                <a:r>
                  <a:rPr lang="en-US" sz="2400" dirty="0"/>
                  <a:t> is an activity with an observable result. </a:t>
                </a:r>
              </a:p>
              <a:p>
                <a:pPr marL="342900" indent="-342900">
                  <a:buFont typeface="Arial" panose="020B0604020202020204" pitchFamily="34" charset="0"/>
                  <a:buChar char="•"/>
                </a:pPr>
                <a:r>
                  <a:rPr lang="en-US" sz="2400" dirty="0"/>
                  <a:t>The possible results are called the </a:t>
                </a:r>
                <a:r>
                  <a:rPr lang="en-US" sz="2400" b="1" dirty="0"/>
                  <a:t>outcomes</a:t>
                </a:r>
                <a:r>
                  <a:rPr lang="en-US" sz="2400" dirty="0"/>
                  <a:t> of the experiment. </a:t>
                </a:r>
              </a:p>
              <a:p>
                <a:pPr marL="342900" indent="-342900">
                  <a:buFont typeface="Arial" panose="020B0604020202020204" pitchFamily="34" charset="0"/>
                  <a:buChar char="•"/>
                </a:pPr>
                <a:r>
                  <a:rPr lang="en-US" sz="2400" dirty="0"/>
                  <a:t>The set of all possible outcomes of an experiment is called the </a:t>
                </a:r>
                <a:r>
                  <a:rPr lang="en-US" sz="2400" b="1" dirty="0"/>
                  <a:t>sample space </a:t>
                </a:r>
                <a:r>
                  <a:rPr lang="en-US" sz="2400" dirty="0"/>
                  <a:t>of the experiment. </a:t>
                </a:r>
              </a:p>
              <a:p>
                <a:pPr marL="342900" indent="-342900">
                  <a:buFont typeface="Arial" panose="020B0604020202020204" pitchFamily="34" charset="0"/>
                  <a:buChar char="•"/>
                </a:pPr>
                <a:r>
                  <a:rPr lang="en-US" sz="2400" dirty="0"/>
                  <a:t>An </a:t>
                </a:r>
                <a:r>
                  <a:rPr lang="en-US" sz="2400" b="1" dirty="0"/>
                  <a:t>event</a:t>
                </a:r>
                <a:r>
                  <a:rPr lang="en-US" sz="2400" dirty="0"/>
                  <a:t> is any subset of a sample space.</a:t>
                </a:r>
              </a:p>
              <a:p>
                <a:pPr marL="342900" indent="-342900">
                  <a:buFont typeface="Arial" panose="020B0604020202020204" pitchFamily="34" charset="0"/>
                  <a:buChar char="•"/>
                </a:pPr>
                <a:r>
                  <a:rPr lang="en-US" sz="2400" dirty="0"/>
                  <a:t>The likelihood of an event is known as the </a:t>
                </a:r>
                <a:r>
                  <a:rPr lang="en-US" sz="2400" b="1" dirty="0"/>
                  <a:t>probability </a:t>
                </a:r>
                <a:r>
                  <a:rPr lang="en-US" sz="2400" dirty="0"/>
                  <a:t>of the event. </a:t>
                </a:r>
              </a:p>
              <a:p>
                <a:pPr marL="342900" indent="-342900">
                  <a:buFont typeface="Arial" panose="020B0604020202020204" pitchFamily="34" charset="0"/>
                  <a:buChar char="•"/>
                </a:pPr>
                <a:r>
                  <a:rPr lang="en-US" sz="2400" dirty="0"/>
                  <a:t>The probability of an event  </a:t>
                </a:r>
                <a14:m>
                  <m:oMath xmlns:m="http://schemas.openxmlformats.org/officeDocument/2006/math">
                    <m:r>
                      <a:rPr lang="en-US" sz="2400" i="1" dirty="0" smtClean="0">
                        <a:latin typeface="Cambria Math" panose="02040503050406030204" pitchFamily="18" charset="0"/>
                      </a:rPr>
                      <m:t>𝑝</m:t>
                    </m:r>
                  </m:oMath>
                </a14:m>
                <a:r>
                  <a:rPr lang="en-US" sz="2400" dirty="0"/>
                  <a:t>  is a number that always satisfies  </a:t>
                </a:r>
                <a14:m>
                  <m:oMath xmlns:m="http://schemas.openxmlformats.org/officeDocument/2006/math">
                    <m:r>
                      <a:rPr lang="en-US" sz="2400" i="1" dirty="0" smtClean="0">
                        <a:latin typeface="Cambria Math" panose="02040503050406030204" pitchFamily="18" charset="0"/>
                      </a:rPr>
                      <m:t>0≤</m:t>
                    </m:r>
                    <m:r>
                      <a:rPr lang="en-US" sz="2400" i="1" dirty="0" smtClean="0">
                        <a:latin typeface="Cambria Math" panose="02040503050406030204" pitchFamily="18" charset="0"/>
                      </a:rPr>
                      <m:t>𝑝</m:t>
                    </m:r>
                    <m:r>
                      <a:rPr lang="en-US" sz="2400" i="1" dirty="0" smtClean="0">
                        <a:latin typeface="Cambria Math" panose="02040503050406030204" pitchFamily="18" charset="0"/>
                      </a:rPr>
                      <m:t>≤1</m:t>
                    </m:r>
                    <m:r>
                      <a:rPr lang="en-US" sz="2400" b="0" i="0" dirty="0" smtClean="0">
                        <a:latin typeface="Cambria Math" panose="02040503050406030204" pitchFamily="18" charset="0"/>
                      </a:rPr>
                      <m:t>.</m:t>
                    </m:r>
                  </m:oMath>
                </a14:m>
                <a:r>
                  <a:rPr lang="en-US" sz="2400" dirty="0"/>
                  <a:t>  </a:t>
                </a:r>
              </a:p>
              <a:p>
                <a:pPr marL="342900" indent="-342900">
                  <a:buFont typeface="Arial" panose="020B0604020202020204" pitchFamily="34" charset="0"/>
                  <a:buChar char="•"/>
                </a:pPr>
                <a:r>
                  <a:rPr lang="en-US" sz="2400" dirty="0"/>
                  <a:t> </a:t>
                </a:r>
                <a14:m>
                  <m:oMath xmlns:m="http://schemas.openxmlformats.org/officeDocument/2006/math">
                    <m:r>
                      <a:rPr lang="en-US" sz="2400" b="0" i="1" dirty="0" smtClean="0">
                        <a:latin typeface="Cambria Math" panose="02040503050406030204" pitchFamily="18" charset="0"/>
                      </a:rPr>
                      <m:t>𝑝</m:t>
                    </m:r>
                    <m:r>
                      <a:rPr lang="en-US" sz="2400" b="0" i="0" dirty="0" smtClean="0">
                        <a:latin typeface="Cambria Math" panose="02040503050406030204" pitchFamily="18" charset="0"/>
                      </a:rPr>
                      <m:t>=</m:t>
                    </m:r>
                    <m:r>
                      <a:rPr lang="en-US" sz="2400" i="1" dirty="0" smtClean="0">
                        <a:latin typeface="Cambria Math" panose="02040503050406030204" pitchFamily="18" charset="0"/>
                      </a:rPr>
                      <m:t>0</m:t>
                    </m:r>
                  </m:oMath>
                </a14:m>
                <a:r>
                  <a:rPr lang="en-US" sz="2400" dirty="0"/>
                  <a:t> indicates an impossible event and </a:t>
                </a:r>
                <a14:m>
                  <m:oMath xmlns:m="http://schemas.openxmlformats.org/officeDocument/2006/math">
                    <m:r>
                      <a:rPr lang="en-US" sz="2400" b="0" i="1" dirty="0" smtClean="0">
                        <a:latin typeface="Cambria Math" panose="02040503050406030204" pitchFamily="18" charset="0"/>
                      </a:rPr>
                      <m:t>𝑝</m:t>
                    </m:r>
                    <m:r>
                      <a:rPr lang="en-US" sz="2400" b="0" i="0" dirty="0" smtClean="0">
                        <a:latin typeface="Cambria Math" panose="02040503050406030204" pitchFamily="18" charset="0"/>
                      </a:rPr>
                      <m:t>=</m:t>
                    </m:r>
                    <m:r>
                      <a:rPr lang="en-US" sz="2400" i="1" dirty="0" smtClean="0">
                        <a:latin typeface="Cambria Math" panose="02040503050406030204" pitchFamily="18" charset="0"/>
                      </a:rPr>
                      <m:t>1</m:t>
                    </m:r>
                  </m:oMath>
                </a14:m>
                <a:r>
                  <a:rPr lang="en-US" sz="2400" dirty="0"/>
                  <a:t> indicates a certain event. </a:t>
                </a:r>
              </a:p>
              <a:p>
                <a:pPr marL="342900" indent="-342900">
                  <a:buFont typeface="Arial" panose="020B0604020202020204" pitchFamily="34" charset="0"/>
                  <a:buChar char="•"/>
                </a:pPr>
                <a:r>
                  <a:rPr lang="en-US" sz="2400" dirty="0"/>
                  <a:t>A </a:t>
                </a:r>
                <a:r>
                  <a:rPr lang="en-US" sz="2400" b="1" dirty="0"/>
                  <a:t>probability model </a:t>
                </a:r>
                <a:r>
                  <a:rPr lang="en-US" sz="2400" dirty="0"/>
                  <a:t>is a mathematical description of an experiment listing all possible outcomes and their associated probabilities.</a:t>
                </a:r>
              </a:p>
            </p:txBody>
          </p:sp>
        </mc:Choice>
        <mc:Fallback>
          <p:sp>
            <p:nvSpPr>
              <p:cNvPr id="4" name="TextBox 3">
                <a:extLst>
                  <a:ext uri="{FF2B5EF4-FFF2-40B4-BE49-F238E27FC236}">
                    <a16:creationId xmlns:a16="http://schemas.microsoft.com/office/drawing/2014/main" id="{D7A86ED1-8998-B00C-5DD5-5BCA7BC15034}"/>
                  </a:ext>
                </a:extLst>
              </p:cNvPr>
              <p:cNvSpPr txBox="1">
                <a:spLocks noRot="1" noChangeAspect="1" noMove="1" noResize="1" noEditPoints="1" noAdjustHandles="1" noChangeArrowheads="1" noChangeShapeType="1" noTextEdit="1"/>
              </p:cNvSpPr>
              <p:nvPr/>
            </p:nvSpPr>
            <p:spPr>
              <a:xfrm>
                <a:off x="683367" y="366862"/>
                <a:ext cx="11164921" cy="4770537"/>
              </a:xfrm>
              <a:prstGeom prst="rect">
                <a:avLst/>
              </a:prstGeom>
              <a:blipFill>
                <a:blip r:embed="rId3"/>
                <a:stretch>
                  <a:fillRect l="-1365" t="-1660" r="-1255" b="-1916"/>
                </a:stretch>
              </a:blipFill>
            </p:spPr>
            <p:txBody>
              <a:bodyPr/>
              <a:lstStyle/>
              <a:p>
                <a:r>
                  <a:rPr lang="en-US">
                    <a:noFill/>
                  </a:rPr>
                  <a:t> </a:t>
                </a:r>
              </a:p>
            </p:txBody>
          </p:sp>
        </mc:Fallback>
      </mc:AlternateContent>
    </p:spTree>
    <p:extLst>
      <p:ext uri="{BB962C8B-B14F-4D97-AF65-F5344CB8AC3E}">
        <p14:creationId xmlns:p14="http://schemas.microsoft.com/office/powerpoint/2010/main" val="197465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FEDC7B8-3513-E674-DB65-379438ED0F71}"/>
              </a:ext>
            </a:extLst>
          </p:cNvPr>
          <p:cNvPicPr>
            <a:picLocks noChangeAspect="1"/>
          </p:cNvPicPr>
          <p:nvPr/>
        </p:nvPicPr>
        <p:blipFill>
          <a:blip r:embed="rId2"/>
          <a:stretch>
            <a:fillRect/>
          </a:stretch>
        </p:blipFill>
        <p:spPr>
          <a:xfrm>
            <a:off x="643467" y="1943184"/>
            <a:ext cx="10905066" cy="2971630"/>
          </a:xfrm>
          <a:prstGeom prst="rect">
            <a:avLst/>
          </a:prstGeom>
        </p:spPr>
      </p:pic>
      <p:sp>
        <p:nvSpPr>
          <p:cNvPr id="2" name="Footer Placeholder 1">
            <a:extLst>
              <a:ext uri="{FF2B5EF4-FFF2-40B4-BE49-F238E27FC236}">
                <a16:creationId xmlns:a16="http://schemas.microsoft.com/office/drawing/2014/main" id="{DB68F76E-A473-1E16-ED54-AD135BEEA92C}"/>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sz="1100"/>
              <a:t>https://openstax.org/details/books/algebra-and-trigonometry-2e</a:t>
            </a:r>
          </a:p>
        </p:txBody>
      </p:sp>
    </p:spTree>
    <p:extLst>
      <p:ext uri="{BB962C8B-B14F-4D97-AF65-F5344CB8AC3E}">
        <p14:creationId xmlns:p14="http://schemas.microsoft.com/office/powerpoint/2010/main" val="2952749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13621C04-08CE-D573-7F44-13330BA2F83F}"/>
              </a:ext>
            </a:extLst>
          </p:cNvPr>
          <p:cNvPicPr>
            <a:picLocks noChangeAspect="1"/>
          </p:cNvPicPr>
          <p:nvPr/>
        </p:nvPicPr>
        <p:blipFill>
          <a:blip r:embed="rId3"/>
          <a:stretch>
            <a:fillRect/>
          </a:stretch>
        </p:blipFill>
        <p:spPr>
          <a:xfrm>
            <a:off x="176893" y="136525"/>
            <a:ext cx="10096500" cy="2143125"/>
          </a:xfrm>
          <a:prstGeom prst="rect">
            <a:avLst/>
          </a:prstGeom>
        </p:spPr>
      </p:pic>
    </p:spTree>
    <p:extLst>
      <p:ext uri="{BB962C8B-B14F-4D97-AF65-F5344CB8AC3E}">
        <p14:creationId xmlns:p14="http://schemas.microsoft.com/office/powerpoint/2010/main" val="2232977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FE4E47D1-2AF1-FED9-C32D-44DCA5501F09}"/>
              </a:ext>
            </a:extLst>
          </p:cNvPr>
          <p:cNvPicPr>
            <a:picLocks noChangeAspect="1"/>
          </p:cNvPicPr>
          <p:nvPr/>
        </p:nvPicPr>
        <p:blipFill>
          <a:blip r:embed="rId2"/>
          <a:stretch>
            <a:fillRect/>
          </a:stretch>
        </p:blipFill>
        <p:spPr>
          <a:xfrm>
            <a:off x="228600" y="136525"/>
            <a:ext cx="10058400" cy="1457325"/>
          </a:xfrm>
          <a:prstGeom prst="rect">
            <a:avLst/>
          </a:prstGeom>
        </p:spPr>
      </p:pic>
    </p:spTree>
    <p:extLst>
      <p:ext uri="{BB962C8B-B14F-4D97-AF65-F5344CB8AC3E}">
        <p14:creationId xmlns:p14="http://schemas.microsoft.com/office/powerpoint/2010/main" val="3881583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white paper with black text and black text&#10;&#10;Description automatically generated">
            <a:extLst>
              <a:ext uri="{FF2B5EF4-FFF2-40B4-BE49-F238E27FC236}">
                <a16:creationId xmlns:a16="http://schemas.microsoft.com/office/drawing/2014/main" id="{BE1854FD-FFBA-F7E4-115C-CF03869D50A3}"/>
              </a:ext>
            </a:extLst>
          </p:cNvPr>
          <p:cNvPicPr>
            <a:picLocks noChangeAspect="1"/>
          </p:cNvPicPr>
          <p:nvPr/>
        </p:nvPicPr>
        <p:blipFill>
          <a:blip r:embed="rId2"/>
          <a:stretch>
            <a:fillRect/>
          </a:stretch>
        </p:blipFill>
        <p:spPr>
          <a:xfrm>
            <a:off x="643467" y="1656926"/>
            <a:ext cx="10905066" cy="3544146"/>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773606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2340A70A-DC4E-B6A9-62C2-CF3A44A187BE}"/>
              </a:ext>
            </a:extLst>
          </p:cNvPr>
          <p:cNvPicPr>
            <a:picLocks noChangeAspect="1"/>
          </p:cNvPicPr>
          <p:nvPr/>
        </p:nvPicPr>
        <p:blipFill>
          <a:blip r:embed="rId2"/>
          <a:stretch>
            <a:fillRect/>
          </a:stretch>
        </p:blipFill>
        <p:spPr>
          <a:xfrm>
            <a:off x="358317" y="136525"/>
            <a:ext cx="10125075" cy="2152650"/>
          </a:xfrm>
          <a:prstGeom prst="rect">
            <a:avLst/>
          </a:prstGeom>
        </p:spPr>
      </p:pic>
    </p:spTree>
    <p:extLst>
      <p:ext uri="{BB962C8B-B14F-4D97-AF65-F5344CB8AC3E}">
        <p14:creationId xmlns:p14="http://schemas.microsoft.com/office/powerpoint/2010/main" val="3732481695"/>
      </p:ext>
    </p:extLst>
  </p:cSld>
  <p:clrMapOvr>
    <a:masterClrMapping/>
  </p:clrMapOvr>
</p:sld>
</file>

<file path=ppt/theme/theme1.xml><?xml version="1.0" encoding="utf-8"?>
<a:theme xmlns:a="http://schemas.openxmlformats.org/drawingml/2006/main" name="Theme1">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4FE45A68-4A21-4808-ABD7-9537C0317F24}" vid="{E754BD4C-C4D4-41DA-95E6-DE98A38083AC}"/>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290</TotalTime>
  <Words>697</Words>
  <Application>Microsoft Office PowerPoint</Application>
  <PresentationFormat>Widescreen</PresentationFormat>
  <Paragraphs>80</Paragraphs>
  <Slides>25</Slides>
  <Notes>6</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25</vt:i4>
      </vt:variant>
    </vt:vector>
  </HeadingPairs>
  <TitlesOfParts>
    <vt:vector size="35" baseType="lpstr">
      <vt:lpstr>Arial</vt:lpstr>
      <vt:lpstr>Calibri</vt:lpstr>
      <vt:lpstr>Calibri Light</vt:lpstr>
      <vt:lpstr>Cambria Math</vt:lpstr>
      <vt:lpstr>MathJax_Math-italic</vt:lpstr>
      <vt:lpstr>Neue Helvetica W01</vt:lpstr>
      <vt:lpstr>Times New Roman</vt:lpstr>
      <vt:lpstr>Theme1</vt:lpstr>
      <vt:lpstr>1_Office Theme</vt:lpstr>
      <vt:lpstr>Office Theme</vt:lpstr>
      <vt:lpstr>Sequences, Probability, and Counting Theory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Equations and Inequalities</dc:title>
  <dc:creator>Susan Aydelotte</dc:creator>
  <cp:lastModifiedBy>Susan Aydelotte</cp:lastModifiedBy>
  <cp:revision>32</cp:revision>
  <dcterms:created xsi:type="dcterms:W3CDTF">2023-11-15T21:12:55Z</dcterms:created>
  <dcterms:modified xsi:type="dcterms:W3CDTF">2024-09-11T19:11:50Z</dcterms:modified>
</cp:coreProperties>
</file>