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1"/>
  </p:notesMasterIdLst>
  <p:sldIdLst>
    <p:sldId id="373" r:id="rId4"/>
    <p:sldId id="371" r:id="rId5"/>
    <p:sldId id="281" r:id="rId6"/>
    <p:sldId id="282" r:id="rId7"/>
    <p:sldId id="332" r:id="rId8"/>
    <p:sldId id="334" r:id="rId9"/>
    <p:sldId id="344" r:id="rId10"/>
    <p:sldId id="333" r:id="rId11"/>
    <p:sldId id="336" r:id="rId12"/>
    <p:sldId id="335" r:id="rId13"/>
    <p:sldId id="337" r:id="rId14"/>
    <p:sldId id="338" r:id="rId15"/>
    <p:sldId id="339" r:id="rId16"/>
    <p:sldId id="340" r:id="rId17"/>
    <p:sldId id="341" r:id="rId18"/>
    <p:sldId id="271" r:id="rId19"/>
    <p:sldId id="32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24242"/>
                </a:solidFill>
                <a:effectLst/>
                <a:highlight>
                  <a:srgbClr val="FFFFFF"/>
                </a:highlight>
                <a:latin typeface="Neue Helvetica W01"/>
              </a:rPr>
              <a:t>First, let’s examine the exponents. With each successive term, the exponent for </a:t>
            </a:r>
            <a:r>
              <a:rPr lang="en-US" b="0" i="0" u="none" strike="noStrike" dirty="0">
                <a:solidFill>
                  <a:srgbClr val="424242"/>
                </a:solidFill>
                <a:effectLst/>
                <a:highlight>
                  <a:srgbClr val="FFFFFF"/>
                </a:highlight>
                <a:latin typeface="MathJax_Math-italic"/>
              </a:rPr>
              <a:t>x</a:t>
            </a:r>
            <a:r>
              <a:rPr lang="en-US" b="0" i="0" dirty="0">
                <a:solidFill>
                  <a:srgbClr val="424242"/>
                </a:solidFill>
                <a:effectLst/>
                <a:highlight>
                  <a:srgbClr val="FFFFFF"/>
                </a:highlight>
                <a:latin typeface="Neue Helvetica W01"/>
              </a:rPr>
              <a:t> decreases and the exponent for </a:t>
            </a:r>
            <a:r>
              <a:rPr lang="en-US" b="0" i="0" u="none" strike="noStrike" dirty="0">
                <a:solidFill>
                  <a:srgbClr val="424242"/>
                </a:solidFill>
                <a:effectLst/>
                <a:highlight>
                  <a:srgbClr val="FFFFFF"/>
                </a:highlight>
                <a:latin typeface="MathJax_Math-italic"/>
              </a:rPr>
              <a:t>y</a:t>
            </a:r>
            <a:r>
              <a:rPr lang="en-US" b="0" i="0" dirty="0">
                <a:solidFill>
                  <a:srgbClr val="424242"/>
                </a:solidFill>
                <a:effectLst/>
                <a:highlight>
                  <a:srgbClr val="FFFFFF"/>
                </a:highlight>
                <a:latin typeface="Neue Helvetica W01"/>
              </a:rPr>
              <a:t> increases. The sum of the two exponents is </a:t>
            </a:r>
            <a:r>
              <a:rPr lang="en-US" b="0" i="0" u="none" strike="noStrike" dirty="0">
                <a:solidFill>
                  <a:srgbClr val="424242"/>
                </a:solidFill>
                <a:effectLst/>
                <a:highlight>
                  <a:srgbClr val="FFFFFF"/>
                </a:highlight>
                <a:latin typeface="MathJax_Math-italic"/>
              </a:rPr>
              <a:t>n</a:t>
            </a:r>
            <a:r>
              <a:rPr lang="en-US" b="0" i="0" dirty="0">
                <a:solidFill>
                  <a:srgbClr val="424242"/>
                </a:solidFill>
                <a:effectLst/>
                <a:highlight>
                  <a:srgbClr val="FFFFFF"/>
                </a:highlight>
                <a:latin typeface="Neue Helvetica W01"/>
              </a:rPr>
              <a:t> for each term.</a:t>
            </a:r>
          </a:p>
          <a:p>
            <a:pPr algn="l"/>
            <a:r>
              <a:rPr lang="en-US" b="0" i="0" dirty="0">
                <a:solidFill>
                  <a:srgbClr val="424242"/>
                </a:solidFill>
                <a:effectLst/>
                <a:highlight>
                  <a:srgbClr val="FFFFFF"/>
                </a:highlight>
                <a:latin typeface="Neue Helvetica W01"/>
              </a:rPr>
              <a:t>Next, let’s examine the coefficients. Notice that the coefficients increase and then decrease in a symmetrical pattern. The coefficients follow a pattern (described in Pascal’s Triangle) which leads us to the Binomial Theorem, which can be used to expand any binomial..</a:t>
            </a:r>
          </a:p>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7</a:t>
            </a:fld>
            <a:endParaRPr lang="en-US"/>
          </a:p>
        </p:txBody>
      </p:sp>
    </p:spTree>
    <p:extLst>
      <p:ext uri="{BB962C8B-B14F-4D97-AF65-F5344CB8AC3E}">
        <p14:creationId xmlns:p14="http://schemas.microsoft.com/office/powerpoint/2010/main" val="2886900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8</a:t>
            </a:fld>
            <a:endParaRPr lang="en-US"/>
          </a:p>
        </p:txBody>
      </p:sp>
    </p:spTree>
    <p:extLst>
      <p:ext uri="{BB962C8B-B14F-4D97-AF65-F5344CB8AC3E}">
        <p14:creationId xmlns:p14="http://schemas.microsoft.com/office/powerpoint/2010/main" val="2602703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9.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Sequences, Probability, and Counting Theory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13</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1546594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34B054F-7EC5-DD2B-D4DB-35F1E0B06119}"/>
              </a:ext>
            </a:extLst>
          </p:cNvPr>
          <p:cNvPicPr>
            <a:picLocks noChangeAspect="1"/>
          </p:cNvPicPr>
          <p:nvPr/>
        </p:nvPicPr>
        <p:blipFill>
          <a:blip r:embed="rId2"/>
          <a:stretch>
            <a:fillRect/>
          </a:stretch>
        </p:blipFill>
        <p:spPr>
          <a:xfrm>
            <a:off x="212272" y="136525"/>
            <a:ext cx="10134600" cy="265747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31EA6B0-08F9-CA21-E59D-4B3238F80D2B}"/>
              </a:ext>
            </a:extLst>
          </p:cNvPr>
          <p:cNvPicPr>
            <a:picLocks noChangeAspect="1"/>
          </p:cNvPicPr>
          <p:nvPr/>
        </p:nvPicPr>
        <p:blipFill>
          <a:blip r:embed="rId2"/>
          <a:stretch>
            <a:fillRect/>
          </a:stretch>
        </p:blipFill>
        <p:spPr>
          <a:xfrm>
            <a:off x="342220" y="136525"/>
            <a:ext cx="10048875" cy="226695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AFD5E5-2378-1091-1651-79328EBCB579}"/>
              </a:ext>
            </a:extLst>
          </p:cNvPr>
          <p:cNvPicPr>
            <a:picLocks noChangeAspect="1"/>
          </p:cNvPicPr>
          <p:nvPr/>
        </p:nvPicPr>
        <p:blipFill>
          <a:blip r:embed="rId2"/>
          <a:stretch>
            <a:fillRect/>
          </a:stretch>
        </p:blipFill>
        <p:spPr>
          <a:xfrm>
            <a:off x="643467" y="1984078"/>
            <a:ext cx="10905066" cy="288984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26637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81074FE-649E-8BF4-5DDA-0BE982470B8C}"/>
              </a:ext>
            </a:extLst>
          </p:cNvPr>
          <p:cNvPicPr>
            <a:picLocks noChangeAspect="1"/>
          </p:cNvPicPr>
          <p:nvPr/>
        </p:nvPicPr>
        <p:blipFill>
          <a:blip r:embed="rId2"/>
          <a:stretch>
            <a:fillRect/>
          </a:stretch>
        </p:blipFill>
        <p:spPr>
          <a:xfrm>
            <a:off x="643467" y="1834133"/>
            <a:ext cx="10905066" cy="318973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B3684BE-04EE-9AFC-56C7-B6EC7A5F6EFF}"/>
              </a:ext>
            </a:extLst>
          </p:cNvPr>
          <p:cNvPicPr>
            <a:picLocks noChangeAspect="1"/>
          </p:cNvPicPr>
          <p:nvPr/>
        </p:nvPicPr>
        <p:blipFill>
          <a:blip r:embed="rId2"/>
          <a:stretch>
            <a:fillRect/>
          </a:stretch>
        </p:blipFill>
        <p:spPr>
          <a:xfrm>
            <a:off x="358548" y="136525"/>
            <a:ext cx="10125075" cy="182880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50F838D-126D-FA2C-8E66-07121560FC89}"/>
              </a:ext>
            </a:extLst>
          </p:cNvPr>
          <p:cNvPicPr>
            <a:picLocks noChangeAspect="1"/>
          </p:cNvPicPr>
          <p:nvPr/>
        </p:nvPicPr>
        <p:blipFill>
          <a:blip r:embed="rId2"/>
          <a:stretch>
            <a:fillRect/>
          </a:stretch>
        </p:blipFill>
        <p:spPr>
          <a:xfrm>
            <a:off x="192541" y="136525"/>
            <a:ext cx="10086975" cy="15525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6425157" cy="230832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defTabSz="914400">
              <a:buFont typeface="Arial" panose="020B0604020202020204" pitchFamily="34" charset="0"/>
              <a:buChar char="•"/>
              <a:defRPr/>
            </a:pPr>
            <a:r>
              <a:rPr lang="en-US" sz="2800" dirty="0"/>
              <a:t>Apply the Binomial Theorem.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839781" y="4292782"/>
            <a:ext cx="10509388" cy="556964"/>
          </a:xfrm>
          <a:noFill/>
        </p:spPr>
        <p:txBody>
          <a:bodyPr>
            <a:normAutofit fontScale="25000" lnSpcReduction="20000"/>
          </a:bodyPr>
          <a:lstStyle/>
          <a:p>
            <a:r>
              <a:rPr lang="en-US" sz="17600" dirty="0"/>
              <a:t>13.6 Binomial Theorem</a:t>
            </a:r>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r>
              <a:rPr lang="en-US" sz="5600" dirty="0">
                <a:solidFill>
                  <a:schemeClr val="tx1">
                    <a:lumMod val="50000"/>
                    <a:lumOff val="50000"/>
                  </a:schemeClr>
                </a:solidFill>
              </a:rPr>
              <a:t>Algebra and Trigonometry 2e, OpenStax, Jay Abramson</a:t>
            </a: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srcRect t="50624" b="1452"/>
          <a:stretch/>
        </p:blipFill>
        <p:spPr>
          <a:xfrm>
            <a:off x="20" y="2"/>
            <a:ext cx="12191979" cy="3900104"/>
          </a:xfrm>
          <a:prstGeom prst="rect">
            <a:avLst/>
          </a:prstGeom>
        </p:spPr>
      </p:pic>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2693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4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1446550"/>
          </a:xfrm>
          <a:prstGeom prst="rect">
            <a:avLst/>
          </a:prstGeom>
          <a:noFill/>
        </p:spPr>
        <p:txBody>
          <a:bodyPr wrap="square">
            <a:spAutoFit/>
          </a:bodyPr>
          <a:lstStyle/>
          <a:p>
            <a:r>
              <a:rPr lang="en-US" sz="3200" dirty="0"/>
              <a:t>What are the learning objectives for this section?</a:t>
            </a:r>
          </a:p>
          <a:p>
            <a:endParaRPr lang="en-US" sz="2800" dirty="0"/>
          </a:p>
          <a:p>
            <a:pPr marL="342900" indent="-342900">
              <a:buFont typeface="Arial" panose="020B0604020202020204" pitchFamily="34" charset="0"/>
              <a:buChar char="•"/>
            </a:pPr>
            <a:r>
              <a:rPr lang="en-US" sz="2800" dirty="0"/>
              <a:t>Apply the Binomial Theorem.</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659D7A-2695-1112-2E60-A3CCC3EF2ED6}"/>
              </a:ext>
            </a:extLst>
          </p:cNvPr>
          <p:cNvPicPr>
            <a:picLocks noChangeAspect="1"/>
          </p:cNvPicPr>
          <p:nvPr/>
        </p:nvPicPr>
        <p:blipFill>
          <a:blip r:embed="rId3"/>
          <a:stretch>
            <a:fillRect/>
          </a:stretch>
        </p:blipFill>
        <p:spPr>
          <a:xfrm>
            <a:off x="643467" y="2038603"/>
            <a:ext cx="10905066" cy="278079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731C925-A115-3BB8-6E53-FA787AB4DD6D}"/>
              </a:ext>
            </a:extLst>
          </p:cNvPr>
          <p:cNvPicPr>
            <a:picLocks noChangeAspect="1"/>
          </p:cNvPicPr>
          <p:nvPr/>
        </p:nvPicPr>
        <p:blipFill>
          <a:blip r:embed="rId3"/>
          <a:stretch>
            <a:fillRect/>
          </a:stretch>
        </p:blipFill>
        <p:spPr>
          <a:xfrm>
            <a:off x="259896" y="136525"/>
            <a:ext cx="10039350" cy="38004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98E08E0-852D-8415-480F-DAD8CF2218CD}"/>
              </a:ext>
            </a:extLst>
          </p:cNvPr>
          <p:cNvPicPr>
            <a:picLocks noChangeAspect="1"/>
          </p:cNvPicPr>
          <p:nvPr/>
        </p:nvPicPr>
        <p:blipFill>
          <a:blip r:embed="rId2"/>
          <a:stretch>
            <a:fillRect/>
          </a:stretch>
        </p:blipFill>
        <p:spPr>
          <a:xfrm>
            <a:off x="1071562" y="2043112"/>
            <a:ext cx="10048875" cy="277177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B6C7A1-DC3A-1780-E6EA-F0B46E5DA2B9}"/>
              </a:ext>
            </a:extLst>
          </p:cNvPr>
          <p:cNvPicPr>
            <a:picLocks noChangeAspect="1"/>
          </p:cNvPicPr>
          <p:nvPr/>
        </p:nvPicPr>
        <p:blipFill>
          <a:blip r:embed="rId3"/>
          <a:stretch>
            <a:fillRect/>
          </a:stretch>
        </p:blipFill>
        <p:spPr>
          <a:xfrm>
            <a:off x="643467" y="511116"/>
            <a:ext cx="10905066" cy="3435096"/>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7" name="Picture 6">
            <a:extLst>
              <a:ext uri="{FF2B5EF4-FFF2-40B4-BE49-F238E27FC236}">
                <a16:creationId xmlns:a16="http://schemas.microsoft.com/office/drawing/2014/main" id="{F46B7F54-3106-86F6-A6C8-038D844859C0}"/>
              </a:ext>
            </a:extLst>
          </p:cNvPr>
          <p:cNvPicPr>
            <a:picLocks noChangeAspect="1"/>
          </p:cNvPicPr>
          <p:nvPr/>
        </p:nvPicPr>
        <p:blipFill>
          <a:blip r:embed="rId4"/>
          <a:stretch>
            <a:fillRect/>
          </a:stretch>
        </p:blipFill>
        <p:spPr>
          <a:xfrm>
            <a:off x="3887697" y="3832053"/>
            <a:ext cx="4265703" cy="2325911"/>
          </a:xfrm>
          <a:prstGeom prst="rect">
            <a:avLst/>
          </a:prstGeom>
        </p:spPr>
      </p:pic>
    </p:spTree>
    <p:extLst>
      <p:ext uri="{BB962C8B-B14F-4D97-AF65-F5344CB8AC3E}">
        <p14:creationId xmlns:p14="http://schemas.microsoft.com/office/powerpoint/2010/main" val="295274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794C7A-69D8-DC6F-E69A-B1F37E9C7D45}"/>
              </a:ext>
            </a:extLst>
          </p:cNvPr>
          <p:cNvPicPr>
            <a:picLocks noChangeAspect="1"/>
          </p:cNvPicPr>
          <p:nvPr/>
        </p:nvPicPr>
        <p:blipFill>
          <a:blip r:embed="rId3"/>
          <a:stretch>
            <a:fillRect/>
          </a:stretch>
        </p:blipFill>
        <p:spPr>
          <a:xfrm>
            <a:off x="643467" y="1656926"/>
            <a:ext cx="10905066" cy="354414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29372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7E521E0-B5F4-3906-EF07-322A04DDC444}"/>
              </a:ext>
            </a:extLst>
          </p:cNvPr>
          <p:cNvPicPr>
            <a:picLocks noChangeAspect="1"/>
          </p:cNvPicPr>
          <p:nvPr/>
        </p:nvPicPr>
        <p:blipFill>
          <a:blip r:embed="rId2"/>
          <a:stretch>
            <a:fillRect/>
          </a:stretch>
        </p:blipFill>
        <p:spPr>
          <a:xfrm>
            <a:off x="643467" y="2011341"/>
            <a:ext cx="10905066" cy="283531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284</TotalTime>
  <Words>436</Words>
  <Application>Microsoft Office PowerPoint</Application>
  <PresentationFormat>Widescreen</PresentationFormat>
  <Paragraphs>53</Paragraphs>
  <Slides>17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Calibri Light</vt:lpstr>
      <vt:lpstr>MathJax_Math-italic</vt:lpstr>
      <vt:lpstr>Neue Helvetica W01</vt:lpstr>
      <vt:lpstr>Times New Roman</vt:lpstr>
      <vt:lpstr>Theme1</vt:lpstr>
      <vt:lpstr>1_Office Theme</vt:lpstr>
      <vt:lpstr>Office Theme</vt:lpstr>
      <vt:lpstr>Sequences, Probability, and Counting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32</cp:revision>
  <dcterms:created xsi:type="dcterms:W3CDTF">2023-11-15T21:12:55Z</dcterms:created>
  <dcterms:modified xsi:type="dcterms:W3CDTF">2024-09-11T18:54:16Z</dcterms:modified>
</cp:coreProperties>
</file>