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37"/>
  </p:notesMasterIdLst>
  <p:sldIdLst>
    <p:sldId id="373" r:id="rId4"/>
    <p:sldId id="371" r:id="rId5"/>
    <p:sldId id="281" r:id="rId6"/>
    <p:sldId id="282" r:id="rId7"/>
    <p:sldId id="344" r:id="rId8"/>
    <p:sldId id="332" r:id="rId9"/>
    <p:sldId id="334" r:id="rId10"/>
    <p:sldId id="335" r:id="rId11"/>
    <p:sldId id="336" r:id="rId12"/>
    <p:sldId id="337" r:id="rId13"/>
    <p:sldId id="338" r:id="rId14"/>
    <p:sldId id="339" r:id="rId15"/>
    <p:sldId id="340" r:id="rId16"/>
    <p:sldId id="341" r:id="rId17"/>
    <p:sldId id="342" r:id="rId18"/>
    <p:sldId id="343" r:id="rId19"/>
    <p:sldId id="347" r:id="rId20"/>
    <p:sldId id="346" r:id="rId21"/>
    <p:sldId id="350" r:id="rId22"/>
    <p:sldId id="374" r:id="rId23"/>
    <p:sldId id="349" r:id="rId24"/>
    <p:sldId id="351" r:id="rId25"/>
    <p:sldId id="353" r:id="rId26"/>
    <p:sldId id="354" r:id="rId27"/>
    <p:sldId id="356" r:id="rId28"/>
    <p:sldId id="345" r:id="rId29"/>
    <p:sldId id="355" r:id="rId30"/>
    <p:sldId id="357" r:id="rId31"/>
    <p:sldId id="359" r:id="rId32"/>
    <p:sldId id="358" r:id="rId33"/>
    <p:sldId id="362" r:id="rId34"/>
    <p:sldId id="271" r:id="rId35"/>
    <p:sldId id="32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88" d="100"/>
          <a:sy n="88" d="100"/>
        </p:scale>
        <p:origin x="10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3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solve permutation problems, it is often helpful to draw line segments for each option, then we write the  number of possibilities for each option, and finally multiply the numbers together to find the number of permutations. </a:t>
            </a:r>
            <a:r>
              <a:rPr lang="en-US" b="0" i="0" dirty="0">
                <a:solidFill>
                  <a:srgbClr val="424242"/>
                </a:solidFill>
                <a:effectLst/>
                <a:highlight>
                  <a:srgbClr val="FFFFFF"/>
                </a:highlight>
                <a:latin typeface="Neue Helvetica W01"/>
              </a:rPr>
              <a:t>For instance, suppose we have four paintings, and we want to find the number of ways we can hang three of the paintings in order on the wall. We can draw three lines to represent the three places on the wall. There are four options for the first place, three options for the second place, and two options for the third place. There are 24 possible permutations of the paintings, or in other words there are 24 different orderings to put the paintings on the wall.</a:t>
            </a:r>
            <a:endParaRPr lang="en-US" sz="1200" dirty="0"/>
          </a:p>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12</a:t>
            </a:fld>
            <a:endParaRPr lang="en-US"/>
          </a:p>
        </p:txBody>
      </p:sp>
    </p:spTree>
    <p:extLst>
      <p:ext uri="{BB962C8B-B14F-4D97-AF65-F5344CB8AC3E}">
        <p14:creationId xmlns:p14="http://schemas.microsoft.com/office/powerpoint/2010/main" val="2851242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solve permutation problems, it is often helpful to draw line segments for each option, then we write the  number of possibilities for each option, and finally multiply the numbers together to find the number of permutations. </a:t>
            </a:r>
            <a:r>
              <a:rPr lang="en-US" b="0" i="0" dirty="0">
                <a:solidFill>
                  <a:srgbClr val="424242"/>
                </a:solidFill>
                <a:effectLst/>
                <a:highlight>
                  <a:srgbClr val="FFFFFF"/>
                </a:highlight>
                <a:latin typeface="Neue Helvetica W01"/>
              </a:rPr>
              <a:t>For instance, suppose we have four paintings, and we want to find the number of ways we can hang three of the paintings in order on the wall. We can draw three lines to represent the three places on the wall. There are four options for the first place, three options for the second place, and two options for the third place. There are 24 possible permutations of the paintings, or in other words there are 24 different orderings to put the paintings on the wall.</a:t>
            </a:r>
            <a:endParaRPr lang="en-US" sz="1200" dirty="0"/>
          </a:p>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20</a:t>
            </a:fld>
            <a:endParaRPr lang="en-US"/>
          </a:p>
        </p:txBody>
      </p:sp>
    </p:spTree>
    <p:extLst>
      <p:ext uri="{BB962C8B-B14F-4D97-AF65-F5344CB8AC3E}">
        <p14:creationId xmlns:p14="http://schemas.microsoft.com/office/powerpoint/2010/main" val="1388721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9/11/2024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9/11/2024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9/11/2024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9/11/2024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9/11/2024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9/11/2024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9/11/2024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9/11/2024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9/11/2024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9/11/2024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9/11/2024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9/11/2024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9.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0"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Sequences, Probability, and Counting Theory</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13</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154659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62CCB0D-8816-9342-A736-C6E690F8F204}"/>
              </a:ext>
            </a:extLst>
          </p:cNvPr>
          <p:cNvPicPr>
            <a:picLocks noChangeAspect="1"/>
          </p:cNvPicPr>
          <p:nvPr/>
        </p:nvPicPr>
        <p:blipFill>
          <a:blip r:embed="rId2"/>
          <a:stretch>
            <a:fillRect/>
          </a:stretch>
        </p:blipFill>
        <p:spPr>
          <a:xfrm>
            <a:off x="180294" y="136525"/>
            <a:ext cx="10067925" cy="2381250"/>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C155A6E-8997-65D6-B45B-0BD5F9BB3BC2}"/>
              </a:ext>
            </a:extLst>
          </p:cNvPr>
          <p:cNvPicPr>
            <a:picLocks noChangeAspect="1"/>
          </p:cNvPicPr>
          <p:nvPr/>
        </p:nvPicPr>
        <p:blipFill>
          <a:blip r:embed="rId2"/>
          <a:stretch>
            <a:fillRect/>
          </a:stretch>
        </p:blipFill>
        <p:spPr>
          <a:xfrm>
            <a:off x="142194" y="136525"/>
            <a:ext cx="10144125" cy="1914525"/>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EF3FD8-64A2-8168-ABD3-569FEE45B7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6668" cy="4570886"/>
            <a:chOff x="0" y="0"/>
            <a:chExt cx="12196668" cy="4570886"/>
          </a:xfrm>
        </p:grpSpPr>
        <p:sp>
          <p:nvSpPr>
            <p:cNvPr id="14" name="Rectangle 13">
              <a:extLst>
                <a:ext uri="{FF2B5EF4-FFF2-40B4-BE49-F238E27FC236}">
                  <a16:creationId xmlns:a16="http://schemas.microsoft.com/office/drawing/2014/main" id="{C53C74B6-7E30-1E58-3CC7-93C1AC678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12196668" cy="4570632"/>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187F687-D81C-C246-CF39-72503346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91"/>
              <a:ext cx="10565988" cy="4568095"/>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9C1A0A-AF85-1EFA-BED3-C80139911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2192000" cy="4549891"/>
            </a:xfrm>
            <a:prstGeom prst="rect">
              <a:avLst/>
            </a:prstGeom>
            <a:gradFill>
              <a:gsLst>
                <a:gs pos="7000">
                  <a:schemeClr val="accent5">
                    <a:alpha val="76000"/>
                  </a:schemeClr>
                </a:gs>
                <a:gs pos="76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0808B8-3284-0000-391D-16DDC20E4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10544" y="18215"/>
              <a:ext cx="8086124" cy="454988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 name="TextBox 3">
            <a:extLst>
              <a:ext uri="{FF2B5EF4-FFF2-40B4-BE49-F238E27FC236}">
                <a16:creationId xmlns:a16="http://schemas.microsoft.com/office/drawing/2014/main" id="{260102BE-6058-7D54-1479-E9CB360BD8A4}"/>
              </a:ext>
            </a:extLst>
          </p:cNvPr>
          <p:cNvSpPr txBox="1"/>
          <p:nvPr/>
        </p:nvSpPr>
        <p:spPr>
          <a:xfrm>
            <a:off x="838199" y="928256"/>
            <a:ext cx="9644743" cy="2977626"/>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400" b="1" dirty="0">
                <a:solidFill>
                  <a:srgbClr val="FFFFFF"/>
                </a:solidFill>
                <a:latin typeface="+mj-lt"/>
                <a:ea typeface="+mj-ea"/>
                <a:cs typeface="+mj-cs"/>
              </a:rPr>
              <a:t>Permutations of Objects</a:t>
            </a:r>
          </a:p>
          <a:p>
            <a:pPr defTabSz="914400">
              <a:lnSpc>
                <a:spcPct val="90000"/>
              </a:lnSpc>
              <a:spcBef>
                <a:spcPct val="0"/>
              </a:spcBef>
              <a:spcAft>
                <a:spcPts val="600"/>
              </a:spcAft>
            </a:pPr>
            <a:endParaRPr lang="en-US" sz="3400" b="1" dirty="0">
              <a:solidFill>
                <a:srgbClr val="FFFFFF"/>
              </a:solidFill>
              <a:latin typeface="+mj-lt"/>
              <a:ea typeface="+mj-ea"/>
              <a:cs typeface="+mj-cs"/>
            </a:endParaRPr>
          </a:p>
          <a:p>
            <a:pPr defTabSz="914400">
              <a:lnSpc>
                <a:spcPct val="90000"/>
              </a:lnSpc>
              <a:spcBef>
                <a:spcPct val="0"/>
              </a:spcBef>
              <a:spcAft>
                <a:spcPts val="600"/>
              </a:spcAft>
            </a:pPr>
            <a:endParaRPr lang="en-US" sz="3400" dirty="0">
              <a:solidFill>
                <a:srgbClr val="FFFFFF"/>
              </a:solidFill>
              <a:latin typeface="+mj-lt"/>
              <a:ea typeface="+mj-ea"/>
              <a:cs typeface="+mj-cs"/>
            </a:endParaRPr>
          </a:p>
          <a:p>
            <a:pPr defTabSz="914400">
              <a:lnSpc>
                <a:spcPct val="90000"/>
              </a:lnSpc>
              <a:spcBef>
                <a:spcPct val="0"/>
              </a:spcBef>
              <a:spcAft>
                <a:spcPts val="600"/>
              </a:spcAft>
            </a:pPr>
            <a:r>
              <a:rPr lang="en-US" sz="3400" dirty="0">
                <a:solidFill>
                  <a:srgbClr val="FFFFFF"/>
                </a:solidFill>
                <a:latin typeface="+mj-lt"/>
                <a:ea typeface="+mj-ea"/>
                <a:cs typeface="+mj-cs"/>
              </a:rPr>
              <a:t>An ordering of objects is called a </a:t>
            </a:r>
            <a:r>
              <a:rPr lang="en-US" sz="3400" b="1" dirty="0">
                <a:solidFill>
                  <a:srgbClr val="FFFFFF"/>
                </a:solidFill>
                <a:latin typeface="+mj-lt"/>
                <a:ea typeface="+mj-ea"/>
                <a:cs typeface="+mj-cs"/>
              </a:rPr>
              <a:t>permutation</a:t>
            </a:r>
            <a:r>
              <a:rPr lang="en-US" sz="3400" dirty="0">
                <a:solidFill>
                  <a:srgbClr val="FFFFFF"/>
                </a:solidFill>
                <a:latin typeface="+mj-lt"/>
                <a:ea typeface="+mj-ea"/>
                <a:cs typeface="+mj-cs"/>
              </a:rPr>
              <a:t>.</a:t>
            </a:r>
          </a:p>
          <a:p>
            <a:pPr defTabSz="914400">
              <a:lnSpc>
                <a:spcPct val="90000"/>
              </a:lnSpc>
              <a:spcBef>
                <a:spcPct val="0"/>
              </a:spcBef>
              <a:spcAft>
                <a:spcPts val="600"/>
              </a:spcAft>
            </a:pPr>
            <a:endParaRPr lang="en-US" sz="3400" dirty="0">
              <a:solidFill>
                <a:srgbClr val="FFFFFF"/>
              </a:solidFill>
              <a:latin typeface="+mj-lt"/>
              <a:ea typeface="+mj-ea"/>
              <a:cs typeface="+mj-cs"/>
            </a:endParaRPr>
          </a:p>
        </p:txBody>
      </p:sp>
      <p:pic>
        <p:nvPicPr>
          <p:cNvPr id="6" name="Picture 5">
            <a:extLst>
              <a:ext uri="{FF2B5EF4-FFF2-40B4-BE49-F238E27FC236}">
                <a16:creationId xmlns:a16="http://schemas.microsoft.com/office/drawing/2014/main" id="{14D16BB2-8CAB-8A59-4FFA-1D9AF1F1EF16}"/>
              </a:ext>
            </a:extLst>
          </p:cNvPr>
          <p:cNvPicPr>
            <a:picLocks noChangeAspect="1"/>
          </p:cNvPicPr>
          <p:nvPr/>
        </p:nvPicPr>
        <p:blipFill>
          <a:blip r:embed="rId3"/>
          <a:stretch>
            <a:fillRect/>
          </a:stretch>
        </p:blipFill>
        <p:spPr>
          <a:xfrm>
            <a:off x="3172823" y="3580147"/>
            <a:ext cx="5415417" cy="812311"/>
          </a:xfrm>
          <a:prstGeom prst="rect">
            <a:avLst/>
          </a:prstGeom>
        </p:spPr>
      </p:pic>
      <p:pic>
        <p:nvPicPr>
          <p:cNvPr id="8" name="Picture 7">
            <a:extLst>
              <a:ext uri="{FF2B5EF4-FFF2-40B4-BE49-F238E27FC236}">
                <a16:creationId xmlns:a16="http://schemas.microsoft.com/office/drawing/2014/main" id="{B6575D9F-1D4E-5164-3632-ADF1845334BE}"/>
              </a:ext>
            </a:extLst>
          </p:cNvPr>
          <p:cNvPicPr>
            <a:picLocks noChangeAspect="1"/>
          </p:cNvPicPr>
          <p:nvPr/>
        </p:nvPicPr>
        <p:blipFill>
          <a:blip r:embed="rId4"/>
          <a:stretch>
            <a:fillRect/>
          </a:stretch>
        </p:blipFill>
        <p:spPr>
          <a:xfrm>
            <a:off x="3305023" y="5058447"/>
            <a:ext cx="6297867" cy="802976"/>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defTabSz="914400" fontAlgn="auto">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chemeClr val="tx1">
                    <a:lumMod val="50000"/>
                    <a:lumOff val="50000"/>
                  </a:schemeClr>
                </a:solidFill>
                <a:effectLst/>
                <a:uLnTx/>
                <a:uFillTx/>
                <a:latin typeface="+mn-lt"/>
                <a:ea typeface="+mn-ea"/>
                <a:cs typeface="+mn-cs"/>
              </a:rPr>
              <a:t>https://openstax.org/details/books/algebra-and-trigonometry-2e</a:t>
            </a:r>
          </a:p>
        </p:txBody>
      </p:sp>
    </p:spTree>
    <p:extLst>
      <p:ext uri="{BB962C8B-B14F-4D97-AF65-F5344CB8AC3E}">
        <p14:creationId xmlns:p14="http://schemas.microsoft.com/office/powerpoint/2010/main" val="109079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15D7FA-7BD1-ABC2-1318-127E2CD26353}"/>
              </a:ext>
            </a:extLst>
          </p:cNvPr>
          <p:cNvPicPr>
            <a:picLocks noChangeAspect="1"/>
          </p:cNvPicPr>
          <p:nvPr/>
        </p:nvPicPr>
        <p:blipFill>
          <a:blip r:embed="rId2"/>
          <a:stretch>
            <a:fillRect/>
          </a:stretch>
        </p:blipFill>
        <p:spPr>
          <a:xfrm>
            <a:off x="643467" y="1834133"/>
            <a:ext cx="10905066" cy="3189732"/>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49042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7A8EED5-A788-1229-9BAA-D61515F9D5D7}"/>
              </a:ext>
            </a:extLst>
          </p:cNvPr>
          <p:cNvPicPr>
            <a:picLocks noChangeAspect="1"/>
          </p:cNvPicPr>
          <p:nvPr/>
        </p:nvPicPr>
        <p:blipFill>
          <a:blip r:embed="rId2"/>
          <a:stretch>
            <a:fillRect/>
          </a:stretch>
        </p:blipFill>
        <p:spPr>
          <a:xfrm>
            <a:off x="340859" y="136525"/>
            <a:ext cx="10029825" cy="3448050"/>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7193166-4E67-FC26-30F7-3DA00CF47897}"/>
              </a:ext>
            </a:extLst>
          </p:cNvPr>
          <p:cNvPicPr>
            <a:picLocks noChangeAspect="1"/>
          </p:cNvPicPr>
          <p:nvPr/>
        </p:nvPicPr>
        <p:blipFill>
          <a:blip r:embed="rId2"/>
          <a:stretch>
            <a:fillRect/>
          </a:stretch>
        </p:blipFill>
        <p:spPr>
          <a:xfrm>
            <a:off x="521833" y="436109"/>
            <a:ext cx="8905875" cy="542925"/>
          </a:xfrm>
          <a:prstGeom prst="rect">
            <a:avLst/>
          </a:prstGeom>
        </p:spPr>
      </p:pic>
      <p:pic>
        <p:nvPicPr>
          <p:cNvPr id="6" name="Picture 5">
            <a:extLst>
              <a:ext uri="{FF2B5EF4-FFF2-40B4-BE49-F238E27FC236}">
                <a16:creationId xmlns:a16="http://schemas.microsoft.com/office/drawing/2014/main" id="{C1087324-7E36-BAB9-3310-5B7E619D2A99}"/>
              </a:ext>
            </a:extLst>
          </p:cNvPr>
          <p:cNvPicPr>
            <a:picLocks noChangeAspect="1"/>
          </p:cNvPicPr>
          <p:nvPr/>
        </p:nvPicPr>
        <p:blipFill>
          <a:blip r:embed="rId3"/>
          <a:stretch>
            <a:fillRect/>
          </a:stretch>
        </p:blipFill>
        <p:spPr>
          <a:xfrm>
            <a:off x="521833" y="1247094"/>
            <a:ext cx="10067925" cy="1533525"/>
          </a:xfrm>
          <a:prstGeom prst="rect">
            <a:avLst/>
          </a:prstGeom>
        </p:spPr>
      </p:pic>
      <p:pic>
        <p:nvPicPr>
          <p:cNvPr id="8" name="Picture 7">
            <a:extLst>
              <a:ext uri="{FF2B5EF4-FFF2-40B4-BE49-F238E27FC236}">
                <a16:creationId xmlns:a16="http://schemas.microsoft.com/office/drawing/2014/main" id="{C3CB1B41-DBB4-BE06-796B-86B95FF916C5}"/>
              </a:ext>
            </a:extLst>
          </p:cNvPr>
          <p:cNvPicPr>
            <a:picLocks noChangeAspect="1"/>
          </p:cNvPicPr>
          <p:nvPr/>
        </p:nvPicPr>
        <p:blipFill>
          <a:blip r:embed="rId4"/>
          <a:stretch>
            <a:fillRect/>
          </a:stretch>
        </p:blipFill>
        <p:spPr>
          <a:xfrm>
            <a:off x="521833" y="2908527"/>
            <a:ext cx="10106025" cy="1476375"/>
          </a:xfrm>
          <a:prstGeom prst="rect">
            <a:avLst/>
          </a:prstGeom>
        </p:spPr>
      </p:pic>
      <p:pic>
        <p:nvPicPr>
          <p:cNvPr id="10" name="Picture 9">
            <a:extLst>
              <a:ext uri="{FF2B5EF4-FFF2-40B4-BE49-F238E27FC236}">
                <a16:creationId xmlns:a16="http://schemas.microsoft.com/office/drawing/2014/main" id="{4F1CFB01-966E-4AF0-17F3-A4B9C50D6EFC}"/>
              </a:ext>
            </a:extLst>
          </p:cNvPr>
          <p:cNvPicPr>
            <a:picLocks noChangeAspect="1"/>
          </p:cNvPicPr>
          <p:nvPr/>
        </p:nvPicPr>
        <p:blipFill>
          <a:blip r:embed="rId5"/>
          <a:stretch>
            <a:fillRect/>
          </a:stretch>
        </p:blipFill>
        <p:spPr>
          <a:xfrm>
            <a:off x="564695" y="4384902"/>
            <a:ext cx="9982200" cy="1724025"/>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657546-B8C6-B919-453A-2B55EA6180F1}"/>
              </a:ext>
            </a:extLst>
          </p:cNvPr>
          <p:cNvPicPr>
            <a:picLocks noChangeAspect="1"/>
          </p:cNvPicPr>
          <p:nvPr/>
        </p:nvPicPr>
        <p:blipFill>
          <a:blip r:embed="rId2"/>
          <a:stretch>
            <a:fillRect/>
          </a:stretch>
        </p:blipFill>
        <p:spPr>
          <a:xfrm>
            <a:off x="643467" y="2052235"/>
            <a:ext cx="10905066" cy="275352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381956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A47264-3700-34B7-3BC8-28A7D9085850}"/>
              </a:ext>
            </a:extLst>
          </p:cNvPr>
          <p:cNvPicPr>
            <a:picLocks noChangeAspect="1"/>
          </p:cNvPicPr>
          <p:nvPr/>
        </p:nvPicPr>
        <p:blipFill>
          <a:blip r:embed="rId2"/>
          <a:stretch>
            <a:fillRect/>
          </a:stretch>
        </p:blipFill>
        <p:spPr>
          <a:xfrm>
            <a:off x="643467" y="1847765"/>
            <a:ext cx="10905066" cy="316246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24834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8F424FA-16A0-F19B-C95F-922E14F3EA04}"/>
              </a:ext>
            </a:extLst>
          </p:cNvPr>
          <p:cNvPicPr>
            <a:picLocks noChangeAspect="1"/>
          </p:cNvPicPr>
          <p:nvPr/>
        </p:nvPicPr>
        <p:blipFill>
          <a:blip r:embed="rId2"/>
          <a:stretch>
            <a:fillRect/>
          </a:stretch>
        </p:blipFill>
        <p:spPr>
          <a:xfrm>
            <a:off x="123825" y="136525"/>
            <a:ext cx="10115550" cy="2124075"/>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C4E85668-43F3-D8FD-0B2E-51FCDF4F016B}"/>
              </a:ext>
            </a:extLst>
          </p:cNvPr>
          <p:cNvPicPr>
            <a:picLocks noChangeAspect="1"/>
          </p:cNvPicPr>
          <p:nvPr/>
        </p:nvPicPr>
        <p:blipFill>
          <a:blip r:embed="rId2"/>
          <a:stretch>
            <a:fillRect/>
          </a:stretch>
        </p:blipFill>
        <p:spPr>
          <a:xfrm>
            <a:off x="677636" y="683759"/>
            <a:ext cx="10553700" cy="504825"/>
          </a:xfrm>
          <a:prstGeom prst="rect">
            <a:avLst/>
          </a:prstGeom>
        </p:spPr>
      </p:pic>
      <p:pic>
        <p:nvPicPr>
          <p:cNvPr id="6" name="Picture 5">
            <a:extLst>
              <a:ext uri="{FF2B5EF4-FFF2-40B4-BE49-F238E27FC236}">
                <a16:creationId xmlns:a16="http://schemas.microsoft.com/office/drawing/2014/main" id="{98C966AF-B2B1-4581-AF86-99601FD28136}"/>
              </a:ext>
            </a:extLst>
          </p:cNvPr>
          <p:cNvPicPr>
            <a:picLocks noChangeAspect="1"/>
          </p:cNvPicPr>
          <p:nvPr/>
        </p:nvPicPr>
        <p:blipFill>
          <a:blip r:embed="rId3"/>
          <a:stretch>
            <a:fillRect/>
          </a:stretch>
        </p:blipFill>
        <p:spPr>
          <a:xfrm>
            <a:off x="677636" y="1717902"/>
            <a:ext cx="10125075" cy="1571625"/>
          </a:xfrm>
          <a:prstGeom prst="rect">
            <a:avLst/>
          </a:prstGeom>
        </p:spPr>
      </p:pic>
      <p:pic>
        <p:nvPicPr>
          <p:cNvPr id="8" name="Picture 7">
            <a:extLst>
              <a:ext uri="{FF2B5EF4-FFF2-40B4-BE49-F238E27FC236}">
                <a16:creationId xmlns:a16="http://schemas.microsoft.com/office/drawing/2014/main" id="{77E03CD1-43F8-85FC-AAC7-D64685BF5F94}"/>
              </a:ext>
            </a:extLst>
          </p:cNvPr>
          <p:cNvPicPr>
            <a:picLocks noChangeAspect="1"/>
          </p:cNvPicPr>
          <p:nvPr/>
        </p:nvPicPr>
        <p:blipFill>
          <a:blip r:embed="rId4"/>
          <a:stretch>
            <a:fillRect/>
          </a:stretch>
        </p:blipFill>
        <p:spPr>
          <a:xfrm>
            <a:off x="715735" y="3691618"/>
            <a:ext cx="10048875" cy="1543050"/>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A4E651-C3D8-4DB8-A026-E8531C6AF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839781" y="4292782"/>
            <a:ext cx="10509388" cy="556964"/>
          </a:xfrm>
          <a:noFill/>
        </p:spPr>
        <p:txBody>
          <a:bodyPr>
            <a:normAutofit fontScale="25000" lnSpcReduction="20000"/>
          </a:bodyPr>
          <a:lstStyle/>
          <a:p>
            <a:r>
              <a:rPr lang="en-US" sz="17600" dirty="0"/>
              <a:t>13.5 Counting Principles</a:t>
            </a:r>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endParaRPr lang="en-US" sz="600" dirty="0"/>
          </a:p>
          <a:p>
            <a:r>
              <a:rPr lang="en-US" sz="5600" dirty="0">
                <a:solidFill>
                  <a:schemeClr val="tx1">
                    <a:lumMod val="50000"/>
                    <a:lumOff val="50000"/>
                  </a:schemeClr>
                </a:solidFill>
              </a:rPr>
              <a:t>Algebra and Trigonometry 2e, OpenStax, Jay Abramson</a:t>
            </a:r>
          </a:p>
        </p:txBody>
      </p:sp>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srcRect t="50624" b="1452"/>
          <a:stretch/>
        </p:blipFill>
        <p:spPr>
          <a:xfrm>
            <a:off x="20" y="2"/>
            <a:ext cx="12191979" cy="3900104"/>
          </a:xfrm>
          <a:prstGeom prst="rect">
            <a:avLst/>
          </a:prstGeom>
        </p:spPr>
      </p:pic>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26931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4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EF3FD8-64A2-8168-ABD3-569FEE45B7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6668" cy="4570886"/>
            <a:chOff x="0" y="0"/>
            <a:chExt cx="12196668" cy="4570886"/>
          </a:xfrm>
        </p:grpSpPr>
        <p:sp>
          <p:nvSpPr>
            <p:cNvPr id="14" name="Rectangle 13">
              <a:extLst>
                <a:ext uri="{FF2B5EF4-FFF2-40B4-BE49-F238E27FC236}">
                  <a16:creationId xmlns:a16="http://schemas.microsoft.com/office/drawing/2014/main" id="{C53C74B6-7E30-1E58-3CC7-93C1AC678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12196668" cy="4570632"/>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187F687-D81C-C246-CF39-72503346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91"/>
              <a:ext cx="10565988" cy="4568095"/>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9C1A0A-AF85-1EFA-BED3-C80139911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2192000" cy="4549891"/>
            </a:xfrm>
            <a:prstGeom prst="rect">
              <a:avLst/>
            </a:prstGeom>
            <a:gradFill>
              <a:gsLst>
                <a:gs pos="7000">
                  <a:schemeClr val="accent5">
                    <a:alpha val="76000"/>
                  </a:schemeClr>
                </a:gs>
                <a:gs pos="76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E0808B8-3284-0000-391D-16DDC20E4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10544" y="18215"/>
              <a:ext cx="8086124" cy="454988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 name="TextBox 3">
            <a:extLst>
              <a:ext uri="{FF2B5EF4-FFF2-40B4-BE49-F238E27FC236}">
                <a16:creationId xmlns:a16="http://schemas.microsoft.com/office/drawing/2014/main" id="{260102BE-6058-7D54-1479-E9CB360BD8A4}"/>
              </a:ext>
            </a:extLst>
          </p:cNvPr>
          <p:cNvSpPr txBox="1"/>
          <p:nvPr/>
        </p:nvSpPr>
        <p:spPr>
          <a:xfrm>
            <a:off x="838199" y="928256"/>
            <a:ext cx="9644743" cy="2977626"/>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400" b="1" dirty="0">
                <a:solidFill>
                  <a:srgbClr val="FFFFFF"/>
                </a:solidFill>
                <a:latin typeface="+mj-lt"/>
                <a:ea typeface="+mj-ea"/>
                <a:cs typeface="+mj-cs"/>
              </a:rPr>
              <a:t>Combinations of Objects</a:t>
            </a:r>
          </a:p>
          <a:p>
            <a:pPr defTabSz="914400">
              <a:lnSpc>
                <a:spcPct val="90000"/>
              </a:lnSpc>
              <a:spcBef>
                <a:spcPct val="0"/>
              </a:spcBef>
              <a:spcAft>
                <a:spcPts val="600"/>
              </a:spcAft>
            </a:pPr>
            <a:endParaRPr lang="en-US" sz="3400" b="1" dirty="0">
              <a:solidFill>
                <a:srgbClr val="FFFFFF"/>
              </a:solidFill>
              <a:latin typeface="+mj-lt"/>
              <a:ea typeface="+mj-ea"/>
              <a:cs typeface="+mj-cs"/>
            </a:endParaRPr>
          </a:p>
          <a:p>
            <a:pPr defTabSz="914400">
              <a:lnSpc>
                <a:spcPct val="90000"/>
              </a:lnSpc>
              <a:spcBef>
                <a:spcPct val="0"/>
              </a:spcBef>
              <a:spcAft>
                <a:spcPts val="600"/>
              </a:spcAft>
            </a:pPr>
            <a:endParaRPr lang="en-US" sz="3400" dirty="0">
              <a:solidFill>
                <a:srgbClr val="FFFFFF"/>
              </a:solidFill>
              <a:latin typeface="+mj-lt"/>
              <a:ea typeface="+mj-ea"/>
              <a:cs typeface="+mj-cs"/>
            </a:endParaRPr>
          </a:p>
          <a:p>
            <a:pPr defTabSz="914400">
              <a:lnSpc>
                <a:spcPct val="90000"/>
              </a:lnSpc>
              <a:spcBef>
                <a:spcPct val="0"/>
              </a:spcBef>
              <a:spcAft>
                <a:spcPts val="600"/>
              </a:spcAft>
            </a:pPr>
            <a:r>
              <a:rPr lang="en-US" sz="3400" dirty="0">
                <a:solidFill>
                  <a:srgbClr val="FFFFFF"/>
                </a:solidFill>
                <a:latin typeface="+mj-lt"/>
                <a:ea typeface="+mj-ea"/>
                <a:cs typeface="+mj-cs"/>
              </a:rPr>
              <a:t>A combination is a selection of objects where the order of the objects does not matter.</a:t>
            </a:r>
          </a:p>
          <a:p>
            <a:pPr defTabSz="914400">
              <a:lnSpc>
                <a:spcPct val="90000"/>
              </a:lnSpc>
              <a:spcBef>
                <a:spcPct val="0"/>
              </a:spcBef>
              <a:spcAft>
                <a:spcPts val="600"/>
              </a:spcAft>
            </a:pPr>
            <a:endParaRPr lang="en-US" sz="3400" dirty="0">
              <a:solidFill>
                <a:srgbClr val="FFFFFF"/>
              </a:solidFill>
              <a:latin typeface="+mj-lt"/>
              <a:ea typeface="+mj-ea"/>
              <a:cs typeface="+mj-cs"/>
            </a:endParaRPr>
          </a:p>
        </p:txBody>
      </p:sp>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defTabSz="914400" fontAlgn="auto">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chemeClr val="tx1">
                    <a:lumMod val="50000"/>
                    <a:lumOff val="50000"/>
                  </a:schemeClr>
                </a:solidFill>
                <a:effectLst/>
                <a:uLnTx/>
                <a:uFillTx/>
                <a:latin typeface="+mn-lt"/>
                <a:ea typeface="+mn-ea"/>
                <a:cs typeface="+mn-cs"/>
              </a:rPr>
              <a:t>https://openstax.org/details/books/algebra-and-trigonometry-2e</a:t>
            </a:r>
          </a:p>
        </p:txBody>
      </p:sp>
      <p:sp>
        <p:nvSpPr>
          <p:cNvPr id="5" name="TextBox 4">
            <a:extLst>
              <a:ext uri="{FF2B5EF4-FFF2-40B4-BE49-F238E27FC236}">
                <a16:creationId xmlns:a16="http://schemas.microsoft.com/office/drawing/2014/main" id="{FC99282D-D265-82DC-B668-CD55235BC93F}"/>
              </a:ext>
            </a:extLst>
          </p:cNvPr>
          <p:cNvSpPr txBox="1"/>
          <p:nvPr/>
        </p:nvSpPr>
        <p:spPr>
          <a:xfrm>
            <a:off x="838199" y="4998270"/>
            <a:ext cx="9505065" cy="461665"/>
          </a:xfrm>
          <a:prstGeom prst="rect">
            <a:avLst/>
          </a:prstGeom>
          <a:noFill/>
        </p:spPr>
        <p:txBody>
          <a:bodyPr wrap="square">
            <a:spAutoFit/>
          </a:bodyPr>
          <a:lstStyle/>
          <a:p>
            <a:pPr lvl="0"/>
            <a:r>
              <a:rPr lang="en-US" sz="2400" dirty="0"/>
              <a:t>For example, selecting two people from a group of twenty individuals.</a:t>
            </a:r>
          </a:p>
        </p:txBody>
      </p:sp>
    </p:spTree>
    <p:extLst>
      <p:ext uri="{BB962C8B-B14F-4D97-AF65-F5344CB8AC3E}">
        <p14:creationId xmlns:p14="http://schemas.microsoft.com/office/powerpoint/2010/main" val="34531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4" name="Picture 3">
            <a:extLst>
              <a:ext uri="{FF2B5EF4-FFF2-40B4-BE49-F238E27FC236}">
                <a16:creationId xmlns:a16="http://schemas.microsoft.com/office/drawing/2014/main" id="{09495A8F-C669-1692-A722-3981C2C4258C}"/>
              </a:ext>
            </a:extLst>
          </p:cNvPr>
          <p:cNvPicPr>
            <a:picLocks noChangeAspect="1"/>
          </p:cNvPicPr>
          <p:nvPr/>
        </p:nvPicPr>
        <p:blipFill>
          <a:blip r:embed="rId2"/>
          <a:stretch>
            <a:fillRect/>
          </a:stretch>
        </p:blipFill>
        <p:spPr>
          <a:xfrm>
            <a:off x="800100" y="2124075"/>
            <a:ext cx="10591800" cy="2609850"/>
          </a:xfrm>
          <a:prstGeom prst="rect">
            <a:avLst/>
          </a:prstGeom>
        </p:spPr>
      </p:pic>
    </p:spTree>
    <p:extLst>
      <p:ext uri="{BB962C8B-B14F-4D97-AF65-F5344CB8AC3E}">
        <p14:creationId xmlns:p14="http://schemas.microsoft.com/office/powerpoint/2010/main" val="1593093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2E3EE-505F-2686-DD97-8D9E0B5F4B21}"/>
              </a:ext>
            </a:extLst>
          </p:cNvPr>
          <p:cNvPicPr>
            <a:picLocks noChangeAspect="1"/>
          </p:cNvPicPr>
          <p:nvPr/>
        </p:nvPicPr>
        <p:blipFill>
          <a:blip r:embed="rId2"/>
          <a:stretch>
            <a:fillRect/>
          </a:stretch>
        </p:blipFill>
        <p:spPr>
          <a:xfrm>
            <a:off x="643467" y="2052235"/>
            <a:ext cx="10905066" cy="275352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510173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933803-648E-AC8B-E67B-CC7C31D3564B}"/>
              </a:ext>
            </a:extLst>
          </p:cNvPr>
          <p:cNvPicPr>
            <a:picLocks noChangeAspect="1"/>
          </p:cNvPicPr>
          <p:nvPr/>
        </p:nvPicPr>
        <p:blipFill>
          <a:blip r:embed="rId2"/>
          <a:stretch>
            <a:fillRect/>
          </a:stretch>
        </p:blipFill>
        <p:spPr>
          <a:xfrm>
            <a:off x="643467" y="1847765"/>
            <a:ext cx="10905066" cy="316246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846902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01BEFA0-ACE3-E946-8A02-30214524FBB3}"/>
              </a:ext>
            </a:extLst>
          </p:cNvPr>
          <p:cNvPicPr>
            <a:picLocks noChangeAspect="1"/>
          </p:cNvPicPr>
          <p:nvPr/>
        </p:nvPicPr>
        <p:blipFill>
          <a:blip r:embed="rId2"/>
          <a:stretch>
            <a:fillRect/>
          </a:stretch>
        </p:blipFill>
        <p:spPr>
          <a:xfrm>
            <a:off x="264774" y="136525"/>
            <a:ext cx="10106025" cy="2609850"/>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8DB6512-A930-760B-4BDD-929D2A0AA1B9}"/>
              </a:ext>
            </a:extLst>
          </p:cNvPr>
          <p:cNvPicPr>
            <a:picLocks noChangeAspect="1"/>
          </p:cNvPicPr>
          <p:nvPr/>
        </p:nvPicPr>
        <p:blipFill>
          <a:blip r:embed="rId2"/>
          <a:stretch>
            <a:fillRect/>
          </a:stretch>
        </p:blipFill>
        <p:spPr>
          <a:xfrm>
            <a:off x="360792" y="136525"/>
            <a:ext cx="10096500" cy="1771650"/>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67B2B3-A20C-A049-5A38-FFB43DF875E8}"/>
              </a:ext>
            </a:extLst>
          </p:cNvPr>
          <p:cNvPicPr>
            <a:picLocks noChangeAspect="1"/>
          </p:cNvPicPr>
          <p:nvPr/>
        </p:nvPicPr>
        <p:blipFill>
          <a:blip r:embed="rId2"/>
          <a:stretch>
            <a:fillRect/>
          </a:stretch>
        </p:blipFill>
        <p:spPr>
          <a:xfrm>
            <a:off x="643467" y="2156568"/>
            <a:ext cx="10905066" cy="171754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638608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907EEFB-7FD4-DAF2-2A77-6110C2254339}"/>
              </a:ext>
            </a:extLst>
          </p:cNvPr>
          <p:cNvPicPr>
            <a:picLocks noChangeAspect="1"/>
          </p:cNvPicPr>
          <p:nvPr/>
        </p:nvPicPr>
        <p:blipFill>
          <a:blip r:embed="rId2"/>
          <a:stretch>
            <a:fillRect/>
          </a:stretch>
        </p:blipFill>
        <p:spPr>
          <a:xfrm>
            <a:off x="164646" y="136525"/>
            <a:ext cx="10077450" cy="2085975"/>
          </a:xfrm>
          <a:prstGeom prst="rect">
            <a:avLst/>
          </a:prstGeom>
        </p:spPr>
      </p:pic>
    </p:spTree>
    <p:extLst>
      <p:ext uri="{BB962C8B-B14F-4D97-AF65-F5344CB8AC3E}">
        <p14:creationId xmlns:p14="http://schemas.microsoft.com/office/powerpoint/2010/main" val="593579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2667E89-7329-567C-F166-476749A44C6C}"/>
              </a:ext>
            </a:extLst>
          </p:cNvPr>
          <p:cNvPicPr>
            <a:picLocks noChangeAspect="1"/>
          </p:cNvPicPr>
          <p:nvPr/>
        </p:nvPicPr>
        <p:blipFill>
          <a:blip r:embed="rId2"/>
          <a:stretch>
            <a:fillRect/>
          </a:stretch>
        </p:blipFill>
        <p:spPr>
          <a:xfrm>
            <a:off x="284389" y="136525"/>
            <a:ext cx="10077450" cy="1781175"/>
          </a:xfrm>
          <a:prstGeom prst="rect">
            <a:avLst/>
          </a:prstGeom>
        </p:spPr>
      </p:pic>
    </p:spTree>
    <p:extLst>
      <p:ext uri="{BB962C8B-B14F-4D97-AF65-F5344CB8AC3E}">
        <p14:creationId xmlns:p14="http://schemas.microsoft.com/office/powerpoint/2010/main" val="3831498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5F5BF2-4D63-9AC4-C942-A27A5C8B1FB8}"/>
              </a:ext>
            </a:extLst>
          </p:cNvPr>
          <p:cNvPicPr>
            <a:picLocks noChangeAspect="1"/>
          </p:cNvPicPr>
          <p:nvPr/>
        </p:nvPicPr>
        <p:blipFill>
          <a:blip r:embed="rId2"/>
          <a:stretch>
            <a:fillRect/>
          </a:stretch>
        </p:blipFill>
        <p:spPr>
          <a:xfrm>
            <a:off x="643467" y="1725083"/>
            <a:ext cx="10905066" cy="3407832"/>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071079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136367" y="1279347"/>
            <a:ext cx="9505692" cy="3600986"/>
          </a:xfrm>
          <a:prstGeom prst="rect">
            <a:avLst/>
          </a:prstGeom>
          <a:noFill/>
        </p:spPr>
        <p:txBody>
          <a:bodyPr wrap="square">
            <a:spAutoFit/>
          </a:bodyPr>
          <a:lstStyle/>
          <a:p>
            <a:r>
              <a:rPr lang="en-US" sz="3200" dirty="0"/>
              <a:t>What are the learning objectives for this section?</a:t>
            </a:r>
          </a:p>
          <a:p>
            <a:endParaRPr lang="en-US" sz="2800" dirty="0"/>
          </a:p>
          <a:p>
            <a:pPr marL="342900" indent="-342900">
              <a:buFont typeface="Arial" panose="020B0604020202020204" pitchFamily="34" charset="0"/>
              <a:buChar char="•"/>
            </a:pPr>
            <a:r>
              <a:rPr lang="en-US" sz="2400" dirty="0"/>
              <a:t>Solve counting problems using the Addition Principle.</a:t>
            </a:r>
          </a:p>
          <a:p>
            <a:pPr marL="342900" indent="-342900">
              <a:buFont typeface="Arial" panose="020B0604020202020204" pitchFamily="34" charset="0"/>
              <a:buChar char="•"/>
            </a:pPr>
            <a:r>
              <a:rPr lang="en-US" sz="2400" dirty="0"/>
              <a:t>Solve counting problems using the Multiplication Principle.</a:t>
            </a:r>
          </a:p>
          <a:p>
            <a:pPr marL="342900" indent="-342900">
              <a:buFont typeface="Arial" panose="020B0604020202020204" pitchFamily="34" charset="0"/>
              <a:buChar char="•"/>
            </a:pPr>
            <a:r>
              <a:rPr lang="en-US" sz="2400" dirty="0"/>
              <a:t>Solve counting problems using permutations involving n distinct objects.</a:t>
            </a:r>
          </a:p>
          <a:p>
            <a:pPr marL="342900" indent="-342900">
              <a:buFont typeface="Arial" panose="020B0604020202020204" pitchFamily="34" charset="0"/>
              <a:buChar char="•"/>
            </a:pPr>
            <a:r>
              <a:rPr lang="en-US" sz="2400" dirty="0"/>
              <a:t>Solve counting problems using combinations.</a:t>
            </a:r>
          </a:p>
          <a:p>
            <a:pPr marL="342900" indent="-342900">
              <a:buFont typeface="Arial" panose="020B0604020202020204" pitchFamily="34" charset="0"/>
              <a:buChar char="•"/>
            </a:pPr>
            <a:r>
              <a:rPr lang="en-US" sz="2400" dirty="0"/>
              <a:t>Find the number of subsets of a given set.</a:t>
            </a:r>
          </a:p>
          <a:p>
            <a:pPr marL="342900" indent="-342900">
              <a:buFont typeface="Arial" panose="020B0604020202020204" pitchFamily="34" charset="0"/>
              <a:buChar char="•"/>
            </a:pPr>
            <a:r>
              <a:rPr lang="en-US" sz="2400" dirty="0"/>
              <a:t>Solve counting problems using permutations involving n non-distinct objects.</a:t>
            </a:r>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B98C8979-9013-FACB-77FB-19ABB52D9E9F}"/>
              </a:ext>
            </a:extLst>
          </p:cNvPr>
          <p:cNvPicPr>
            <a:picLocks noChangeAspect="1"/>
          </p:cNvPicPr>
          <p:nvPr/>
        </p:nvPicPr>
        <p:blipFill>
          <a:blip r:embed="rId2"/>
          <a:stretch>
            <a:fillRect/>
          </a:stretch>
        </p:blipFill>
        <p:spPr>
          <a:xfrm>
            <a:off x="253093" y="136525"/>
            <a:ext cx="10096500" cy="1857375"/>
          </a:xfrm>
          <a:prstGeom prst="rect">
            <a:avLst/>
          </a:prstGeom>
        </p:spPr>
      </p:pic>
    </p:spTree>
    <p:extLst>
      <p:ext uri="{BB962C8B-B14F-4D97-AF65-F5344CB8AC3E}">
        <p14:creationId xmlns:p14="http://schemas.microsoft.com/office/powerpoint/2010/main" val="894176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CE3CEB8F-9FFB-AE4F-7712-A839E8CEC56C}"/>
              </a:ext>
            </a:extLst>
          </p:cNvPr>
          <p:cNvPicPr>
            <a:picLocks noChangeAspect="1"/>
          </p:cNvPicPr>
          <p:nvPr/>
        </p:nvPicPr>
        <p:blipFill>
          <a:blip r:embed="rId2"/>
          <a:stretch>
            <a:fillRect/>
          </a:stretch>
        </p:blipFill>
        <p:spPr>
          <a:xfrm>
            <a:off x="215673" y="136525"/>
            <a:ext cx="10106025" cy="1600200"/>
          </a:xfrm>
          <a:prstGeom prst="rect">
            <a:avLst/>
          </a:prstGeom>
        </p:spPr>
      </p:pic>
    </p:spTree>
    <p:extLst>
      <p:ext uri="{BB962C8B-B14F-4D97-AF65-F5344CB8AC3E}">
        <p14:creationId xmlns:p14="http://schemas.microsoft.com/office/powerpoint/2010/main" val="3379424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991294" y="1197620"/>
            <a:ext cx="10487344"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342900" indent="-342900">
              <a:buFont typeface="Arial" panose="020B0604020202020204" pitchFamily="34" charset="0"/>
              <a:buChar char="•"/>
            </a:pPr>
            <a:r>
              <a:rPr lang="en-US" sz="2400" dirty="0"/>
              <a:t>Solve counting problems using the Addition Principle.</a:t>
            </a:r>
          </a:p>
          <a:p>
            <a:pPr marL="342900" indent="-342900">
              <a:buFont typeface="Arial" panose="020B0604020202020204" pitchFamily="34" charset="0"/>
              <a:buChar char="•"/>
            </a:pPr>
            <a:r>
              <a:rPr lang="en-US" sz="2400" dirty="0"/>
              <a:t>Solve counting problems using the Multiplication Principle.</a:t>
            </a:r>
          </a:p>
          <a:p>
            <a:pPr marL="342900" indent="-342900">
              <a:buFont typeface="Arial" panose="020B0604020202020204" pitchFamily="34" charset="0"/>
              <a:buChar char="•"/>
            </a:pPr>
            <a:r>
              <a:rPr lang="en-US" sz="2400" dirty="0"/>
              <a:t>Solve counting problems using permutations involving n distinct objects.</a:t>
            </a:r>
          </a:p>
          <a:p>
            <a:pPr marL="342900" indent="-342900">
              <a:buFont typeface="Arial" panose="020B0604020202020204" pitchFamily="34" charset="0"/>
              <a:buChar char="•"/>
            </a:pPr>
            <a:r>
              <a:rPr lang="en-US" sz="2400" dirty="0"/>
              <a:t>Solve counting problems using combinations.</a:t>
            </a:r>
          </a:p>
          <a:p>
            <a:pPr marL="342900" indent="-342900">
              <a:buFont typeface="Arial" panose="020B0604020202020204" pitchFamily="34" charset="0"/>
              <a:buChar char="•"/>
            </a:pPr>
            <a:r>
              <a:rPr lang="en-US" sz="2400" dirty="0"/>
              <a:t>Find the number of subsets of a given set.</a:t>
            </a:r>
          </a:p>
          <a:p>
            <a:pPr marL="342900" indent="-342900">
              <a:buFont typeface="Arial" panose="020B0604020202020204" pitchFamily="34" charset="0"/>
              <a:buChar char="•"/>
            </a:pPr>
            <a:r>
              <a:rPr lang="en-US" sz="2400" dirty="0"/>
              <a:t>Solve counting problems using permutations involving n non-distinct objects.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95C449-0822-9622-C05B-669819328E4C}"/>
              </a:ext>
            </a:extLst>
          </p:cNvPr>
          <p:cNvPicPr>
            <a:picLocks noChangeAspect="1"/>
          </p:cNvPicPr>
          <p:nvPr/>
        </p:nvPicPr>
        <p:blipFill>
          <a:blip r:embed="rId3"/>
          <a:stretch>
            <a:fillRect/>
          </a:stretch>
        </p:blipFill>
        <p:spPr>
          <a:xfrm>
            <a:off x="643467" y="2406649"/>
            <a:ext cx="10905066" cy="2044700"/>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
        <p:nvSpPr>
          <p:cNvPr id="4" name="TextBox 3">
            <a:extLst>
              <a:ext uri="{FF2B5EF4-FFF2-40B4-BE49-F238E27FC236}">
                <a16:creationId xmlns:a16="http://schemas.microsoft.com/office/drawing/2014/main" id="{13A3F56C-E968-EA1B-1244-0B4E402E10F8}"/>
              </a:ext>
            </a:extLst>
          </p:cNvPr>
          <p:cNvSpPr txBox="1"/>
          <p:nvPr/>
        </p:nvSpPr>
        <p:spPr>
          <a:xfrm>
            <a:off x="693905" y="545628"/>
            <a:ext cx="11062665" cy="2923877"/>
          </a:xfrm>
          <a:prstGeom prst="rect">
            <a:avLst/>
          </a:prstGeom>
          <a:noFill/>
        </p:spPr>
        <p:txBody>
          <a:bodyPr wrap="square">
            <a:spAutoFit/>
          </a:bodyPr>
          <a:lstStyle/>
          <a:p>
            <a:r>
              <a:rPr lang="en-US" sz="3200" dirty="0"/>
              <a:t>Using the Addition Principle</a:t>
            </a:r>
          </a:p>
          <a:p>
            <a:endParaRPr lang="en-US" sz="3200" dirty="0"/>
          </a:p>
          <a:p>
            <a:r>
              <a:rPr lang="en-US" sz="2400" dirty="0"/>
              <a:t>The company that sells customizable cases offers cases for tablets and smartphones. There are 3 supported tablet models and 5 supported smartphone models. The Addition Principle tells us that we can add the number of tablet options to the number of smartphone options to find the total number of options. By the Addition Principle, there are 8 total options.</a:t>
            </a:r>
          </a:p>
        </p:txBody>
      </p:sp>
      <p:pic>
        <p:nvPicPr>
          <p:cNvPr id="6" name="Picture 5">
            <a:extLst>
              <a:ext uri="{FF2B5EF4-FFF2-40B4-BE49-F238E27FC236}">
                <a16:creationId xmlns:a16="http://schemas.microsoft.com/office/drawing/2014/main" id="{A3AD66A7-EA17-1E47-9F7E-13C6B7C70206}"/>
              </a:ext>
            </a:extLst>
          </p:cNvPr>
          <p:cNvPicPr>
            <a:picLocks noChangeAspect="1"/>
          </p:cNvPicPr>
          <p:nvPr/>
        </p:nvPicPr>
        <p:blipFill>
          <a:blip r:embed="rId2"/>
          <a:stretch>
            <a:fillRect/>
          </a:stretch>
        </p:blipFill>
        <p:spPr>
          <a:xfrm>
            <a:off x="3933144" y="3182792"/>
            <a:ext cx="4220256" cy="2826121"/>
          </a:xfrm>
          <a:prstGeom prst="rect">
            <a:avLst/>
          </a:prstGeom>
        </p:spPr>
      </p:pic>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D6E06D8-F656-C26C-CE39-439A7A3A321D}"/>
              </a:ext>
            </a:extLst>
          </p:cNvPr>
          <p:cNvPicPr>
            <a:picLocks noChangeAspect="1"/>
          </p:cNvPicPr>
          <p:nvPr/>
        </p:nvPicPr>
        <p:blipFill>
          <a:blip r:embed="rId3"/>
          <a:stretch>
            <a:fillRect/>
          </a:stretch>
        </p:blipFill>
        <p:spPr>
          <a:xfrm>
            <a:off x="271462" y="136525"/>
            <a:ext cx="10125075" cy="2171700"/>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1267C2B-D115-7898-027A-73F1420110F0}"/>
              </a:ext>
            </a:extLst>
          </p:cNvPr>
          <p:cNvPicPr>
            <a:picLocks noChangeAspect="1"/>
          </p:cNvPicPr>
          <p:nvPr/>
        </p:nvPicPr>
        <p:blipFill>
          <a:blip r:embed="rId2"/>
          <a:stretch>
            <a:fillRect/>
          </a:stretch>
        </p:blipFill>
        <p:spPr>
          <a:xfrm>
            <a:off x="176892" y="136525"/>
            <a:ext cx="10096500" cy="1714500"/>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white box with black text&#10;&#10;Description automatically generated">
            <a:extLst>
              <a:ext uri="{FF2B5EF4-FFF2-40B4-BE49-F238E27FC236}">
                <a16:creationId xmlns:a16="http://schemas.microsoft.com/office/drawing/2014/main" id="{175ABEE1-90AB-3D33-DA8E-08B65DC8AC96}"/>
              </a:ext>
            </a:extLst>
          </p:cNvPr>
          <p:cNvPicPr>
            <a:picLocks noChangeAspect="1"/>
          </p:cNvPicPr>
          <p:nvPr/>
        </p:nvPicPr>
        <p:blipFill>
          <a:blip r:embed="rId2"/>
          <a:stretch>
            <a:fillRect/>
          </a:stretch>
        </p:blipFill>
        <p:spPr>
          <a:xfrm>
            <a:off x="643467" y="1606308"/>
            <a:ext cx="10905066" cy="2317326"/>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73248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FB2F4461-F89B-9DCB-7D49-B1618E102FDD}"/>
              </a:ext>
            </a:extLst>
          </p:cNvPr>
          <p:cNvSpPr txBox="1"/>
          <p:nvPr/>
        </p:nvSpPr>
        <p:spPr>
          <a:xfrm>
            <a:off x="547181" y="353386"/>
            <a:ext cx="10688266" cy="2554545"/>
          </a:xfrm>
          <a:prstGeom prst="rect">
            <a:avLst/>
          </a:prstGeom>
          <a:noFill/>
        </p:spPr>
        <p:txBody>
          <a:bodyPr wrap="square">
            <a:spAutoFit/>
          </a:bodyPr>
          <a:lstStyle/>
          <a:p>
            <a:r>
              <a:rPr lang="en-US" sz="3200" b="1" dirty="0"/>
              <a:t>Using the Multiplication Principle</a:t>
            </a:r>
          </a:p>
          <a:p>
            <a:endParaRPr lang="en-US" sz="3200" dirty="0"/>
          </a:p>
          <a:p>
            <a:r>
              <a:rPr lang="en-US" sz="2400" dirty="0"/>
              <a:t>The Multiplication Principle applies when we are making more than one selection. Suppose we are choosing an appetizer, an entrée, and a dessert. If there are 2 appetizer options, 3 entrée options, and 2 dessert options on a fixed-price dinner menu, there are a total of 12 possible choices of one each</a:t>
            </a:r>
          </a:p>
        </p:txBody>
      </p:sp>
      <p:pic>
        <p:nvPicPr>
          <p:cNvPr id="6" name="Picture 5">
            <a:extLst>
              <a:ext uri="{FF2B5EF4-FFF2-40B4-BE49-F238E27FC236}">
                <a16:creationId xmlns:a16="http://schemas.microsoft.com/office/drawing/2014/main" id="{2B8467F7-53EA-8F26-CE3C-36EEB465D73F}"/>
              </a:ext>
            </a:extLst>
          </p:cNvPr>
          <p:cNvPicPr>
            <a:picLocks noChangeAspect="1"/>
          </p:cNvPicPr>
          <p:nvPr/>
        </p:nvPicPr>
        <p:blipFill>
          <a:blip r:embed="rId2"/>
          <a:stretch>
            <a:fillRect/>
          </a:stretch>
        </p:blipFill>
        <p:spPr>
          <a:xfrm>
            <a:off x="1311308" y="3622490"/>
            <a:ext cx="8810625" cy="1009650"/>
          </a:xfrm>
          <a:prstGeom prst="rect">
            <a:avLst/>
          </a:prstGeom>
        </p:spPr>
      </p:pic>
    </p:spTree>
    <p:extLst>
      <p:ext uri="{BB962C8B-B14F-4D97-AF65-F5344CB8AC3E}">
        <p14:creationId xmlns:p14="http://schemas.microsoft.com/office/powerpoint/2010/main" val="773606810"/>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335</TotalTime>
  <Words>1070</Words>
  <Application>Microsoft Office PowerPoint</Application>
  <PresentationFormat>Widescreen</PresentationFormat>
  <Paragraphs>93</Paragraphs>
  <Slides>33</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Arial</vt:lpstr>
      <vt:lpstr>Calibri</vt:lpstr>
      <vt:lpstr>Calibri Light</vt:lpstr>
      <vt:lpstr>Neue Helvetica W01</vt:lpstr>
      <vt:lpstr>Times New Roman</vt:lpstr>
      <vt:lpstr>Theme1</vt:lpstr>
      <vt:lpstr>1_Office Theme</vt:lpstr>
      <vt:lpstr>Office Theme</vt:lpstr>
      <vt:lpstr>Sequences, Probability, and Counting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32</cp:revision>
  <dcterms:created xsi:type="dcterms:W3CDTF">2023-11-15T21:12:55Z</dcterms:created>
  <dcterms:modified xsi:type="dcterms:W3CDTF">2024-09-11T18:38:32Z</dcterms:modified>
</cp:coreProperties>
</file>