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8"/>
  </p:notesMasterIdLst>
  <p:sldIdLst>
    <p:sldId id="373" r:id="rId4"/>
    <p:sldId id="371" r:id="rId5"/>
    <p:sldId id="281" r:id="rId6"/>
    <p:sldId id="282" r:id="rId7"/>
    <p:sldId id="344" r:id="rId8"/>
    <p:sldId id="332" r:id="rId9"/>
    <p:sldId id="334" r:id="rId10"/>
    <p:sldId id="336" r:id="rId11"/>
    <p:sldId id="335" r:id="rId12"/>
    <p:sldId id="337" r:id="rId13"/>
    <p:sldId id="338" r:id="rId14"/>
    <p:sldId id="340" r:id="rId15"/>
    <p:sldId id="341" r:id="rId16"/>
    <p:sldId id="339" r:id="rId17"/>
    <p:sldId id="342" r:id="rId18"/>
    <p:sldId id="343" r:id="rId19"/>
    <p:sldId id="346" r:id="rId20"/>
    <p:sldId id="350" r:id="rId21"/>
    <p:sldId id="348" r:id="rId22"/>
    <p:sldId id="349" r:id="rId23"/>
    <p:sldId id="345" r:id="rId24"/>
    <p:sldId id="351" r:id="rId25"/>
    <p:sldId id="353" r:id="rId26"/>
    <p:sldId id="354" r:id="rId27"/>
    <p:sldId id="356" r:id="rId28"/>
    <p:sldId id="355" r:id="rId29"/>
    <p:sldId id="357" r:id="rId30"/>
    <p:sldId id="358" r:id="rId31"/>
    <p:sldId id="361" r:id="rId32"/>
    <p:sldId id="360" r:id="rId33"/>
    <p:sldId id="362" r:id="rId34"/>
    <p:sldId id="363" r:id="rId35"/>
    <p:sldId id="271" r:id="rId36"/>
    <p:sldId id="32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88" d="100"/>
          <a:sy n="88"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0"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Sequences, Probability, and Counting Theory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13</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154659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3CC2A08-FEFC-1F4C-C35F-92C08C0EF3FE}"/>
              </a:ext>
            </a:extLst>
          </p:cNvPr>
          <p:cNvPicPr>
            <a:picLocks noChangeAspect="1"/>
          </p:cNvPicPr>
          <p:nvPr/>
        </p:nvPicPr>
        <p:blipFill>
          <a:blip r:embed="rId2"/>
          <a:stretch>
            <a:fillRect/>
          </a:stretch>
        </p:blipFill>
        <p:spPr>
          <a:xfrm>
            <a:off x="210911" y="136525"/>
            <a:ext cx="10115550" cy="335280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96C57AC-5B3C-0EBC-D78A-49E8C02E001F}"/>
              </a:ext>
            </a:extLst>
          </p:cNvPr>
          <p:cNvPicPr>
            <a:picLocks noChangeAspect="1"/>
          </p:cNvPicPr>
          <p:nvPr/>
        </p:nvPicPr>
        <p:blipFill>
          <a:blip r:embed="rId2"/>
          <a:stretch>
            <a:fillRect/>
          </a:stretch>
        </p:blipFill>
        <p:spPr>
          <a:xfrm>
            <a:off x="552450" y="406853"/>
            <a:ext cx="5543550" cy="514350"/>
          </a:xfrm>
          <a:prstGeom prst="rect">
            <a:avLst/>
          </a:prstGeom>
        </p:spPr>
      </p:pic>
      <p:pic>
        <p:nvPicPr>
          <p:cNvPr id="6" name="Picture 5">
            <a:extLst>
              <a:ext uri="{FF2B5EF4-FFF2-40B4-BE49-F238E27FC236}">
                <a16:creationId xmlns:a16="http://schemas.microsoft.com/office/drawing/2014/main" id="{662F0340-1596-A309-D556-2991860F985B}"/>
              </a:ext>
            </a:extLst>
          </p:cNvPr>
          <p:cNvPicPr>
            <a:picLocks noChangeAspect="1"/>
          </p:cNvPicPr>
          <p:nvPr/>
        </p:nvPicPr>
        <p:blipFill>
          <a:blip r:embed="rId3"/>
          <a:stretch>
            <a:fillRect/>
          </a:stretch>
        </p:blipFill>
        <p:spPr>
          <a:xfrm>
            <a:off x="552450" y="1068161"/>
            <a:ext cx="10048875" cy="1390650"/>
          </a:xfrm>
          <a:prstGeom prst="rect">
            <a:avLst/>
          </a:prstGeom>
        </p:spPr>
      </p:pic>
      <p:pic>
        <p:nvPicPr>
          <p:cNvPr id="8" name="Picture 7">
            <a:extLst>
              <a:ext uri="{FF2B5EF4-FFF2-40B4-BE49-F238E27FC236}">
                <a16:creationId xmlns:a16="http://schemas.microsoft.com/office/drawing/2014/main" id="{E7F667C8-27A9-E20A-A985-205ECCED9440}"/>
              </a:ext>
            </a:extLst>
          </p:cNvPr>
          <p:cNvPicPr>
            <a:picLocks noChangeAspect="1"/>
          </p:cNvPicPr>
          <p:nvPr/>
        </p:nvPicPr>
        <p:blipFill>
          <a:blip r:embed="rId4"/>
          <a:stretch>
            <a:fillRect/>
          </a:stretch>
        </p:blipFill>
        <p:spPr>
          <a:xfrm>
            <a:off x="552450" y="2690812"/>
            <a:ext cx="10096500" cy="1476375"/>
          </a:xfrm>
          <a:prstGeom prst="rect">
            <a:avLst/>
          </a:prstGeom>
        </p:spPr>
      </p:pic>
      <p:pic>
        <p:nvPicPr>
          <p:cNvPr id="10" name="Picture 9">
            <a:extLst>
              <a:ext uri="{FF2B5EF4-FFF2-40B4-BE49-F238E27FC236}">
                <a16:creationId xmlns:a16="http://schemas.microsoft.com/office/drawing/2014/main" id="{BA445ADA-C35E-C78E-BA77-69181F9070A9}"/>
              </a:ext>
            </a:extLst>
          </p:cNvPr>
          <p:cNvPicPr>
            <a:picLocks noChangeAspect="1"/>
          </p:cNvPicPr>
          <p:nvPr/>
        </p:nvPicPr>
        <p:blipFill>
          <a:blip r:embed="rId5"/>
          <a:stretch>
            <a:fillRect/>
          </a:stretch>
        </p:blipFill>
        <p:spPr>
          <a:xfrm>
            <a:off x="552450" y="4330471"/>
            <a:ext cx="10086975" cy="198120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975E190-82DD-1AB9-A829-EFC6EE617AFF}"/>
              </a:ext>
            </a:extLst>
          </p:cNvPr>
          <p:cNvPicPr>
            <a:picLocks noChangeAspect="1"/>
          </p:cNvPicPr>
          <p:nvPr/>
        </p:nvPicPr>
        <p:blipFill>
          <a:blip r:embed="rId2"/>
          <a:stretch>
            <a:fillRect/>
          </a:stretch>
        </p:blipFill>
        <p:spPr>
          <a:xfrm>
            <a:off x="273474" y="136525"/>
            <a:ext cx="10096500" cy="219075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A884072-D83B-5330-B108-B60F6F0EFC91}"/>
              </a:ext>
            </a:extLst>
          </p:cNvPr>
          <p:cNvPicPr>
            <a:picLocks noChangeAspect="1"/>
          </p:cNvPicPr>
          <p:nvPr/>
        </p:nvPicPr>
        <p:blipFill>
          <a:blip r:embed="rId2"/>
          <a:stretch>
            <a:fillRect/>
          </a:stretch>
        </p:blipFill>
        <p:spPr>
          <a:xfrm>
            <a:off x="113619" y="136525"/>
            <a:ext cx="10048875" cy="16764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744F2-460E-E5E1-D56F-F21B35F74F52}"/>
              </a:ext>
            </a:extLst>
          </p:cNvPr>
          <p:cNvPicPr>
            <a:picLocks noChangeAspect="1"/>
          </p:cNvPicPr>
          <p:nvPr/>
        </p:nvPicPr>
        <p:blipFill>
          <a:blip r:embed="rId2"/>
          <a:stretch>
            <a:fillRect/>
          </a:stretch>
        </p:blipFill>
        <p:spPr>
          <a:xfrm>
            <a:off x="643467" y="1915921"/>
            <a:ext cx="10905066" cy="302615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FD05E-3E97-125D-89FE-7D426007088A}"/>
              </a:ext>
            </a:extLst>
          </p:cNvPr>
          <p:cNvPicPr>
            <a:picLocks noChangeAspect="1"/>
          </p:cNvPicPr>
          <p:nvPr/>
        </p:nvPicPr>
        <p:blipFill>
          <a:blip r:embed="rId2"/>
          <a:stretch>
            <a:fillRect/>
          </a:stretch>
        </p:blipFill>
        <p:spPr>
          <a:xfrm>
            <a:off x="643467" y="1929553"/>
            <a:ext cx="10905066" cy="299889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E94C6AF-A21D-DEFE-B66B-74C58F3DF596}"/>
              </a:ext>
            </a:extLst>
          </p:cNvPr>
          <p:cNvPicPr>
            <a:picLocks noChangeAspect="1"/>
          </p:cNvPicPr>
          <p:nvPr/>
        </p:nvPicPr>
        <p:blipFill>
          <a:blip r:embed="rId2"/>
          <a:stretch>
            <a:fillRect/>
          </a:stretch>
        </p:blipFill>
        <p:spPr>
          <a:xfrm>
            <a:off x="276225" y="136525"/>
            <a:ext cx="10115550" cy="280987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A5F99EC-94D2-D129-1922-1302A427FBEE}"/>
              </a:ext>
            </a:extLst>
          </p:cNvPr>
          <p:cNvPicPr>
            <a:picLocks noChangeAspect="1"/>
          </p:cNvPicPr>
          <p:nvPr/>
        </p:nvPicPr>
        <p:blipFill>
          <a:blip r:embed="rId2"/>
          <a:stretch>
            <a:fillRect/>
          </a:stretch>
        </p:blipFill>
        <p:spPr>
          <a:xfrm>
            <a:off x="492578" y="368073"/>
            <a:ext cx="7353300" cy="504825"/>
          </a:xfrm>
          <a:prstGeom prst="rect">
            <a:avLst/>
          </a:prstGeom>
        </p:spPr>
      </p:pic>
      <p:pic>
        <p:nvPicPr>
          <p:cNvPr id="6" name="Picture 5">
            <a:extLst>
              <a:ext uri="{FF2B5EF4-FFF2-40B4-BE49-F238E27FC236}">
                <a16:creationId xmlns:a16="http://schemas.microsoft.com/office/drawing/2014/main" id="{42E5BBF6-5A8F-82C8-7762-4F09525F0A16}"/>
              </a:ext>
            </a:extLst>
          </p:cNvPr>
          <p:cNvPicPr>
            <a:picLocks noChangeAspect="1"/>
          </p:cNvPicPr>
          <p:nvPr/>
        </p:nvPicPr>
        <p:blipFill>
          <a:blip r:embed="rId3"/>
          <a:stretch>
            <a:fillRect/>
          </a:stretch>
        </p:blipFill>
        <p:spPr>
          <a:xfrm>
            <a:off x="492578" y="1328624"/>
            <a:ext cx="10153650" cy="1524000"/>
          </a:xfrm>
          <a:prstGeom prst="rect">
            <a:avLst/>
          </a:prstGeom>
        </p:spPr>
      </p:pic>
      <p:pic>
        <p:nvPicPr>
          <p:cNvPr id="8" name="Picture 7">
            <a:extLst>
              <a:ext uri="{FF2B5EF4-FFF2-40B4-BE49-F238E27FC236}">
                <a16:creationId xmlns:a16="http://schemas.microsoft.com/office/drawing/2014/main" id="{0C47A2BB-8C56-FB42-EF8C-157F21E21BD6}"/>
              </a:ext>
            </a:extLst>
          </p:cNvPr>
          <p:cNvPicPr>
            <a:picLocks noChangeAspect="1"/>
          </p:cNvPicPr>
          <p:nvPr/>
        </p:nvPicPr>
        <p:blipFill>
          <a:blip r:embed="rId4"/>
          <a:stretch>
            <a:fillRect/>
          </a:stretch>
        </p:blipFill>
        <p:spPr>
          <a:xfrm>
            <a:off x="559253" y="3429000"/>
            <a:ext cx="10086975" cy="18764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107FB3B-E90C-2FAE-4479-F0DD10E28269}"/>
              </a:ext>
            </a:extLst>
          </p:cNvPr>
          <p:cNvPicPr>
            <a:picLocks noChangeAspect="1"/>
          </p:cNvPicPr>
          <p:nvPr/>
        </p:nvPicPr>
        <p:blipFill>
          <a:blip r:embed="rId2"/>
          <a:stretch>
            <a:fillRect/>
          </a:stretch>
        </p:blipFill>
        <p:spPr>
          <a:xfrm>
            <a:off x="210230" y="136525"/>
            <a:ext cx="10029825" cy="21526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F31545B-BCC6-371B-8041-0B1717518C05}"/>
              </a:ext>
            </a:extLst>
          </p:cNvPr>
          <p:cNvPicPr>
            <a:picLocks noChangeAspect="1"/>
          </p:cNvPicPr>
          <p:nvPr/>
        </p:nvPicPr>
        <p:blipFill>
          <a:blip r:embed="rId2"/>
          <a:stretch>
            <a:fillRect/>
          </a:stretch>
        </p:blipFill>
        <p:spPr>
          <a:xfrm>
            <a:off x="197304" y="136525"/>
            <a:ext cx="10077450" cy="189547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839781" y="4292782"/>
            <a:ext cx="10509388" cy="556964"/>
          </a:xfrm>
          <a:noFill/>
        </p:spPr>
        <p:txBody>
          <a:bodyPr>
            <a:normAutofit fontScale="25000" lnSpcReduction="20000"/>
          </a:bodyPr>
          <a:lstStyle/>
          <a:p>
            <a:r>
              <a:rPr lang="en-US" sz="17600" dirty="0"/>
              <a:t>13.4 Series and Their Notations</a:t>
            </a:r>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r>
              <a:rPr lang="en-US" sz="5600" dirty="0">
                <a:solidFill>
                  <a:schemeClr val="tx1">
                    <a:lumMod val="50000"/>
                    <a:lumOff val="50000"/>
                  </a:schemeClr>
                </a:solidFill>
              </a:rPr>
              <a:t>Algebra and Trigonometry 2e, OpenStax, Jay Abramson</a:t>
            </a: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50624" b="1452"/>
          <a:stretch/>
        </p:blipFill>
        <p:spPr>
          <a:xfrm>
            <a:off x="20" y="2"/>
            <a:ext cx="12191979" cy="3900104"/>
          </a:xfrm>
          <a:prstGeom prst="rect">
            <a:avLst/>
          </a:prstGeom>
        </p:spPr>
      </p:pic>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2693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4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19E034-9505-58B9-5AA9-70F4D8148556}"/>
              </a:ext>
            </a:extLst>
          </p:cNvPr>
          <p:cNvPicPr>
            <a:picLocks noChangeAspect="1"/>
          </p:cNvPicPr>
          <p:nvPr/>
        </p:nvPicPr>
        <p:blipFill>
          <a:blip r:embed="rId2"/>
          <a:stretch>
            <a:fillRect/>
          </a:stretch>
        </p:blipFill>
        <p:spPr>
          <a:xfrm>
            <a:off x="643467" y="2324861"/>
            <a:ext cx="10905066" cy="220827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84050-3D05-BBC8-345E-6AD04C972447}"/>
              </a:ext>
            </a:extLst>
          </p:cNvPr>
          <p:cNvPicPr>
            <a:picLocks noChangeAspect="1"/>
          </p:cNvPicPr>
          <p:nvPr/>
        </p:nvPicPr>
        <p:blipFill>
          <a:blip r:embed="rId2"/>
          <a:stretch>
            <a:fillRect/>
          </a:stretch>
        </p:blipFill>
        <p:spPr>
          <a:xfrm>
            <a:off x="643467" y="1534244"/>
            <a:ext cx="10905066" cy="378951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CE93F72-BFB0-450C-509B-BEEA6D77911D}"/>
              </a:ext>
            </a:extLst>
          </p:cNvPr>
          <p:cNvPicPr>
            <a:picLocks noChangeAspect="1"/>
          </p:cNvPicPr>
          <p:nvPr/>
        </p:nvPicPr>
        <p:blipFill>
          <a:blip r:embed="rId2"/>
          <a:stretch>
            <a:fillRect/>
          </a:stretch>
        </p:blipFill>
        <p:spPr>
          <a:xfrm>
            <a:off x="214993" y="136525"/>
            <a:ext cx="10020300" cy="380047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EE3C451-AEFA-6D4B-A4F3-BABD68340B52}"/>
              </a:ext>
            </a:extLst>
          </p:cNvPr>
          <p:cNvPicPr>
            <a:picLocks noChangeAspect="1"/>
          </p:cNvPicPr>
          <p:nvPr/>
        </p:nvPicPr>
        <p:blipFill>
          <a:blip r:embed="rId2"/>
          <a:stretch>
            <a:fillRect/>
          </a:stretch>
        </p:blipFill>
        <p:spPr>
          <a:xfrm>
            <a:off x="804182" y="579665"/>
            <a:ext cx="5619750" cy="495300"/>
          </a:xfrm>
          <a:prstGeom prst="rect">
            <a:avLst/>
          </a:prstGeom>
        </p:spPr>
      </p:pic>
      <p:pic>
        <p:nvPicPr>
          <p:cNvPr id="6" name="Picture 5">
            <a:extLst>
              <a:ext uri="{FF2B5EF4-FFF2-40B4-BE49-F238E27FC236}">
                <a16:creationId xmlns:a16="http://schemas.microsoft.com/office/drawing/2014/main" id="{75C11B01-8012-7BED-E218-B22E77983F3E}"/>
              </a:ext>
            </a:extLst>
          </p:cNvPr>
          <p:cNvPicPr>
            <a:picLocks noChangeAspect="1"/>
          </p:cNvPicPr>
          <p:nvPr/>
        </p:nvPicPr>
        <p:blipFill>
          <a:blip r:embed="rId3"/>
          <a:stretch>
            <a:fillRect/>
          </a:stretch>
        </p:blipFill>
        <p:spPr>
          <a:xfrm>
            <a:off x="804182" y="1074965"/>
            <a:ext cx="10039350" cy="1676400"/>
          </a:xfrm>
          <a:prstGeom prst="rect">
            <a:avLst/>
          </a:prstGeom>
        </p:spPr>
      </p:pic>
      <p:pic>
        <p:nvPicPr>
          <p:cNvPr id="8" name="Picture 7">
            <a:extLst>
              <a:ext uri="{FF2B5EF4-FFF2-40B4-BE49-F238E27FC236}">
                <a16:creationId xmlns:a16="http://schemas.microsoft.com/office/drawing/2014/main" id="{5F629555-0F07-EE4C-386C-881834499B69}"/>
              </a:ext>
            </a:extLst>
          </p:cNvPr>
          <p:cNvPicPr>
            <a:picLocks noChangeAspect="1"/>
          </p:cNvPicPr>
          <p:nvPr/>
        </p:nvPicPr>
        <p:blipFill>
          <a:blip r:embed="rId4"/>
          <a:stretch>
            <a:fillRect/>
          </a:stretch>
        </p:blipFill>
        <p:spPr>
          <a:xfrm>
            <a:off x="804182" y="2849336"/>
            <a:ext cx="10144125" cy="1485900"/>
          </a:xfrm>
          <a:prstGeom prst="rect">
            <a:avLst/>
          </a:prstGeom>
        </p:spPr>
      </p:pic>
      <p:pic>
        <p:nvPicPr>
          <p:cNvPr id="10" name="Picture 9">
            <a:extLst>
              <a:ext uri="{FF2B5EF4-FFF2-40B4-BE49-F238E27FC236}">
                <a16:creationId xmlns:a16="http://schemas.microsoft.com/office/drawing/2014/main" id="{D8B8B327-370C-4A0D-6463-4E9FFAFDC9EC}"/>
              </a:ext>
            </a:extLst>
          </p:cNvPr>
          <p:cNvPicPr>
            <a:picLocks noChangeAspect="1"/>
          </p:cNvPicPr>
          <p:nvPr/>
        </p:nvPicPr>
        <p:blipFill>
          <a:blip r:embed="rId5"/>
          <a:stretch>
            <a:fillRect/>
          </a:stretch>
        </p:blipFill>
        <p:spPr>
          <a:xfrm>
            <a:off x="851806" y="4324351"/>
            <a:ext cx="10048875" cy="170497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6E185-75BD-A9E1-AD48-56763BD238B4}"/>
              </a:ext>
            </a:extLst>
          </p:cNvPr>
          <p:cNvPicPr>
            <a:picLocks noChangeAspect="1"/>
          </p:cNvPicPr>
          <p:nvPr/>
        </p:nvPicPr>
        <p:blipFill>
          <a:blip r:embed="rId2"/>
          <a:stretch>
            <a:fillRect/>
          </a:stretch>
        </p:blipFill>
        <p:spPr>
          <a:xfrm>
            <a:off x="643467" y="2147654"/>
            <a:ext cx="10905066" cy="256269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43282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EBC40-8F8C-44C6-C70B-72ADD500B850}"/>
              </a:ext>
            </a:extLst>
          </p:cNvPr>
          <p:cNvPicPr>
            <a:picLocks noChangeAspect="1"/>
          </p:cNvPicPr>
          <p:nvPr/>
        </p:nvPicPr>
        <p:blipFill>
          <a:blip r:embed="rId2"/>
          <a:stretch>
            <a:fillRect/>
          </a:stretch>
        </p:blipFill>
        <p:spPr>
          <a:xfrm>
            <a:off x="643467" y="1793239"/>
            <a:ext cx="10905066" cy="327152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9846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81BD49D-2491-9767-30FA-712E12F51A9A}"/>
              </a:ext>
            </a:extLst>
          </p:cNvPr>
          <p:cNvPicPr>
            <a:picLocks noChangeAspect="1"/>
          </p:cNvPicPr>
          <p:nvPr/>
        </p:nvPicPr>
        <p:blipFill>
          <a:blip r:embed="rId2"/>
          <a:stretch>
            <a:fillRect/>
          </a:stretch>
        </p:blipFill>
        <p:spPr>
          <a:xfrm>
            <a:off x="211591" y="136525"/>
            <a:ext cx="10048875" cy="3552825"/>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77B4E76-3BFD-3250-75E8-BE074C388A07}"/>
              </a:ext>
            </a:extLst>
          </p:cNvPr>
          <p:cNvPicPr>
            <a:picLocks noChangeAspect="1"/>
          </p:cNvPicPr>
          <p:nvPr/>
        </p:nvPicPr>
        <p:blipFill>
          <a:blip r:embed="rId2"/>
          <a:stretch>
            <a:fillRect/>
          </a:stretch>
        </p:blipFill>
        <p:spPr>
          <a:xfrm>
            <a:off x="227920" y="136525"/>
            <a:ext cx="10125075" cy="1828800"/>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C6AFDDE-C695-AEA6-04F8-568F30D98EB5}"/>
              </a:ext>
            </a:extLst>
          </p:cNvPr>
          <p:cNvPicPr>
            <a:picLocks noChangeAspect="1"/>
          </p:cNvPicPr>
          <p:nvPr/>
        </p:nvPicPr>
        <p:blipFill>
          <a:blip r:embed="rId2"/>
          <a:stretch>
            <a:fillRect/>
          </a:stretch>
        </p:blipFill>
        <p:spPr>
          <a:xfrm>
            <a:off x="637495" y="519793"/>
            <a:ext cx="2752725" cy="419100"/>
          </a:xfrm>
          <a:prstGeom prst="rect">
            <a:avLst/>
          </a:prstGeom>
        </p:spPr>
      </p:pic>
      <p:pic>
        <p:nvPicPr>
          <p:cNvPr id="6" name="Picture 5">
            <a:extLst>
              <a:ext uri="{FF2B5EF4-FFF2-40B4-BE49-F238E27FC236}">
                <a16:creationId xmlns:a16="http://schemas.microsoft.com/office/drawing/2014/main" id="{0448BD29-3160-F866-A805-8DC8C70C2BF9}"/>
              </a:ext>
            </a:extLst>
          </p:cNvPr>
          <p:cNvPicPr>
            <a:picLocks noChangeAspect="1"/>
          </p:cNvPicPr>
          <p:nvPr/>
        </p:nvPicPr>
        <p:blipFill>
          <a:blip r:embed="rId3"/>
          <a:stretch>
            <a:fillRect/>
          </a:stretch>
        </p:blipFill>
        <p:spPr>
          <a:xfrm>
            <a:off x="561295" y="955904"/>
            <a:ext cx="10039350" cy="1514475"/>
          </a:xfrm>
          <a:prstGeom prst="rect">
            <a:avLst/>
          </a:prstGeom>
        </p:spPr>
      </p:pic>
      <p:pic>
        <p:nvPicPr>
          <p:cNvPr id="8" name="Picture 7">
            <a:extLst>
              <a:ext uri="{FF2B5EF4-FFF2-40B4-BE49-F238E27FC236}">
                <a16:creationId xmlns:a16="http://schemas.microsoft.com/office/drawing/2014/main" id="{25BF625B-1F57-6113-0094-6C597FB0348A}"/>
              </a:ext>
            </a:extLst>
          </p:cNvPr>
          <p:cNvPicPr>
            <a:picLocks noChangeAspect="1"/>
          </p:cNvPicPr>
          <p:nvPr/>
        </p:nvPicPr>
        <p:blipFill>
          <a:blip r:embed="rId4"/>
          <a:stretch>
            <a:fillRect/>
          </a:stretch>
        </p:blipFill>
        <p:spPr>
          <a:xfrm>
            <a:off x="637495" y="2625497"/>
            <a:ext cx="10039350" cy="1762125"/>
          </a:xfrm>
          <a:prstGeom prst="rect">
            <a:avLst/>
          </a:prstGeom>
        </p:spPr>
      </p:pic>
      <p:pic>
        <p:nvPicPr>
          <p:cNvPr id="10" name="Picture 9">
            <a:extLst>
              <a:ext uri="{FF2B5EF4-FFF2-40B4-BE49-F238E27FC236}">
                <a16:creationId xmlns:a16="http://schemas.microsoft.com/office/drawing/2014/main" id="{EE8A491E-6351-0198-D387-069A8729A5F9}"/>
              </a:ext>
            </a:extLst>
          </p:cNvPr>
          <p:cNvPicPr>
            <a:picLocks noChangeAspect="1"/>
          </p:cNvPicPr>
          <p:nvPr/>
        </p:nvPicPr>
        <p:blipFill>
          <a:blip r:embed="rId5"/>
          <a:stretch>
            <a:fillRect/>
          </a:stretch>
        </p:blipFill>
        <p:spPr>
          <a:xfrm>
            <a:off x="637495" y="4387622"/>
            <a:ext cx="10039350" cy="1866900"/>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0D33B921-B35D-2CCC-F80E-C475A2A4A043}"/>
              </a:ext>
            </a:extLst>
          </p:cNvPr>
          <p:cNvSpPr txBox="1"/>
          <p:nvPr/>
        </p:nvSpPr>
        <p:spPr>
          <a:xfrm>
            <a:off x="663912" y="467806"/>
            <a:ext cx="10143517" cy="2800767"/>
          </a:xfrm>
          <a:prstGeom prst="rect">
            <a:avLst/>
          </a:prstGeom>
          <a:noFill/>
        </p:spPr>
        <p:txBody>
          <a:bodyPr wrap="square">
            <a:spAutoFit/>
          </a:bodyPr>
          <a:lstStyle/>
          <a:p>
            <a:r>
              <a:rPr lang="en-US" sz="3200" b="1" dirty="0"/>
              <a:t>Solving Annuity Problems</a:t>
            </a:r>
          </a:p>
          <a:p>
            <a:endParaRPr lang="en-US" sz="3200" dirty="0"/>
          </a:p>
          <a:p>
            <a:r>
              <a:rPr lang="en-US" sz="2800" dirty="0"/>
              <a:t>An </a:t>
            </a:r>
            <a:r>
              <a:rPr lang="en-US" sz="2800" b="1" dirty="0"/>
              <a:t>annuity</a:t>
            </a:r>
            <a:r>
              <a:rPr lang="en-US" sz="2800" dirty="0"/>
              <a:t> is an investment in which the purchaser makes a sequence of periodic, equal payments. To find the amount of an annuity, we need to find the sum of all the payments and the interest earned. </a:t>
            </a:r>
          </a:p>
        </p:txBody>
      </p:sp>
    </p:spTree>
    <p:extLst>
      <p:ext uri="{BB962C8B-B14F-4D97-AF65-F5344CB8AC3E}">
        <p14:creationId xmlns:p14="http://schemas.microsoft.com/office/powerpoint/2010/main" val="250832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591618" y="1308529"/>
            <a:ext cx="11169122" cy="3539430"/>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Use summation notation.</a:t>
            </a:r>
          </a:p>
          <a:p>
            <a:pPr marL="457200" indent="-457200">
              <a:buFont typeface="Arial" panose="020B0604020202020204" pitchFamily="34" charset="0"/>
              <a:buChar char="•"/>
            </a:pPr>
            <a:r>
              <a:rPr lang="en-US" sz="2800" dirty="0"/>
              <a:t>Use the formula for the sum of the ﬁrst n terms of an arithmetic series.</a:t>
            </a:r>
          </a:p>
          <a:p>
            <a:pPr marL="457200" indent="-457200">
              <a:buFont typeface="Arial" panose="020B0604020202020204" pitchFamily="34" charset="0"/>
              <a:buChar char="•"/>
            </a:pPr>
            <a:r>
              <a:rPr lang="en-US" sz="2800" dirty="0"/>
              <a:t>Use the formula for the sum of the ﬁrst n terms of a geometric series.</a:t>
            </a:r>
          </a:p>
          <a:p>
            <a:pPr marL="457200" indent="-457200">
              <a:buFont typeface="Arial" panose="020B0604020202020204" pitchFamily="34" charset="0"/>
              <a:buChar char="•"/>
            </a:pPr>
            <a:r>
              <a:rPr lang="en-US" sz="2800" dirty="0"/>
              <a:t>Use the formula for the sum of an inﬁnite geometric series.</a:t>
            </a:r>
          </a:p>
          <a:p>
            <a:pPr marL="457200" indent="-457200">
              <a:buFont typeface="Arial" panose="020B0604020202020204" pitchFamily="34" charset="0"/>
              <a:buChar char="•"/>
            </a:pPr>
            <a:r>
              <a:rPr lang="en-US" sz="2800" dirty="0"/>
              <a:t>Solve annuity problems.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3DE920-74F0-84D1-8C8B-2D6B92435D16}"/>
              </a:ext>
            </a:extLst>
          </p:cNvPr>
          <p:cNvPicPr>
            <a:picLocks noChangeAspect="1"/>
          </p:cNvPicPr>
          <p:nvPr/>
        </p:nvPicPr>
        <p:blipFill>
          <a:blip r:embed="rId2"/>
          <a:stretch>
            <a:fillRect/>
          </a:stretch>
        </p:blipFill>
        <p:spPr>
          <a:xfrm>
            <a:off x="643467" y="1220724"/>
            <a:ext cx="10905066" cy="441655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85907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2D8B4C7-F574-6BB1-A704-6DFDA5323146}"/>
              </a:ext>
            </a:extLst>
          </p:cNvPr>
          <p:cNvPicPr>
            <a:picLocks noChangeAspect="1"/>
          </p:cNvPicPr>
          <p:nvPr/>
        </p:nvPicPr>
        <p:blipFill>
          <a:blip r:embed="rId2"/>
          <a:stretch>
            <a:fillRect/>
          </a:stretch>
        </p:blipFill>
        <p:spPr>
          <a:xfrm>
            <a:off x="178254" y="136525"/>
            <a:ext cx="10115550" cy="2371725"/>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6A09A72-496E-139B-92EE-6F53EAF652F3}"/>
              </a:ext>
            </a:extLst>
          </p:cNvPr>
          <p:cNvPicPr>
            <a:picLocks noChangeAspect="1"/>
          </p:cNvPicPr>
          <p:nvPr/>
        </p:nvPicPr>
        <p:blipFill>
          <a:blip r:embed="rId2"/>
          <a:stretch>
            <a:fillRect/>
          </a:stretch>
        </p:blipFill>
        <p:spPr>
          <a:xfrm>
            <a:off x="342899" y="256268"/>
            <a:ext cx="10444843" cy="2192620"/>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6425157"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9F8DDF-C9F3-68A1-B20D-27ACC8C43310}"/>
              </a:ext>
            </a:extLst>
          </p:cNvPr>
          <p:cNvPicPr>
            <a:picLocks noChangeAspect="1"/>
          </p:cNvPicPr>
          <p:nvPr/>
        </p:nvPicPr>
        <p:blipFill>
          <a:blip r:embed="rId3"/>
          <a:stretch>
            <a:fillRect/>
          </a:stretch>
        </p:blipFill>
        <p:spPr>
          <a:xfrm>
            <a:off x="643467" y="1411562"/>
            <a:ext cx="10905066" cy="403487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E93E41-FF76-29F7-6A2A-EA21841D3534}"/>
              </a:ext>
            </a:extLst>
          </p:cNvPr>
          <p:cNvPicPr>
            <a:picLocks noChangeAspect="1"/>
          </p:cNvPicPr>
          <p:nvPr/>
        </p:nvPicPr>
        <p:blipFill>
          <a:blip r:embed="rId2"/>
          <a:stretch>
            <a:fillRect/>
          </a:stretch>
        </p:blipFill>
        <p:spPr>
          <a:xfrm>
            <a:off x="643467" y="1847765"/>
            <a:ext cx="10905066" cy="3162468"/>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1157306-EC95-47BF-3860-5A1AA612975A}"/>
              </a:ext>
            </a:extLst>
          </p:cNvPr>
          <p:cNvPicPr>
            <a:picLocks noChangeAspect="1"/>
          </p:cNvPicPr>
          <p:nvPr/>
        </p:nvPicPr>
        <p:blipFill>
          <a:blip r:embed="rId3"/>
          <a:stretch>
            <a:fillRect/>
          </a:stretch>
        </p:blipFill>
        <p:spPr>
          <a:xfrm>
            <a:off x="295955" y="136525"/>
            <a:ext cx="10163175" cy="223837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0463D9B-3403-24C7-8073-56B3D7E83E63}"/>
              </a:ext>
            </a:extLst>
          </p:cNvPr>
          <p:cNvPicPr>
            <a:picLocks noChangeAspect="1"/>
          </p:cNvPicPr>
          <p:nvPr/>
        </p:nvPicPr>
        <p:blipFill>
          <a:blip r:embed="rId2"/>
          <a:stretch>
            <a:fillRect/>
          </a:stretch>
        </p:blipFill>
        <p:spPr>
          <a:xfrm>
            <a:off x="174172" y="136525"/>
            <a:ext cx="10125075" cy="180975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0E7BB2-7A75-4625-ACA2-502762F0000B}"/>
              </a:ext>
            </a:extLst>
          </p:cNvPr>
          <p:cNvPicPr>
            <a:picLocks noChangeAspect="1"/>
          </p:cNvPicPr>
          <p:nvPr/>
        </p:nvPicPr>
        <p:blipFill>
          <a:blip r:embed="rId2"/>
          <a:stretch>
            <a:fillRect/>
          </a:stretch>
        </p:blipFill>
        <p:spPr>
          <a:xfrm>
            <a:off x="643467" y="1970447"/>
            <a:ext cx="10905066" cy="291710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563059-4840-FD74-2621-0F2E0133BAE8}"/>
              </a:ext>
            </a:extLst>
          </p:cNvPr>
          <p:cNvPicPr>
            <a:picLocks noChangeAspect="1"/>
          </p:cNvPicPr>
          <p:nvPr/>
        </p:nvPicPr>
        <p:blipFill>
          <a:blip r:embed="rId2"/>
          <a:stretch>
            <a:fillRect/>
          </a:stretch>
        </p:blipFill>
        <p:spPr>
          <a:xfrm>
            <a:off x="643467" y="1793239"/>
            <a:ext cx="10905066" cy="327152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291</TotalTime>
  <Words>626</Words>
  <Application>Microsoft Office PowerPoint</Application>
  <PresentationFormat>Widescreen</PresentationFormat>
  <Paragraphs>72</Paragraphs>
  <Slides>34</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Calibri Light</vt:lpstr>
      <vt:lpstr>Times New Roman</vt:lpstr>
      <vt:lpstr>Theme1</vt:lpstr>
      <vt:lpstr>1_Office Theme</vt:lpstr>
      <vt:lpstr>Office Theme</vt:lpstr>
      <vt:lpstr>Sequences, Probability, and Counting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31</cp:revision>
  <dcterms:created xsi:type="dcterms:W3CDTF">2023-11-15T21:12:55Z</dcterms:created>
  <dcterms:modified xsi:type="dcterms:W3CDTF">2024-09-11T17:33:09Z</dcterms:modified>
</cp:coreProperties>
</file>