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744" r:id="rId3"/>
  </p:sldMasterIdLst>
  <p:notesMasterIdLst>
    <p:notesMasterId r:id="rId29"/>
  </p:notesMasterIdLst>
  <p:sldIdLst>
    <p:sldId id="373" r:id="rId4"/>
    <p:sldId id="371" r:id="rId5"/>
    <p:sldId id="281" r:id="rId6"/>
    <p:sldId id="282" r:id="rId7"/>
    <p:sldId id="336" r:id="rId8"/>
    <p:sldId id="332" r:id="rId9"/>
    <p:sldId id="334" r:id="rId10"/>
    <p:sldId id="335" r:id="rId11"/>
    <p:sldId id="339" r:id="rId12"/>
    <p:sldId id="337" r:id="rId13"/>
    <p:sldId id="338" r:id="rId14"/>
    <p:sldId id="340" r:id="rId15"/>
    <p:sldId id="341" r:id="rId16"/>
    <p:sldId id="342" r:id="rId17"/>
    <p:sldId id="343" r:id="rId18"/>
    <p:sldId id="346" r:id="rId19"/>
    <p:sldId id="350" r:id="rId20"/>
    <p:sldId id="348" r:id="rId21"/>
    <p:sldId id="351" r:id="rId22"/>
    <p:sldId id="353" r:id="rId23"/>
    <p:sldId id="345" r:id="rId24"/>
    <p:sldId id="354" r:id="rId25"/>
    <p:sldId id="356" r:id="rId26"/>
    <p:sldId id="271" r:id="rId27"/>
    <p:sldId id="329"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9069" autoAdjust="0"/>
  </p:normalViewPr>
  <p:slideViewPr>
    <p:cSldViewPr snapToGrid="0">
      <p:cViewPr varScale="1">
        <p:scale>
          <a:sx n="88" d="100"/>
          <a:sy n="88" d="100"/>
        </p:scale>
        <p:origin x="102"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A80E0-2187-467B-ADFB-D69A7F45F692}" type="datetimeFigureOut">
              <a:rPr lang="en-US" smtClean="0"/>
              <a:t>9/11/2024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28CB4D-4FCA-45CA-9E57-054ECA30A29D}" type="slidenum">
              <a:rPr lang="en-US" smtClean="0"/>
              <a:t>‹#›</a:t>
            </a:fld>
            <a:endParaRPr lang="en-US"/>
          </a:p>
        </p:txBody>
      </p:sp>
    </p:spTree>
    <p:extLst>
      <p:ext uri="{BB962C8B-B14F-4D97-AF65-F5344CB8AC3E}">
        <p14:creationId xmlns:p14="http://schemas.microsoft.com/office/powerpoint/2010/main" val="3303214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5538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4</a:t>
            </a:fld>
            <a:endParaRPr lang="en-US"/>
          </a:p>
        </p:txBody>
      </p:sp>
    </p:spTree>
    <p:extLst>
      <p:ext uri="{BB962C8B-B14F-4D97-AF65-F5344CB8AC3E}">
        <p14:creationId xmlns:p14="http://schemas.microsoft.com/office/powerpoint/2010/main" val="3723573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6</a:t>
            </a:fld>
            <a:endParaRPr lang="en-US"/>
          </a:p>
        </p:txBody>
      </p:sp>
    </p:spTree>
    <p:extLst>
      <p:ext uri="{BB962C8B-B14F-4D97-AF65-F5344CB8AC3E}">
        <p14:creationId xmlns:p14="http://schemas.microsoft.com/office/powerpoint/2010/main" val="3857547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1189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9/11/2024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81318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06250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80786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8BCF62C1-A170-4751-8D1C-F5EC793D12DB}"/>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3FFC9545-8C13-47EC-8C48-576FE9662477}"/>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93F450E-3AD9-4347-B8C2-09AD77029984}"/>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ED6FC33F-42C6-4724-AECB-5BA932A53C48}"/>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FAA0A9E8-2E83-46F0-962D-D668CD88A6DC}"/>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90343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6883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66743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3462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9/11/2024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6623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9/11/2024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59234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1738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410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11355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68456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8234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65774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9/11/2024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69084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14505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933264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578689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9/11/2024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899751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9/11/2024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518238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9/11/2024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52004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446970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822586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842313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190817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4583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7729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9/11/2024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873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9/11/2024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32559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9/11/2024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4617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170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000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9/11/2024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901152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9/11/2024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A57B0538-6345-4355-B5D9-EBC7E6DAE309}"/>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B50AA53F-14B5-4F69-86DE-1A25A479B484}"/>
              </a:ext>
            </a:extLst>
          </p:cNvPr>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1833F29-278E-40C2-B5BF-5F1CFDBC0000}"/>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B524B414-2CE4-4650-8189-7EAC2D1FD162}"/>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6758B69F-709F-4A28-879C-1FB9C7F01604}"/>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445464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9/11/2024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2955910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9.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0" y="0"/>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6275" y="744909"/>
            <a:ext cx="10190071" cy="2301739"/>
          </a:xfrm>
        </p:spPr>
        <p:txBody>
          <a:bodyPr anchor="b">
            <a:normAutofit/>
          </a:bodyPr>
          <a:lstStyle/>
          <a:p>
            <a:r>
              <a:rPr lang="en-US" sz="5400" dirty="0"/>
              <a:t>Sequences, Probability, and Counting Theory</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0646" y="3075976"/>
            <a:ext cx="9781327" cy="3037115"/>
          </a:xfrm>
        </p:spPr>
        <p:txBody>
          <a:bodyPr anchor="t">
            <a:normAutofit lnSpcReduction="10000"/>
          </a:bodyPr>
          <a:lstStyle/>
          <a:p>
            <a:r>
              <a:rPr lang="en-US" sz="3600" dirty="0"/>
              <a:t>Chapter 13</a:t>
            </a:r>
          </a:p>
          <a:p>
            <a:endParaRPr lang="en-US" sz="2800" dirty="0"/>
          </a:p>
          <a:p>
            <a:endParaRPr lang="en-US" sz="2800" dirty="0"/>
          </a:p>
          <a:p>
            <a:endParaRPr lang="en-US" sz="2800" dirty="0"/>
          </a:p>
          <a:p>
            <a:endParaRPr lang="en-US" sz="2800" dirty="0">
              <a:solidFill>
                <a:schemeClr val="bg1"/>
              </a:solidFill>
            </a:endParaRPr>
          </a:p>
          <a:p>
            <a:r>
              <a:rPr lang="en-US" sz="2200" dirty="0">
                <a:solidFill>
                  <a:schemeClr val="bg1"/>
                </a:solidFill>
              </a:rPr>
              <a:t>Algebra and Trigonometry 2e, OpenStax, Jay Abramson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endParaRPr kumimoji="0" lang="en-US" sz="1800" b="0" i="0" u="none" strike="noStrike" kern="1200" cap="all" spc="200" normalizeH="0" baseline="0" noProof="0" dirty="0">
              <a:ln>
                <a:noFill/>
              </a:ln>
              <a:solidFill>
                <a:srgbClr val="FFFFFF"/>
              </a:solidFill>
              <a:effectLst/>
              <a:uLnTx/>
              <a:uFillTx/>
              <a:latin typeface="Arial"/>
              <a:ea typeface="+mn-ea"/>
              <a:cs typeface="Segoe UI Semilight" panose="020B0402040204020203" pitchFamily="34" charset="0"/>
            </a:endParaRPr>
          </a:p>
        </p:txBody>
      </p:sp>
    </p:spTree>
    <p:extLst>
      <p:ext uri="{BB962C8B-B14F-4D97-AF65-F5344CB8AC3E}">
        <p14:creationId xmlns:p14="http://schemas.microsoft.com/office/powerpoint/2010/main" val="1546594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40DEB52-E3EB-571A-5ED4-904D745F98BF}"/>
              </a:ext>
            </a:extLst>
          </p:cNvPr>
          <p:cNvPicPr>
            <a:picLocks noChangeAspect="1"/>
          </p:cNvPicPr>
          <p:nvPr/>
        </p:nvPicPr>
        <p:blipFill>
          <a:blip r:embed="rId2"/>
          <a:stretch>
            <a:fillRect/>
          </a:stretch>
        </p:blipFill>
        <p:spPr>
          <a:xfrm>
            <a:off x="296505" y="136525"/>
            <a:ext cx="10106025" cy="1828800"/>
          </a:xfrm>
          <a:prstGeom prst="rect">
            <a:avLst/>
          </a:prstGeom>
        </p:spPr>
      </p:pic>
    </p:spTree>
    <p:extLst>
      <p:ext uri="{BB962C8B-B14F-4D97-AF65-F5344CB8AC3E}">
        <p14:creationId xmlns:p14="http://schemas.microsoft.com/office/powerpoint/2010/main" val="4287012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9C75C790-A7C1-79D5-78A6-A40E0D325418}"/>
              </a:ext>
            </a:extLst>
          </p:cNvPr>
          <p:cNvPicPr>
            <a:picLocks noChangeAspect="1"/>
          </p:cNvPicPr>
          <p:nvPr/>
        </p:nvPicPr>
        <p:blipFill>
          <a:blip r:embed="rId2"/>
          <a:stretch>
            <a:fillRect/>
          </a:stretch>
        </p:blipFill>
        <p:spPr>
          <a:xfrm>
            <a:off x="191861" y="136525"/>
            <a:ext cx="10153650" cy="1495425"/>
          </a:xfrm>
          <a:prstGeom prst="rect">
            <a:avLst/>
          </a:prstGeom>
        </p:spPr>
      </p:pic>
    </p:spTree>
    <p:extLst>
      <p:ext uri="{BB962C8B-B14F-4D97-AF65-F5344CB8AC3E}">
        <p14:creationId xmlns:p14="http://schemas.microsoft.com/office/powerpoint/2010/main" val="2663773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0D24285-AEB8-8C61-C3DE-EAE48E615EC4}"/>
              </a:ext>
            </a:extLst>
          </p:cNvPr>
          <p:cNvPicPr>
            <a:picLocks noChangeAspect="1"/>
          </p:cNvPicPr>
          <p:nvPr/>
        </p:nvPicPr>
        <p:blipFill>
          <a:blip r:embed="rId2"/>
          <a:stretch>
            <a:fillRect/>
          </a:stretch>
        </p:blipFill>
        <p:spPr>
          <a:xfrm>
            <a:off x="643467" y="2215811"/>
            <a:ext cx="10905066" cy="2426376"/>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490427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0CB6F4C-CD69-8FC0-3B03-DB05C516F077}"/>
              </a:ext>
            </a:extLst>
          </p:cNvPr>
          <p:cNvPicPr>
            <a:picLocks noChangeAspect="1"/>
          </p:cNvPicPr>
          <p:nvPr/>
        </p:nvPicPr>
        <p:blipFill>
          <a:blip r:embed="rId2"/>
          <a:stretch>
            <a:fillRect/>
          </a:stretch>
        </p:blipFill>
        <p:spPr>
          <a:xfrm>
            <a:off x="643467" y="2024972"/>
            <a:ext cx="10905066" cy="2808054"/>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3641103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3E180966-43D5-74BC-3E24-C7D8A1EAE79C}"/>
              </a:ext>
            </a:extLst>
          </p:cNvPr>
          <p:cNvPicPr>
            <a:picLocks noChangeAspect="1"/>
          </p:cNvPicPr>
          <p:nvPr/>
        </p:nvPicPr>
        <p:blipFill>
          <a:blip r:embed="rId2"/>
          <a:stretch>
            <a:fillRect/>
          </a:stretch>
        </p:blipFill>
        <p:spPr>
          <a:xfrm>
            <a:off x="116341" y="136525"/>
            <a:ext cx="10086975" cy="2390775"/>
          </a:xfrm>
          <a:prstGeom prst="rect">
            <a:avLst/>
          </a:prstGeom>
        </p:spPr>
      </p:pic>
    </p:spTree>
    <p:extLst>
      <p:ext uri="{BB962C8B-B14F-4D97-AF65-F5344CB8AC3E}">
        <p14:creationId xmlns:p14="http://schemas.microsoft.com/office/powerpoint/2010/main" val="3486096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C077407A-CA02-E190-C1AF-0CE5F6560BB8}"/>
              </a:ext>
            </a:extLst>
          </p:cNvPr>
          <p:cNvPicPr>
            <a:picLocks noChangeAspect="1"/>
          </p:cNvPicPr>
          <p:nvPr/>
        </p:nvPicPr>
        <p:blipFill>
          <a:blip r:embed="rId2"/>
          <a:stretch>
            <a:fillRect/>
          </a:stretch>
        </p:blipFill>
        <p:spPr>
          <a:xfrm>
            <a:off x="229961" y="136525"/>
            <a:ext cx="10077450" cy="2324100"/>
          </a:xfrm>
          <a:prstGeom prst="rect">
            <a:avLst/>
          </a:prstGeom>
        </p:spPr>
      </p:pic>
    </p:spTree>
    <p:extLst>
      <p:ext uri="{BB962C8B-B14F-4D97-AF65-F5344CB8AC3E}">
        <p14:creationId xmlns:p14="http://schemas.microsoft.com/office/powerpoint/2010/main" val="3381956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FB76160-DD59-C368-4617-770E0846FB14}"/>
              </a:ext>
            </a:extLst>
          </p:cNvPr>
          <p:cNvPicPr>
            <a:picLocks noChangeAspect="1"/>
          </p:cNvPicPr>
          <p:nvPr/>
        </p:nvPicPr>
        <p:blipFill>
          <a:blip r:embed="rId2"/>
          <a:stretch>
            <a:fillRect/>
          </a:stretch>
        </p:blipFill>
        <p:spPr>
          <a:xfrm>
            <a:off x="643467" y="2202179"/>
            <a:ext cx="10905066" cy="2453640"/>
          </a:xfrm>
          <a:prstGeom prst="rect">
            <a:avLst/>
          </a:prstGeom>
        </p:spPr>
      </p:pic>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spTree>
    <p:extLst>
      <p:ext uri="{BB962C8B-B14F-4D97-AF65-F5344CB8AC3E}">
        <p14:creationId xmlns:p14="http://schemas.microsoft.com/office/powerpoint/2010/main" val="1437352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22AFD00A-4CBD-671E-B5BA-414EF529E2DC}"/>
              </a:ext>
            </a:extLst>
          </p:cNvPr>
          <p:cNvPicPr>
            <a:picLocks noChangeAspect="1"/>
          </p:cNvPicPr>
          <p:nvPr/>
        </p:nvPicPr>
        <p:blipFill>
          <a:blip r:embed="rId2"/>
          <a:stretch>
            <a:fillRect/>
          </a:stretch>
        </p:blipFill>
        <p:spPr>
          <a:xfrm>
            <a:off x="178254" y="136525"/>
            <a:ext cx="10115550" cy="2028825"/>
          </a:xfrm>
          <a:prstGeom prst="rect">
            <a:avLst/>
          </a:prstGeom>
        </p:spPr>
      </p:pic>
    </p:spTree>
    <p:extLst>
      <p:ext uri="{BB962C8B-B14F-4D97-AF65-F5344CB8AC3E}">
        <p14:creationId xmlns:p14="http://schemas.microsoft.com/office/powerpoint/2010/main" val="1677728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37B0AAF3-EA28-F742-52C7-6A415EB9B545}"/>
              </a:ext>
            </a:extLst>
          </p:cNvPr>
          <p:cNvPicPr>
            <a:picLocks noChangeAspect="1"/>
          </p:cNvPicPr>
          <p:nvPr/>
        </p:nvPicPr>
        <p:blipFill>
          <a:blip r:embed="rId2"/>
          <a:stretch>
            <a:fillRect/>
          </a:stretch>
        </p:blipFill>
        <p:spPr>
          <a:xfrm>
            <a:off x="287791" y="136525"/>
            <a:ext cx="10048875" cy="1447800"/>
          </a:xfrm>
          <a:prstGeom prst="rect">
            <a:avLst/>
          </a:prstGeom>
        </p:spPr>
      </p:pic>
    </p:spTree>
    <p:extLst>
      <p:ext uri="{BB962C8B-B14F-4D97-AF65-F5344CB8AC3E}">
        <p14:creationId xmlns:p14="http://schemas.microsoft.com/office/powerpoint/2010/main" val="707031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360D9458-0CD6-C45C-76CD-760EE1FF0699}"/>
              </a:ext>
            </a:extLst>
          </p:cNvPr>
          <p:cNvPicPr>
            <a:picLocks noChangeAspect="1"/>
          </p:cNvPicPr>
          <p:nvPr/>
        </p:nvPicPr>
        <p:blipFill>
          <a:blip r:embed="rId2"/>
          <a:stretch>
            <a:fillRect/>
          </a:stretch>
        </p:blipFill>
        <p:spPr>
          <a:xfrm>
            <a:off x="178254" y="136525"/>
            <a:ext cx="10115550" cy="2819400"/>
          </a:xfrm>
          <a:prstGeom prst="rect">
            <a:avLst/>
          </a:prstGeom>
        </p:spPr>
      </p:pic>
    </p:spTree>
    <p:extLst>
      <p:ext uri="{BB962C8B-B14F-4D97-AF65-F5344CB8AC3E}">
        <p14:creationId xmlns:p14="http://schemas.microsoft.com/office/powerpoint/2010/main" val="3510173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FA4E651-C3D8-4DB8-A026-E8531C6AF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839781" y="4292782"/>
            <a:ext cx="10509388" cy="556964"/>
          </a:xfrm>
          <a:noFill/>
        </p:spPr>
        <p:txBody>
          <a:bodyPr>
            <a:normAutofit fontScale="25000" lnSpcReduction="20000"/>
          </a:bodyPr>
          <a:lstStyle/>
          <a:p>
            <a:r>
              <a:rPr lang="en-US" sz="17600" dirty="0"/>
              <a:t>13.3 Geometric Sequences</a:t>
            </a:r>
            <a:endParaRPr lang="en-US" sz="600" dirty="0"/>
          </a:p>
          <a:p>
            <a:endParaRPr lang="en-US" sz="600" dirty="0"/>
          </a:p>
          <a:p>
            <a:endParaRPr lang="en-US" sz="600" dirty="0"/>
          </a:p>
          <a:p>
            <a:endParaRPr lang="en-US" sz="600" dirty="0"/>
          </a:p>
          <a:p>
            <a:endParaRPr lang="en-US" sz="600" dirty="0"/>
          </a:p>
          <a:p>
            <a:endParaRPr lang="en-US" sz="600" dirty="0"/>
          </a:p>
          <a:p>
            <a:endParaRPr lang="en-US" sz="600" dirty="0"/>
          </a:p>
          <a:p>
            <a:endParaRPr lang="en-US" sz="600" dirty="0"/>
          </a:p>
          <a:p>
            <a:r>
              <a:rPr lang="en-US" sz="5600" dirty="0">
                <a:solidFill>
                  <a:schemeClr val="tx1">
                    <a:lumMod val="50000"/>
                    <a:lumOff val="50000"/>
                  </a:schemeClr>
                </a:solidFill>
              </a:rPr>
              <a:t>Algebra and Trigonometry 2e, OpenStax, Jay Abramson</a:t>
            </a:r>
          </a:p>
        </p:txBody>
      </p:sp>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srcRect t="50624" b="1452"/>
          <a:stretch/>
        </p:blipFill>
        <p:spPr>
          <a:xfrm>
            <a:off x="20" y="2"/>
            <a:ext cx="12191979" cy="3900104"/>
          </a:xfrm>
          <a:prstGeom prst="rect">
            <a:avLst/>
          </a:prstGeom>
        </p:spPr>
      </p:pic>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3269313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8" end="8"/>
                                            </p:txEl>
                                          </p:spTgt>
                                        </p:tgtEl>
                                        <p:attrNameLst>
                                          <p:attrName>style.visibility</p:attrName>
                                        </p:attrNameLst>
                                      </p:cBhvr>
                                      <p:to>
                                        <p:strVal val="visible"/>
                                      </p:to>
                                    </p:set>
                                    <p:animEffect transition="in" filter="fade">
                                      <p:cBhvr>
                                        <p:cTn id="7" dur="4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AF2F29B7-F15F-1627-6B29-3FB9A61ECFB4}"/>
              </a:ext>
            </a:extLst>
          </p:cNvPr>
          <p:cNvPicPr>
            <a:picLocks noChangeAspect="1"/>
          </p:cNvPicPr>
          <p:nvPr/>
        </p:nvPicPr>
        <p:blipFill>
          <a:blip r:embed="rId2"/>
          <a:stretch>
            <a:fillRect/>
          </a:stretch>
        </p:blipFill>
        <p:spPr>
          <a:xfrm>
            <a:off x="318407" y="136525"/>
            <a:ext cx="10096500" cy="1943100"/>
          </a:xfrm>
          <a:prstGeom prst="rect">
            <a:avLst/>
          </a:prstGeom>
        </p:spPr>
      </p:pic>
    </p:spTree>
    <p:extLst>
      <p:ext uri="{BB962C8B-B14F-4D97-AF65-F5344CB8AC3E}">
        <p14:creationId xmlns:p14="http://schemas.microsoft.com/office/powerpoint/2010/main" val="3846902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1AC24365-734A-2196-81EE-0D4E339A74B4}"/>
              </a:ext>
            </a:extLst>
          </p:cNvPr>
          <p:cNvPicPr>
            <a:picLocks noChangeAspect="1"/>
          </p:cNvPicPr>
          <p:nvPr/>
        </p:nvPicPr>
        <p:blipFill>
          <a:blip r:embed="rId2"/>
          <a:stretch>
            <a:fillRect/>
          </a:stretch>
        </p:blipFill>
        <p:spPr>
          <a:xfrm>
            <a:off x="716415" y="840921"/>
            <a:ext cx="10410825" cy="2609850"/>
          </a:xfrm>
          <a:prstGeom prst="rect">
            <a:avLst/>
          </a:prstGeom>
        </p:spPr>
      </p:pic>
    </p:spTree>
    <p:extLst>
      <p:ext uri="{BB962C8B-B14F-4D97-AF65-F5344CB8AC3E}">
        <p14:creationId xmlns:p14="http://schemas.microsoft.com/office/powerpoint/2010/main" val="36386080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F5164BA0-FBC9-7A9E-AA8E-F13FAF3C0939}"/>
              </a:ext>
            </a:extLst>
          </p:cNvPr>
          <p:cNvPicPr>
            <a:picLocks noChangeAspect="1"/>
          </p:cNvPicPr>
          <p:nvPr/>
        </p:nvPicPr>
        <p:blipFill>
          <a:blip r:embed="rId2"/>
          <a:stretch>
            <a:fillRect/>
          </a:stretch>
        </p:blipFill>
        <p:spPr>
          <a:xfrm>
            <a:off x="215673" y="136525"/>
            <a:ext cx="10106025" cy="2876550"/>
          </a:xfrm>
          <a:prstGeom prst="rect">
            <a:avLst/>
          </a:prstGeom>
        </p:spPr>
      </p:pic>
    </p:spTree>
    <p:extLst>
      <p:ext uri="{BB962C8B-B14F-4D97-AF65-F5344CB8AC3E}">
        <p14:creationId xmlns:p14="http://schemas.microsoft.com/office/powerpoint/2010/main" val="24328218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7137564B-C850-8EB0-725B-765473C1D6DA}"/>
              </a:ext>
            </a:extLst>
          </p:cNvPr>
          <p:cNvPicPr>
            <a:picLocks noChangeAspect="1"/>
          </p:cNvPicPr>
          <p:nvPr/>
        </p:nvPicPr>
        <p:blipFill>
          <a:blip r:embed="rId2"/>
          <a:stretch>
            <a:fillRect/>
          </a:stretch>
        </p:blipFill>
        <p:spPr>
          <a:xfrm>
            <a:off x="307521" y="136525"/>
            <a:ext cx="10096500" cy="2590800"/>
          </a:xfrm>
          <a:prstGeom prst="rect">
            <a:avLst/>
          </a:prstGeom>
        </p:spPr>
      </p:pic>
    </p:spTree>
    <p:extLst>
      <p:ext uri="{BB962C8B-B14F-4D97-AF65-F5344CB8AC3E}">
        <p14:creationId xmlns:p14="http://schemas.microsoft.com/office/powerpoint/2010/main" val="3698468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1604136" y="1347850"/>
            <a:ext cx="7950446" cy="360098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marL="457200" indent="-457200">
              <a:buFont typeface="Arial" panose="020B0604020202020204" pitchFamily="34" charset="0"/>
              <a:buChar char="•"/>
            </a:pPr>
            <a:r>
              <a:rPr lang="en-US" sz="2800" dirty="0"/>
              <a:t>Find the common ratio for a geometric sequence.</a:t>
            </a:r>
          </a:p>
          <a:p>
            <a:pPr marL="457200" indent="-457200">
              <a:buFont typeface="Arial" panose="020B0604020202020204" pitchFamily="34" charset="0"/>
              <a:buChar char="•"/>
            </a:pPr>
            <a:r>
              <a:rPr lang="en-US" sz="2800" dirty="0"/>
              <a:t>List the terms of a geometric sequence.</a:t>
            </a:r>
          </a:p>
          <a:p>
            <a:pPr marL="457200" indent="-457200">
              <a:buFont typeface="Arial" panose="020B0604020202020204" pitchFamily="34" charset="0"/>
              <a:buChar char="•"/>
            </a:pPr>
            <a:r>
              <a:rPr lang="en-US" sz="2800" dirty="0"/>
              <a:t>Use a recursive formula for a geometric sequence.</a:t>
            </a:r>
          </a:p>
          <a:p>
            <a:pPr marL="457200" indent="-457200">
              <a:buFont typeface="Arial" panose="020B0604020202020204" pitchFamily="34" charset="0"/>
              <a:buChar char="•"/>
            </a:pPr>
            <a:r>
              <a:rPr lang="en-US" sz="2800" dirty="0"/>
              <a:t>Use an explicit formula for a geometric sequence.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algn="l">
              <a:buFont typeface="Arial" panose="020B0604020202020204" pitchFamily="34" charset="0"/>
              <a:buChar cha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380735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4" name="TextBox 3">
            <a:extLst>
              <a:ext uri="{FF2B5EF4-FFF2-40B4-BE49-F238E27FC236}">
                <a16:creationId xmlns:a16="http://schemas.microsoft.com/office/drawing/2014/main" id="{4F4F4C16-4219-DB71-772E-1A032417EE9C}"/>
              </a:ext>
            </a:extLst>
          </p:cNvPr>
          <p:cNvSpPr txBox="1"/>
          <p:nvPr/>
        </p:nvSpPr>
        <p:spPr>
          <a:xfrm>
            <a:off x="1496291" y="1230708"/>
            <a:ext cx="8692738" cy="3108543"/>
          </a:xfrm>
          <a:prstGeom prst="rect">
            <a:avLst/>
          </a:prstGeom>
          <a:noFill/>
        </p:spPr>
        <p:txBody>
          <a:bodyPr wrap="square">
            <a:spAutoFit/>
          </a:bodyPr>
          <a:lstStyle/>
          <a:p>
            <a:r>
              <a:rPr lang="en-US" sz="3200" dirty="0"/>
              <a:t>What are the learning objectives for this section?</a:t>
            </a:r>
          </a:p>
          <a:p>
            <a:endParaRPr lang="en-US" sz="2800" dirty="0"/>
          </a:p>
          <a:p>
            <a:pPr marL="457200" indent="-457200">
              <a:buFont typeface="Arial" panose="020B0604020202020204" pitchFamily="34" charset="0"/>
              <a:buChar char="•"/>
            </a:pPr>
            <a:r>
              <a:rPr lang="en-US" sz="2800" dirty="0"/>
              <a:t>Find the common ratio for a geometric sequence.</a:t>
            </a:r>
          </a:p>
          <a:p>
            <a:pPr marL="457200" indent="-457200">
              <a:buFont typeface="Arial" panose="020B0604020202020204" pitchFamily="34" charset="0"/>
              <a:buChar char="•"/>
            </a:pPr>
            <a:r>
              <a:rPr lang="en-US" sz="2800" dirty="0"/>
              <a:t>List the terms of a geometric sequence.</a:t>
            </a:r>
          </a:p>
          <a:p>
            <a:pPr marL="457200" indent="-457200">
              <a:buFont typeface="Arial" panose="020B0604020202020204" pitchFamily="34" charset="0"/>
              <a:buChar char="•"/>
            </a:pPr>
            <a:r>
              <a:rPr lang="en-US" sz="2800" dirty="0"/>
              <a:t>Use a recursive formula for a geometric sequence.</a:t>
            </a:r>
          </a:p>
          <a:p>
            <a:pPr marL="457200" indent="-457200">
              <a:buFont typeface="Arial" panose="020B0604020202020204" pitchFamily="34" charset="0"/>
              <a:buChar char="•"/>
            </a:pPr>
            <a:r>
              <a:rPr lang="en-US" sz="2800" dirty="0"/>
              <a:t>Use an explicit formula for a geometric sequence.</a:t>
            </a:r>
          </a:p>
          <a:p>
            <a:r>
              <a:rPr lang="en-US" sz="2400" dirty="0"/>
              <a:t>  </a:t>
            </a:r>
          </a:p>
        </p:txBody>
      </p:sp>
    </p:spTree>
    <p:extLst>
      <p:ext uri="{BB962C8B-B14F-4D97-AF65-F5344CB8AC3E}">
        <p14:creationId xmlns:p14="http://schemas.microsoft.com/office/powerpoint/2010/main" val="1450522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56D44BD-A3F7-472E-43A9-106139E79043}"/>
              </a:ext>
            </a:extLst>
          </p:cNvPr>
          <p:cNvPicPr>
            <a:picLocks noChangeAspect="1"/>
          </p:cNvPicPr>
          <p:nvPr/>
        </p:nvPicPr>
        <p:blipFill>
          <a:blip r:embed="rId3"/>
          <a:stretch>
            <a:fillRect/>
          </a:stretch>
        </p:blipFill>
        <p:spPr>
          <a:xfrm>
            <a:off x="643467" y="1183639"/>
            <a:ext cx="10905066" cy="3271520"/>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pic>
        <p:nvPicPr>
          <p:cNvPr id="6" name="Picture 5">
            <a:extLst>
              <a:ext uri="{FF2B5EF4-FFF2-40B4-BE49-F238E27FC236}">
                <a16:creationId xmlns:a16="http://schemas.microsoft.com/office/drawing/2014/main" id="{A85A2A02-2B7F-35F1-7264-5EFF29FF6897}"/>
              </a:ext>
            </a:extLst>
          </p:cNvPr>
          <p:cNvPicPr>
            <a:picLocks noChangeAspect="1"/>
          </p:cNvPicPr>
          <p:nvPr/>
        </p:nvPicPr>
        <p:blipFill>
          <a:blip r:embed="rId4"/>
          <a:stretch>
            <a:fillRect/>
          </a:stretch>
        </p:blipFill>
        <p:spPr>
          <a:xfrm>
            <a:off x="3441926" y="4810442"/>
            <a:ext cx="5743575" cy="1190625"/>
          </a:xfrm>
          <a:prstGeom prst="rect">
            <a:avLst/>
          </a:prstGeom>
        </p:spPr>
      </p:pic>
    </p:spTree>
    <p:extLst>
      <p:ext uri="{BB962C8B-B14F-4D97-AF65-F5344CB8AC3E}">
        <p14:creationId xmlns:p14="http://schemas.microsoft.com/office/powerpoint/2010/main" val="19746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BB4B51E-C331-0008-1329-B44908243413}"/>
              </a:ext>
            </a:extLst>
          </p:cNvPr>
          <p:cNvPicPr>
            <a:picLocks noChangeAspect="1"/>
          </p:cNvPicPr>
          <p:nvPr/>
        </p:nvPicPr>
        <p:blipFill>
          <a:blip r:embed="rId2"/>
          <a:stretch>
            <a:fillRect/>
          </a:stretch>
        </p:blipFill>
        <p:spPr>
          <a:xfrm>
            <a:off x="643467" y="2134023"/>
            <a:ext cx="10905066" cy="2589952"/>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773606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6" name="Picture 5">
            <a:extLst>
              <a:ext uri="{FF2B5EF4-FFF2-40B4-BE49-F238E27FC236}">
                <a16:creationId xmlns:a16="http://schemas.microsoft.com/office/drawing/2014/main" id="{79578614-FD44-A5AE-34FF-45E4034BF689}"/>
              </a:ext>
            </a:extLst>
          </p:cNvPr>
          <p:cNvPicPr>
            <a:picLocks noChangeAspect="1"/>
          </p:cNvPicPr>
          <p:nvPr/>
        </p:nvPicPr>
        <p:blipFill>
          <a:blip r:embed="rId3"/>
          <a:stretch>
            <a:fillRect/>
          </a:stretch>
        </p:blipFill>
        <p:spPr>
          <a:xfrm>
            <a:off x="277586" y="136525"/>
            <a:ext cx="10134600" cy="2619375"/>
          </a:xfrm>
          <a:prstGeom prst="rect">
            <a:avLst/>
          </a:prstGeom>
        </p:spPr>
      </p:pic>
    </p:spTree>
    <p:extLst>
      <p:ext uri="{BB962C8B-B14F-4D97-AF65-F5344CB8AC3E}">
        <p14:creationId xmlns:p14="http://schemas.microsoft.com/office/powerpoint/2010/main" val="2232977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6" name="Picture 5">
            <a:extLst>
              <a:ext uri="{FF2B5EF4-FFF2-40B4-BE49-F238E27FC236}">
                <a16:creationId xmlns:a16="http://schemas.microsoft.com/office/drawing/2014/main" id="{8977DCCC-30A1-A6A7-5BF6-C2C6D6F388CE}"/>
              </a:ext>
            </a:extLst>
          </p:cNvPr>
          <p:cNvPicPr>
            <a:picLocks noChangeAspect="1"/>
          </p:cNvPicPr>
          <p:nvPr/>
        </p:nvPicPr>
        <p:blipFill>
          <a:blip r:embed="rId2"/>
          <a:stretch>
            <a:fillRect/>
          </a:stretch>
        </p:blipFill>
        <p:spPr>
          <a:xfrm>
            <a:off x="183696" y="136525"/>
            <a:ext cx="10039350" cy="1933575"/>
          </a:xfrm>
          <a:prstGeom prst="rect">
            <a:avLst/>
          </a:prstGeom>
        </p:spPr>
      </p:pic>
    </p:spTree>
    <p:extLst>
      <p:ext uri="{BB962C8B-B14F-4D97-AF65-F5344CB8AC3E}">
        <p14:creationId xmlns:p14="http://schemas.microsoft.com/office/powerpoint/2010/main" val="3881583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6" name="Picture 5">
            <a:extLst>
              <a:ext uri="{FF2B5EF4-FFF2-40B4-BE49-F238E27FC236}">
                <a16:creationId xmlns:a16="http://schemas.microsoft.com/office/drawing/2014/main" id="{7BFD704D-4B5B-A3D9-DD5B-FA830D4CE19A}"/>
              </a:ext>
            </a:extLst>
          </p:cNvPr>
          <p:cNvPicPr>
            <a:picLocks noChangeAspect="1"/>
          </p:cNvPicPr>
          <p:nvPr/>
        </p:nvPicPr>
        <p:blipFill>
          <a:blip r:embed="rId2"/>
          <a:stretch>
            <a:fillRect/>
          </a:stretch>
        </p:blipFill>
        <p:spPr>
          <a:xfrm>
            <a:off x="290512" y="136525"/>
            <a:ext cx="10086975" cy="2209800"/>
          </a:xfrm>
          <a:prstGeom prst="rect">
            <a:avLst/>
          </a:prstGeom>
        </p:spPr>
      </p:pic>
    </p:spTree>
    <p:extLst>
      <p:ext uri="{BB962C8B-B14F-4D97-AF65-F5344CB8AC3E}">
        <p14:creationId xmlns:p14="http://schemas.microsoft.com/office/powerpoint/2010/main" val="3732481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screenshot of a computer&#10;&#10;Description automatically generated">
            <a:extLst>
              <a:ext uri="{FF2B5EF4-FFF2-40B4-BE49-F238E27FC236}">
                <a16:creationId xmlns:a16="http://schemas.microsoft.com/office/drawing/2014/main" id="{0825C194-5E34-FEFF-79F3-0BF71ACBEB28}"/>
              </a:ext>
            </a:extLst>
          </p:cNvPr>
          <p:cNvPicPr>
            <a:picLocks noChangeAspect="1"/>
          </p:cNvPicPr>
          <p:nvPr/>
        </p:nvPicPr>
        <p:blipFill>
          <a:blip r:embed="rId2"/>
          <a:stretch>
            <a:fillRect/>
          </a:stretch>
        </p:blipFill>
        <p:spPr>
          <a:xfrm>
            <a:off x="643467" y="1847765"/>
            <a:ext cx="10905066" cy="3162468"/>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090798679"/>
      </p:ext>
    </p:extLst>
  </p:cSld>
  <p:clrMapOvr>
    <a:masterClrMapping/>
  </p:clrMapOvr>
</p:sld>
</file>

<file path=ppt/theme/theme1.xml><?xml version="1.0" encoding="utf-8"?>
<a:theme xmlns:a="http://schemas.openxmlformats.org/drawingml/2006/main" name="Theme1">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4FE45A68-4A21-4808-ABD7-9537C0317F24}" vid="{E754BD4C-C4D4-41DA-95E6-DE98A38083AC}"/>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285</TotalTime>
  <Words>499</Words>
  <Application>Microsoft Office PowerPoint</Application>
  <PresentationFormat>Widescreen</PresentationFormat>
  <Paragraphs>63</Paragraphs>
  <Slides>25</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25</vt:i4>
      </vt:variant>
    </vt:vector>
  </HeadingPairs>
  <TitlesOfParts>
    <vt:vector size="32" baseType="lpstr">
      <vt:lpstr>Arial</vt:lpstr>
      <vt:lpstr>Calibri</vt:lpstr>
      <vt:lpstr>Calibri Light</vt:lpstr>
      <vt:lpstr>Times New Roman</vt:lpstr>
      <vt:lpstr>Theme1</vt:lpstr>
      <vt:lpstr>1_Office Theme</vt:lpstr>
      <vt:lpstr>Office Theme</vt:lpstr>
      <vt:lpstr>Sequences, Probability, and Counting Theory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32</cp:revision>
  <dcterms:created xsi:type="dcterms:W3CDTF">2023-11-15T21:12:55Z</dcterms:created>
  <dcterms:modified xsi:type="dcterms:W3CDTF">2024-09-11T17:15:46Z</dcterms:modified>
</cp:coreProperties>
</file>