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44" r:id="rId3"/>
  </p:sldMasterIdLst>
  <p:notesMasterIdLst>
    <p:notesMasterId r:id="rId33"/>
  </p:notesMasterIdLst>
  <p:sldIdLst>
    <p:sldId id="373" r:id="rId4"/>
    <p:sldId id="371" r:id="rId5"/>
    <p:sldId id="281" r:id="rId6"/>
    <p:sldId id="282" r:id="rId7"/>
    <p:sldId id="332" r:id="rId8"/>
    <p:sldId id="334" r:id="rId9"/>
    <p:sldId id="335" r:id="rId10"/>
    <p:sldId id="336" r:id="rId11"/>
    <p:sldId id="337" r:id="rId12"/>
    <p:sldId id="338" r:id="rId13"/>
    <p:sldId id="339" r:id="rId14"/>
    <p:sldId id="340" r:id="rId15"/>
    <p:sldId id="341" r:id="rId16"/>
    <p:sldId id="342" r:id="rId17"/>
    <p:sldId id="343" r:id="rId18"/>
    <p:sldId id="346" r:id="rId19"/>
    <p:sldId id="350" r:id="rId20"/>
    <p:sldId id="348" r:id="rId21"/>
    <p:sldId id="349" r:id="rId22"/>
    <p:sldId id="351" r:id="rId23"/>
    <p:sldId id="353" r:id="rId24"/>
    <p:sldId id="345" r:id="rId25"/>
    <p:sldId id="354" r:id="rId26"/>
    <p:sldId id="356" r:id="rId27"/>
    <p:sldId id="359" r:id="rId28"/>
    <p:sldId id="355" r:id="rId29"/>
    <p:sldId id="357" r:id="rId30"/>
    <p:sldId id="271" r:id="rId31"/>
    <p:sldId id="329"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9069" autoAdjust="0"/>
  </p:normalViewPr>
  <p:slideViewPr>
    <p:cSldViewPr snapToGrid="0">
      <p:cViewPr varScale="1">
        <p:scale>
          <a:sx n="88" d="100"/>
          <a:sy n="88" d="100"/>
        </p:scale>
        <p:origin x="102"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80E0-2187-467B-ADFB-D69A7F45F692}" type="datetimeFigureOut">
              <a:rPr lang="en-US" smtClean="0"/>
              <a:t>9/11/2024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8CB4D-4FCA-45CA-9E57-054ECA30A29D}" type="slidenum">
              <a:rPr lang="en-US" smtClean="0"/>
              <a:t>‹#›</a:t>
            </a:fld>
            <a:endParaRPr lang="en-US"/>
          </a:p>
        </p:txBody>
      </p:sp>
    </p:spTree>
    <p:extLst>
      <p:ext uri="{BB962C8B-B14F-4D97-AF65-F5344CB8AC3E}">
        <p14:creationId xmlns:p14="http://schemas.microsoft.com/office/powerpoint/2010/main" val="330321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538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4</a:t>
            </a:fld>
            <a:endParaRPr lang="en-US"/>
          </a:p>
        </p:txBody>
      </p:sp>
    </p:spTree>
    <p:extLst>
      <p:ext uri="{BB962C8B-B14F-4D97-AF65-F5344CB8AC3E}">
        <p14:creationId xmlns:p14="http://schemas.microsoft.com/office/powerpoint/2010/main" val="3723573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5</a:t>
            </a:fld>
            <a:endParaRPr lang="en-US"/>
          </a:p>
        </p:txBody>
      </p:sp>
    </p:spTree>
    <p:extLst>
      <p:ext uri="{BB962C8B-B14F-4D97-AF65-F5344CB8AC3E}">
        <p14:creationId xmlns:p14="http://schemas.microsoft.com/office/powerpoint/2010/main" val="3857547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any term can also be found by plugging in the values of  n  and  d  into formula.</a:t>
            </a:r>
          </a:p>
        </p:txBody>
      </p:sp>
      <p:sp>
        <p:nvSpPr>
          <p:cNvPr id="4" name="Slide Number Placeholder 3"/>
          <p:cNvSpPr>
            <a:spLocks noGrp="1"/>
          </p:cNvSpPr>
          <p:nvPr>
            <p:ph type="sldNum" sz="quarter" idx="5"/>
          </p:nvPr>
        </p:nvSpPr>
        <p:spPr/>
        <p:txBody>
          <a:bodyPr/>
          <a:lstStyle/>
          <a:p>
            <a:fld id="{0528CB4D-4FCA-45CA-9E57-054ECA30A29D}" type="slidenum">
              <a:rPr lang="en-US" smtClean="0"/>
              <a:t>8</a:t>
            </a:fld>
            <a:endParaRPr lang="en-US"/>
          </a:p>
        </p:txBody>
      </p:sp>
    </p:spTree>
    <p:extLst>
      <p:ext uri="{BB962C8B-B14F-4D97-AF65-F5344CB8AC3E}">
        <p14:creationId xmlns:p14="http://schemas.microsoft.com/office/powerpoint/2010/main" val="4060767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189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9/11/2024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131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0625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07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BCF62C1-A170-4751-8D1C-F5EC793D12DB}"/>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3FFC9545-8C13-47EC-8C48-576FE9662477}"/>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93F450E-3AD9-4347-B8C2-09AD77029984}"/>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ED6FC33F-42C6-4724-AECB-5BA932A53C48}"/>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FAA0A9E8-2E83-46F0-962D-D668CD88A6DC}"/>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9034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6883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674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346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9/11/2024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62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9/11/2024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234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173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1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135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845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823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5774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9/11/2024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908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1450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93326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7868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9/11/2024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89975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9/11/2024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1823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9/11/2024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5200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44697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2258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4231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19081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583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72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9/11/2024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9/11/2024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325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9/11/2024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617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7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000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9/11/2024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0115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9/11/2024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A57B0538-6345-4355-B5D9-EBC7E6DAE309}"/>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B50AA53F-14B5-4F69-86DE-1A25A479B484}"/>
              </a:ext>
            </a:extLst>
          </p:cNvPr>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1833F29-278E-40C2-B5BF-5F1CFDBC0000}"/>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B524B414-2CE4-4650-8189-7EAC2D1FD162}"/>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6758B69F-709F-4A28-879C-1FB9C7F01604}"/>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44546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29559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9.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9.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0" y="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t>Sequences, Probability, and Counting Theory</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075976"/>
            <a:ext cx="9781327" cy="3037115"/>
          </a:xfrm>
        </p:spPr>
        <p:txBody>
          <a:bodyPr anchor="t">
            <a:normAutofit lnSpcReduction="10000"/>
          </a:bodyPr>
          <a:lstStyle/>
          <a:p>
            <a:r>
              <a:rPr lang="en-US" sz="3600" dirty="0"/>
              <a:t>Chapter 13</a:t>
            </a:r>
          </a:p>
          <a:p>
            <a:endParaRPr lang="en-US" sz="2800" dirty="0"/>
          </a:p>
          <a:p>
            <a:endParaRPr lang="en-US" sz="2800" dirty="0"/>
          </a:p>
          <a:p>
            <a:endParaRPr lang="en-US" sz="2800" dirty="0"/>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1546594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B4F46910-3C18-0E33-C1D1-652B44B62A20}"/>
              </a:ext>
            </a:extLst>
          </p:cNvPr>
          <p:cNvPicPr>
            <a:picLocks noChangeAspect="1"/>
          </p:cNvPicPr>
          <p:nvPr/>
        </p:nvPicPr>
        <p:blipFill>
          <a:blip r:embed="rId2"/>
          <a:stretch>
            <a:fillRect/>
          </a:stretch>
        </p:blipFill>
        <p:spPr>
          <a:xfrm>
            <a:off x="114980" y="136525"/>
            <a:ext cx="10067925" cy="1400175"/>
          </a:xfrm>
          <a:prstGeom prst="rect">
            <a:avLst/>
          </a:prstGeom>
        </p:spPr>
      </p:pic>
    </p:spTree>
    <p:extLst>
      <p:ext uri="{BB962C8B-B14F-4D97-AF65-F5344CB8AC3E}">
        <p14:creationId xmlns:p14="http://schemas.microsoft.com/office/powerpoint/2010/main" val="2663773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5A21222-EECD-6BC1-DAD0-BA349DF1C296}"/>
              </a:ext>
            </a:extLst>
          </p:cNvPr>
          <p:cNvPicPr>
            <a:picLocks noChangeAspect="1"/>
          </p:cNvPicPr>
          <p:nvPr/>
        </p:nvPicPr>
        <p:blipFill>
          <a:blip r:embed="rId2"/>
          <a:stretch>
            <a:fillRect/>
          </a:stretch>
        </p:blipFill>
        <p:spPr>
          <a:xfrm>
            <a:off x="643467" y="1997709"/>
            <a:ext cx="10905066" cy="2862580"/>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090798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E4662EB3-22F7-AE2C-F81A-D290EF204DDC}"/>
              </a:ext>
            </a:extLst>
          </p:cNvPr>
          <p:cNvPicPr>
            <a:picLocks noChangeAspect="1"/>
          </p:cNvPicPr>
          <p:nvPr/>
        </p:nvPicPr>
        <p:blipFill>
          <a:blip r:embed="rId2"/>
          <a:stretch>
            <a:fillRect/>
          </a:stretch>
        </p:blipFill>
        <p:spPr>
          <a:xfrm>
            <a:off x="265340" y="136525"/>
            <a:ext cx="10115550" cy="1885950"/>
          </a:xfrm>
          <a:prstGeom prst="rect">
            <a:avLst/>
          </a:prstGeom>
        </p:spPr>
      </p:pic>
    </p:spTree>
    <p:extLst>
      <p:ext uri="{BB962C8B-B14F-4D97-AF65-F5344CB8AC3E}">
        <p14:creationId xmlns:p14="http://schemas.microsoft.com/office/powerpoint/2010/main" val="1490427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BC2AB07B-05A9-6520-87E6-0DC71ECE4DA5}"/>
              </a:ext>
            </a:extLst>
          </p:cNvPr>
          <p:cNvPicPr>
            <a:picLocks noChangeAspect="1"/>
          </p:cNvPicPr>
          <p:nvPr/>
        </p:nvPicPr>
        <p:blipFill>
          <a:blip r:embed="rId2"/>
          <a:stretch>
            <a:fillRect/>
          </a:stretch>
        </p:blipFill>
        <p:spPr>
          <a:xfrm>
            <a:off x="129948" y="136525"/>
            <a:ext cx="10125075" cy="1419225"/>
          </a:xfrm>
          <a:prstGeom prst="rect">
            <a:avLst/>
          </a:prstGeom>
        </p:spPr>
      </p:pic>
    </p:spTree>
    <p:extLst>
      <p:ext uri="{BB962C8B-B14F-4D97-AF65-F5344CB8AC3E}">
        <p14:creationId xmlns:p14="http://schemas.microsoft.com/office/powerpoint/2010/main" val="3641103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303B48A-7D3F-8447-D802-A4680BA70EBB}"/>
              </a:ext>
            </a:extLst>
          </p:cNvPr>
          <p:cNvPicPr>
            <a:picLocks noChangeAspect="1"/>
          </p:cNvPicPr>
          <p:nvPr/>
        </p:nvPicPr>
        <p:blipFill>
          <a:blip r:embed="rId2"/>
          <a:stretch>
            <a:fillRect/>
          </a:stretch>
        </p:blipFill>
        <p:spPr>
          <a:xfrm>
            <a:off x="643467" y="2202179"/>
            <a:ext cx="10905066" cy="2453640"/>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3486096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E53C092-61DF-DEA5-CF85-90EFE1293730}"/>
              </a:ext>
            </a:extLst>
          </p:cNvPr>
          <p:cNvPicPr>
            <a:picLocks noChangeAspect="1"/>
          </p:cNvPicPr>
          <p:nvPr/>
        </p:nvPicPr>
        <p:blipFill>
          <a:blip r:embed="rId2"/>
          <a:stretch>
            <a:fillRect/>
          </a:stretch>
        </p:blipFill>
        <p:spPr>
          <a:xfrm>
            <a:off x="643467" y="1956815"/>
            <a:ext cx="10905066" cy="2944368"/>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3381956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E78B32D9-ABF4-2D5D-3277-39D799322A47}"/>
              </a:ext>
            </a:extLst>
          </p:cNvPr>
          <p:cNvPicPr>
            <a:picLocks noChangeAspect="1"/>
          </p:cNvPicPr>
          <p:nvPr/>
        </p:nvPicPr>
        <p:blipFill>
          <a:blip r:embed="rId2"/>
          <a:stretch>
            <a:fillRect/>
          </a:stretch>
        </p:blipFill>
        <p:spPr>
          <a:xfrm>
            <a:off x="251051" y="136525"/>
            <a:ext cx="10144125" cy="2390775"/>
          </a:xfrm>
          <a:prstGeom prst="rect">
            <a:avLst/>
          </a:prstGeom>
        </p:spPr>
      </p:pic>
    </p:spTree>
    <p:extLst>
      <p:ext uri="{BB962C8B-B14F-4D97-AF65-F5344CB8AC3E}">
        <p14:creationId xmlns:p14="http://schemas.microsoft.com/office/powerpoint/2010/main" val="1437352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1D5B9B4B-465D-F56F-248C-819CA942BD51}"/>
              </a:ext>
            </a:extLst>
          </p:cNvPr>
          <p:cNvPicPr>
            <a:picLocks noChangeAspect="1"/>
          </p:cNvPicPr>
          <p:nvPr/>
        </p:nvPicPr>
        <p:blipFill>
          <a:blip r:embed="rId2"/>
          <a:stretch>
            <a:fillRect/>
          </a:stretch>
        </p:blipFill>
        <p:spPr>
          <a:xfrm>
            <a:off x="209550" y="136525"/>
            <a:ext cx="10096500" cy="1866900"/>
          </a:xfrm>
          <a:prstGeom prst="rect">
            <a:avLst/>
          </a:prstGeom>
        </p:spPr>
      </p:pic>
    </p:spTree>
    <p:extLst>
      <p:ext uri="{BB962C8B-B14F-4D97-AF65-F5344CB8AC3E}">
        <p14:creationId xmlns:p14="http://schemas.microsoft.com/office/powerpoint/2010/main" val="1677728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B9DFE5-5E08-0DE1-25D7-0F4BE80B341C}"/>
              </a:ext>
            </a:extLst>
          </p:cNvPr>
          <p:cNvPicPr>
            <a:picLocks noChangeAspect="1"/>
          </p:cNvPicPr>
          <p:nvPr/>
        </p:nvPicPr>
        <p:blipFill>
          <a:blip r:embed="rId2"/>
          <a:stretch>
            <a:fillRect/>
          </a:stretch>
        </p:blipFill>
        <p:spPr>
          <a:xfrm>
            <a:off x="643467" y="2188548"/>
            <a:ext cx="10905066" cy="2480902"/>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707031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E4FC00B-AC5B-8CEB-D301-164B0672137C}"/>
              </a:ext>
            </a:extLst>
          </p:cNvPr>
          <p:cNvPicPr>
            <a:picLocks noChangeAspect="1"/>
          </p:cNvPicPr>
          <p:nvPr/>
        </p:nvPicPr>
        <p:blipFill>
          <a:blip r:embed="rId2"/>
          <a:stretch>
            <a:fillRect/>
          </a:stretch>
        </p:blipFill>
        <p:spPr>
          <a:xfrm>
            <a:off x="643467" y="2147654"/>
            <a:ext cx="10905066" cy="2562690"/>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1593093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FA4E651-C3D8-4DB8-A026-E8531C6AF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839781" y="4571264"/>
            <a:ext cx="10509388" cy="556964"/>
          </a:xfrm>
          <a:noFill/>
        </p:spPr>
        <p:txBody>
          <a:bodyPr>
            <a:normAutofit fontScale="25000" lnSpcReduction="20000"/>
          </a:bodyPr>
          <a:lstStyle/>
          <a:p>
            <a:r>
              <a:rPr lang="en-US" sz="17600" dirty="0"/>
              <a:t>13.2 Arithmetic Sequences</a:t>
            </a:r>
          </a:p>
          <a:p>
            <a:endParaRPr lang="en-US" sz="600" dirty="0"/>
          </a:p>
          <a:p>
            <a:endParaRPr lang="en-US" sz="600" dirty="0"/>
          </a:p>
          <a:p>
            <a:endParaRPr lang="en-US" sz="600" dirty="0"/>
          </a:p>
          <a:p>
            <a:endParaRPr lang="en-US" sz="600" dirty="0"/>
          </a:p>
          <a:p>
            <a:endParaRPr lang="en-US" sz="600" dirty="0"/>
          </a:p>
          <a:p>
            <a:endParaRPr lang="en-US" sz="600" dirty="0"/>
          </a:p>
          <a:p>
            <a:r>
              <a:rPr lang="en-US" sz="5600" dirty="0">
                <a:solidFill>
                  <a:schemeClr val="tx1">
                    <a:lumMod val="50000"/>
                    <a:lumOff val="50000"/>
                  </a:schemeClr>
                </a:solidFill>
              </a:rPr>
              <a:t>Algebra and Trigonometry 2e, OpenStax, Jay Abramson</a:t>
            </a:r>
          </a:p>
        </p:txBody>
      </p:sp>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srcRect t="50624" b="1452"/>
          <a:stretch/>
        </p:blipFill>
        <p:spPr>
          <a:xfrm>
            <a:off x="20" y="2"/>
            <a:ext cx="12191979" cy="3900104"/>
          </a:xfrm>
          <a:prstGeom prst="rect">
            <a:avLst/>
          </a:prstGeom>
        </p:spPr>
      </p:pic>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326931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500"/>
                                  </p:stCondLst>
                                  <p:iterate>
                                    <p:tmPct val="10000"/>
                                  </p:iterate>
                                  <p:childTnLst>
                                    <p:set>
                                      <p:cBhvr>
                                        <p:cTn id="11" dur="1" fill="hold">
                                          <p:stCondLst>
                                            <p:cond delay="0"/>
                                          </p:stCondLst>
                                        </p:cTn>
                                        <p:tgtEl>
                                          <p:spTgt spid="3">
                                            <p:txEl>
                                              <p:pRg st="7" end="7"/>
                                            </p:txEl>
                                          </p:spTgt>
                                        </p:tgtEl>
                                        <p:attrNameLst>
                                          <p:attrName>style.visibility</p:attrName>
                                        </p:attrNameLst>
                                      </p:cBhvr>
                                      <p:to>
                                        <p:strVal val="visible"/>
                                      </p:to>
                                    </p:set>
                                    <p:animEffect transition="in" filter="fade">
                                      <p:cBhvr>
                                        <p:cTn id="12" dur="7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DFB76235-DF12-11AA-E97A-CDDF29634D76}"/>
              </a:ext>
            </a:extLst>
          </p:cNvPr>
          <p:cNvPicPr>
            <a:picLocks noChangeAspect="1"/>
          </p:cNvPicPr>
          <p:nvPr/>
        </p:nvPicPr>
        <p:blipFill>
          <a:blip r:embed="rId2"/>
          <a:stretch>
            <a:fillRect/>
          </a:stretch>
        </p:blipFill>
        <p:spPr>
          <a:xfrm>
            <a:off x="200025" y="136525"/>
            <a:ext cx="10115550" cy="2676525"/>
          </a:xfrm>
          <a:prstGeom prst="rect">
            <a:avLst/>
          </a:prstGeom>
        </p:spPr>
      </p:pic>
    </p:spTree>
    <p:extLst>
      <p:ext uri="{BB962C8B-B14F-4D97-AF65-F5344CB8AC3E}">
        <p14:creationId xmlns:p14="http://schemas.microsoft.com/office/powerpoint/2010/main" val="35101735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3F7EE706-9992-A704-CFE5-B41AFD992D68}"/>
              </a:ext>
            </a:extLst>
          </p:cNvPr>
          <p:cNvPicPr>
            <a:picLocks noChangeAspect="1"/>
          </p:cNvPicPr>
          <p:nvPr/>
        </p:nvPicPr>
        <p:blipFill>
          <a:blip r:embed="rId2"/>
          <a:stretch>
            <a:fillRect/>
          </a:stretch>
        </p:blipFill>
        <p:spPr>
          <a:xfrm>
            <a:off x="204107" y="136525"/>
            <a:ext cx="10172700" cy="1990725"/>
          </a:xfrm>
          <a:prstGeom prst="rect">
            <a:avLst/>
          </a:prstGeom>
        </p:spPr>
      </p:pic>
    </p:spTree>
    <p:extLst>
      <p:ext uri="{BB962C8B-B14F-4D97-AF65-F5344CB8AC3E}">
        <p14:creationId xmlns:p14="http://schemas.microsoft.com/office/powerpoint/2010/main" val="3846902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D8837F6-66EF-2A78-8E72-184CBFBCD663}"/>
              </a:ext>
            </a:extLst>
          </p:cNvPr>
          <p:cNvPicPr>
            <a:picLocks noChangeAspect="1"/>
          </p:cNvPicPr>
          <p:nvPr/>
        </p:nvPicPr>
        <p:blipFill>
          <a:blip r:embed="rId2"/>
          <a:stretch>
            <a:fillRect/>
          </a:stretch>
        </p:blipFill>
        <p:spPr>
          <a:xfrm>
            <a:off x="643467" y="1820502"/>
            <a:ext cx="10905066" cy="3216994"/>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3638608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18A256E9-E636-F6DC-5997-29601665F459}"/>
              </a:ext>
            </a:extLst>
          </p:cNvPr>
          <p:cNvPicPr>
            <a:picLocks noChangeAspect="1"/>
          </p:cNvPicPr>
          <p:nvPr/>
        </p:nvPicPr>
        <p:blipFill>
          <a:blip r:embed="rId2"/>
          <a:stretch>
            <a:fillRect/>
          </a:stretch>
        </p:blipFill>
        <p:spPr>
          <a:xfrm>
            <a:off x="290512" y="136525"/>
            <a:ext cx="10086975" cy="2400300"/>
          </a:xfrm>
          <a:prstGeom prst="rect">
            <a:avLst/>
          </a:prstGeom>
        </p:spPr>
      </p:pic>
    </p:spTree>
    <p:extLst>
      <p:ext uri="{BB962C8B-B14F-4D97-AF65-F5344CB8AC3E}">
        <p14:creationId xmlns:p14="http://schemas.microsoft.com/office/powerpoint/2010/main" val="2432821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F953084A-8C08-7391-CC3C-3AD206F08216}"/>
              </a:ext>
            </a:extLst>
          </p:cNvPr>
          <p:cNvPicPr>
            <a:picLocks noChangeAspect="1"/>
          </p:cNvPicPr>
          <p:nvPr/>
        </p:nvPicPr>
        <p:blipFill>
          <a:blip r:embed="rId2"/>
          <a:stretch>
            <a:fillRect/>
          </a:stretch>
        </p:blipFill>
        <p:spPr>
          <a:xfrm>
            <a:off x="191180" y="136525"/>
            <a:ext cx="10067925" cy="1952625"/>
          </a:xfrm>
          <a:prstGeom prst="rect">
            <a:avLst/>
          </a:prstGeom>
        </p:spPr>
      </p:pic>
    </p:spTree>
    <p:extLst>
      <p:ext uri="{BB962C8B-B14F-4D97-AF65-F5344CB8AC3E}">
        <p14:creationId xmlns:p14="http://schemas.microsoft.com/office/powerpoint/2010/main" val="36984689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22D9901-3EBF-148B-2CD8-16805EE77212}"/>
              </a:ext>
            </a:extLst>
          </p:cNvPr>
          <p:cNvPicPr>
            <a:picLocks noChangeAspect="1"/>
          </p:cNvPicPr>
          <p:nvPr/>
        </p:nvPicPr>
        <p:blipFill>
          <a:blip r:embed="rId2"/>
          <a:stretch>
            <a:fillRect/>
          </a:stretch>
        </p:blipFill>
        <p:spPr>
          <a:xfrm>
            <a:off x="643467" y="1244720"/>
            <a:ext cx="10905066" cy="1908386"/>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20710796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69BEDB67-DFE4-E00B-BCF5-A63F3B91E7A4}"/>
              </a:ext>
            </a:extLst>
          </p:cNvPr>
          <p:cNvPicPr>
            <a:picLocks noChangeAspect="1"/>
          </p:cNvPicPr>
          <p:nvPr/>
        </p:nvPicPr>
        <p:blipFill>
          <a:blip r:embed="rId2"/>
          <a:stretch>
            <a:fillRect/>
          </a:stretch>
        </p:blipFill>
        <p:spPr>
          <a:xfrm>
            <a:off x="141514" y="136525"/>
            <a:ext cx="10058400" cy="2886075"/>
          </a:xfrm>
          <a:prstGeom prst="rect">
            <a:avLst/>
          </a:prstGeom>
        </p:spPr>
      </p:pic>
    </p:spTree>
    <p:extLst>
      <p:ext uri="{BB962C8B-B14F-4D97-AF65-F5344CB8AC3E}">
        <p14:creationId xmlns:p14="http://schemas.microsoft.com/office/powerpoint/2010/main" val="5935790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5460E42D-B853-4ADE-8D94-2A69913CF439}"/>
              </a:ext>
            </a:extLst>
          </p:cNvPr>
          <p:cNvPicPr>
            <a:picLocks noChangeAspect="1"/>
          </p:cNvPicPr>
          <p:nvPr/>
        </p:nvPicPr>
        <p:blipFill>
          <a:blip r:embed="rId2"/>
          <a:stretch>
            <a:fillRect/>
          </a:stretch>
        </p:blipFill>
        <p:spPr>
          <a:xfrm>
            <a:off x="168729" y="136525"/>
            <a:ext cx="10134600" cy="2105025"/>
          </a:xfrm>
          <a:prstGeom prst="rect">
            <a:avLst/>
          </a:prstGeom>
        </p:spPr>
      </p:pic>
    </p:spTree>
    <p:extLst>
      <p:ext uri="{BB962C8B-B14F-4D97-AF65-F5344CB8AC3E}">
        <p14:creationId xmlns:p14="http://schemas.microsoft.com/office/powerpoint/2010/main" val="38314982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1604136" y="1347850"/>
            <a:ext cx="8860952" cy="31700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457200" indent="-457200">
              <a:buFont typeface="Arial" panose="020B0604020202020204" pitchFamily="34" charset="0"/>
              <a:buChar char="•"/>
            </a:pPr>
            <a:r>
              <a:rPr lang="en-US" sz="2800" dirty="0"/>
              <a:t>Find the common difference for an arithmetic sequence.</a:t>
            </a:r>
          </a:p>
          <a:p>
            <a:pPr marL="457200" indent="-457200">
              <a:buFont typeface="Arial" panose="020B0604020202020204" pitchFamily="34" charset="0"/>
              <a:buChar char="•"/>
            </a:pPr>
            <a:r>
              <a:rPr lang="en-US" sz="2800" dirty="0"/>
              <a:t>Write terms of an arithmetic sequence.</a:t>
            </a:r>
          </a:p>
          <a:p>
            <a:pPr marL="457200" indent="-457200">
              <a:buFont typeface="Arial" panose="020B0604020202020204" pitchFamily="34" charset="0"/>
              <a:buChar char="•"/>
            </a:pPr>
            <a:r>
              <a:rPr lang="en-US" sz="2800" dirty="0"/>
              <a:t>Use a recursive formula for an arithmetic sequence.</a:t>
            </a:r>
          </a:p>
          <a:p>
            <a:pPr marL="457200" indent="-457200">
              <a:buFont typeface="Arial" panose="020B0604020202020204" pitchFamily="34" charset="0"/>
              <a:buChar char="•"/>
            </a:pPr>
            <a:r>
              <a:rPr lang="en-US" sz="2800" dirty="0"/>
              <a:t>Use an explicit formula for an arithmetic sequence.</a:t>
            </a:r>
            <a:r>
              <a:rPr lang="en-US" sz="2400" dirty="0"/>
              <a:t>  </a:t>
            </a:r>
          </a:p>
          <a:p>
            <a:pPr algn="l">
              <a:buFont typeface="Arial" panose="020B0604020202020204" pitchFamily="34" charset="0"/>
              <a:buChar cha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380735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4F4F4C16-4219-DB71-772E-1A032417EE9C}"/>
              </a:ext>
            </a:extLst>
          </p:cNvPr>
          <p:cNvSpPr txBox="1"/>
          <p:nvPr/>
        </p:nvSpPr>
        <p:spPr>
          <a:xfrm>
            <a:off x="1496291" y="1230708"/>
            <a:ext cx="8692738" cy="3170099"/>
          </a:xfrm>
          <a:prstGeom prst="rect">
            <a:avLst/>
          </a:prstGeom>
          <a:noFill/>
        </p:spPr>
        <p:txBody>
          <a:bodyPr wrap="square">
            <a:spAutoFit/>
          </a:bodyPr>
          <a:lstStyle/>
          <a:p>
            <a:r>
              <a:rPr lang="en-US" sz="3200" dirty="0"/>
              <a:t>What are the learning objectives for this section?</a:t>
            </a:r>
          </a:p>
          <a:p>
            <a:endParaRPr lang="en-US" sz="2800" dirty="0"/>
          </a:p>
          <a:p>
            <a:pPr marL="457200" indent="-457200">
              <a:buFont typeface="Arial" panose="020B0604020202020204" pitchFamily="34" charset="0"/>
              <a:buChar char="•"/>
            </a:pPr>
            <a:r>
              <a:rPr lang="en-US" sz="2800" dirty="0"/>
              <a:t>Find the common difference for an arithmetic sequence.</a:t>
            </a:r>
          </a:p>
          <a:p>
            <a:pPr marL="457200" indent="-457200">
              <a:buFont typeface="Arial" panose="020B0604020202020204" pitchFamily="34" charset="0"/>
              <a:buChar char="•"/>
            </a:pPr>
            <a:r>
              <a:rPr lang="en-US" sz="2800" dirty="0"/>
              <a:t>Write terms of an arithmetic sequence.</a:t>
            </a:r>
          </a:p>
          <a:p>
            <a:pPr marL="457200" indent="-457200">
              <a:buFont typeface="Arial" panose="020B0604020202020204" pitchFamily="34" charset="0"/>
              <a:buChar char="•"/>
            </a:pPr>
            <a:r>
              <a:rPr lang="en-US" sz="2800" dirty="0"/>
              <a:t>Use a recursive formula for an arithmetic sequence.</a:t>
            </a:r>
          </a:p>
          <a:p>
            <a:pPr marL="457200" indent="-457200">
              <a:buFont typeface="Arial" panose="020B0604020202020204" pitchFamily="34" charset="0"/>
              <a:buChar char="•"/>
            </a:pPr>
            <a:r>
              <a:rPr lang="en-US" sz="2800" dirty="0"/>
              <a:t>Use an explicit formula for an arithmetic sequence.</a:t>
            </a:r>
            <a:r>
              <a:rPr lang="en-US" sz="2400" dirty="0"/>
              <a:t>  </a:t>
            </a:r>
          </a:p>
        </p:txBody>
      </p:sp>
    </p:spTree>
    <p:extLst>
      <p:ext uri="{BB962C8B-B14F-4D97-AF65-F5344CB8AC3E}">
        <p14:creationId xmlns:p14="http://schemas.microsoft.com/office/powerpoint/2010/main" val="145052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66A8F68-E421-6E16-64C9-DB1F770250B5}"/>
              </a:ext>
            </a:extLst>
          </p:cNvPr>
          <p:cNvPicPr>
            <a:picLocks noChangeAspect="1"/>
          </p:cNvPicPr>
          <p:nvPr/>
        </p:nvPicPr>
        <p:blipFill>
          <a:blip r:embed="rId3"/>
          <a:stretch>
            <a:fillRect/>
          </a:stretch>
        </p:blipFill>
        <p:spPr>
          <a:xfrm>
            <a:off x="643467" y="1133804"/>
            <a:ext cx="10905066" cy="3053418"/>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4BA7C10C-BA37-4A7C-A80A-CECCA364D8C1}"/>
              </a:ext>
            </a:extLst>
          </p:cNvPr>
          <p:cNvPicPr>
            <a:picLocks noChangeAspect="1"/>
          </p:cNvPicPr>
          <p:nvPr/>
        </p:nvPicPr>
        <p:blipFill>
          <a:blip r:embed="rId4"/>
          <a:stretch>
            <a:fillRect/>
          </a:stretch>
        </p:blipFill>
        <p:spPr>
          <a:xfrm>
            <a:off x="3217068" y="4631363"/>
            <a:ext cx="5757863" cy="1239138"/>
          </a:xfrm>
          <a:prstGeom prst="rect">
            <a:avLst/>
          </a:prstGeom>
        </p:spPr>
      </p:pic>
    </p:spTree>
    <p:extLst>
      <p:ext uri="{BB962C8B-B14F-4D97-AF65-F5344CB8AC3E}">
        <p14:creationId xmlns:p14="http://schemas.microsoft.com/office/powerpoint/2010/main" val="19746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9A46AC69-6F3C-F029-9221-EF9C858E4D96}"/>
              </a:ext>
            </a:extLst>
          </p:cNvPr>
          <p:cNvPicPr>
            <a:picLocks noChangeAspect="1"/>
          </p:cNvPicPr>
          <p:nvPr/>
        </p:nvPicPr>
        <p:blipFill>
          <a:blip r:embed="rId3"/>
          <a:stretch>
            <a:fillRect/>
          </a:stretch>
        </p:blipFill>
        <p:spPr>
          <a:xfrm>
            <a:off x="226558" y="136525"/>
            <a:ext cx="10106025" cy="2686050"/>
          </a:xfrm>
          <a:prstGeom prst="rect">
            <a:avLst/>
          </a:prstGeom>
        </p:spPr>
      </p:pic>
    </p:spTree>
    <p:extLst>
      <p:ext uri="{BB962C8B-B14F-4D97-AF65-F5344CB8AC3E}">
        <p14:creationId xmlns:p14="http://schemas.microsoft.com/office/powerpoint/2010/main" val="2232977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266F955-FC05-D0DB-9987-41E4A8BF8483}"/>
              </a:ext>
            </a:extLst>
          </p:cNvPr>
          <p:cNvPicPr>
            <a:picLocks noChangeAspect="1"/>
          </p:cNvPicPr>
          <p:nvPr/>
        </p:nvPicPr>
        <p:blipFill>
          <a:blip r:embed="rId2"/>
          <a:stretch>
            <a:fillRect/>
          </a:stretch>
        </p:blipFill>
        <p:spPr>
          <a:xfrm>
            <a:off x="236764" y="136525"/>
            <a:ext cx="10020300" cy="2000250"/>
          </a:xfrm>
          <a:prstGeom prst="rect">
            <a:avLst/>
          </a:prstGeom>
        </p:spPr>
      </p:pic>
    </p:spTree>
    <p:extLst>
      <p:ext uri="{BB962C8B-B14F-4D97-AF65-F5344CB8AC3E}">
        <p14:creationId xmlns:p14="http://schemas.microsoft.com/office/powerpoint/2010/main" val="3881583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3C31018-35BB-E8C7-9AB1-EF4FBCFF0B85}"/>
              </a:ext>
            </a:extLst>
          </p:cNvPr>
          <p:cNvPicPr>
            <a:picLocks noChangeAspect="1"/>
          </p:cNvPicPr>
          <p:nvPr/>
        </p:nvPicPr>
        <p:blipFill>
          <a:blip r:embed="rId2"/>
          <a:stretch>
            <a:fillRect/>
          </a:stretch>
        </p:blipFill>
        <p:spPr>
          <a:xfrm>
            <a:off x="95930" y="136525"/>
            <a:ext cx="10106025" cy="2124075"/>
          </a:xfrm>
          <a:prstGeom prst="rect">
            <a:avLst/>
          </a:prstGeom>
        </p:spPr>
      </p:pic>
    </p:spTree>
    <p:extLst>
      <p:ext uri="{BB962C8B-B14F-4D97-AF65-F5344CB8AC3E}">
        <p14:creationId xmlns:p14="http://schemas.microsoft.com/office/powerpoint/2010/main" val="3732481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6DB81C7-ADEE-5BE7-DFB2-E54F81569F41}"/>
              </a:ext>
            </a:extLst>
          </p:cNvPr>
          <p:cNvPicPr>
            <a:picLocks noChangeAspect="1"/>
          </p:cNvPicPr>
          <p:nvPr/>
        </p:nvPicPr>
        <p:blipFill>
          <a:blip r:embed="rId3"/>
          <a:stretch>
            <a:fillRect/>
          </a:stretch>
        </p:blipFill>
        <p:spPr>
          <a:xfrm>
            <a:off x="643467" y="1175305"/>
            <a:ext cx="10905066" cy="3462358"/>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94BB9C46-6F9B-43CA-68F4-51F97CBC40E4}"/>
              </a:ext>
            </a:extLst>
          </p:cNvPr>
          <p:cNvPicPr>
            <a:picLocks noChangeAspect="1"/>
          </p:cNvPicPr>
          <p:nvPr/>
        </p:nvPicPr>
        <p:blipFill>
          <a:blip r:embed="rId4"/>
          <a:stretch>
            <a:fillRect/>
          </a:stretch>
        </p:blipFill>
        <p:spPr>
          <a:xfrm>
            <a:off x="4563836" y="4987370"/>
            <a:ext cx="2781300" cy="695325"/>
          </a:xfrm>
          <a:prstGeom prst="rect">
            <a:avLst/>
          </a:prstGeom>
        </p:spPr>
      </p:pic>
    </p:spTree>
    <p:extLst>
      <p:ext uri="{BB962C8B-B14F-4D97-AF65-F5344CB8AC3E}">
        <p14:creationId xmlns:p14="http://schemas.microsoft.com/office/powerpoint/2010/main" val="773606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17297274-27B8-717C-2D8F-5BAC61FCEBB8}"/>
              </a:ext>
            </a:extLst>
          </p:cNvPr>
          <p:cNvPicPr>
            <a:picLocks noChangeAspect="1"/>
          </p:cNvPicPr>
          <p:nvPr/>
        </p:nvPicPr>
        <p:blipFill>
          <a:blip r:embed="rId2"/>
          <a:stretch>
            <a:fillRect/>
          </a:stretch>
        </p:blipFill>
        <p:spPr>
          <a:xfrm>
            <a:off x="133958" y="136525"/>
            <a:ext cx="10153650" cy="1895475"/>
          </a:xfrm>
          <a:prstGeom prst="rect">
            <a:avLst/>
          </a:prstGeom>
        </p:spPr>
      </p:pic>
    </p:spTree>
    <p:extLst>
      <p:ext uri="{BB962C8B-B14F-4D97-AF65-F5344CB8AC3E}">
        <p14:creationId xmlns:p14="http://schemas.microsoft.com/office/powerpoint/2010/main" val="4287012851"/>
      </p:ext>
    </p:extLst>
  </p:cSld>
  <p:clrMapOvr>
    <a:masterClrMapping/>
  </p:clrMapOvr>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E45A68-4A21-4808-ABD7-9537C0317F24}" vid="{E754BD4C-C4D4-41DA-95E6-DE98A38083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294</TotalTime>
  <Words>562</Words>
  <Application>Microsoft Office PowerPoint</Application>
  <PresentationFormat>Widescreen</PresentationFormat>
  <Paragraphs>67</Paragraphs>
  <Slides>29</Slides>
  <Notes>6</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29</vt:i4>
      </vt:variant>
    </vt:vector>
  </HeadingPairs>
  <TitlesOfParts>
    <vt:vector size="36" baseType="lpstr">
      <vt:lpstr>Arial</vt:lpstr>
      <vt:lpstr>Calibri</vt:lpstr>
      <vt:lpstr>Calibri Light</vt:lpstr>
      <vt:lpstr>Times New Roman</vt:lpstr>
      <vt:lpstr>Theme1</vt:lpstr>
      <vt:lpstr>1_Office Theme</vt:lpstr>
      <vt:lpstr>Office Theme</vt:lpstr>
      <vt:lpstr>Sequences, Probability, and Counting Theory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34</cp:revision>
  <dcterms:created xsi:type="dcterms:W3CDTF">2023-11-15T21:12:55Z</dcterms:created>
  <dcterms:modified xsi:type="dcterms:W3CDTF">2024-09-11T17:07:41Z</dcterms:modified>
</cp:coreProperties>
</file>