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34"/>
  </p:notesMasterIdLst>
  <p:sldIdLst>
    <p:sldId id="372" r:id="rId4"/>
    <p:sldId id="371" r:id="rId5"/>
    <p:sldId id="281" r:id="rId6"/>
    <p:sldId id="344" r:id="rId7"/>
    <p:sldId id="333" r:id="rId8"/>
    <p:sldId id="332" r:id="rId9"/>
    <p:sldId id="334" r:id="rId10"/>
    <p:sldId id="336" r:id="rId11"/>
    <p:sldId id="335" r:id="rId12"/>
    <p:sldId id="337" r:id="rId13"/>
    <p:sldId id="338" r:id="rId14"/>
    <p:sldId id="340" r:id="rId15"/>
    <p:sldId id="341" r:id="rId16"/>
    <p:sldId id="342" r:id="rId17"/>
    <p:sldId id="343" r:id="rId18"/>
    <p:sldId id="346" r:id="rId19"/>
    <p:sldId id="350" r:id="rId20"/>
    <p:sldId id="348" r:id="rId21"/>
    <p:sldId id="349" r:id="rId22"/>
    <p:sldId id="345" r:id="rId23"/>
    <p:sldId id="351" r:id="rId24"/>
    <p:sldId id="353" r:id="rId25"/>
    <p:sldId id="354" r:id="rId26"/>
    <p:sldId id="356" r:id="rId27"/>
    <p:sldId id="355" r:id="rId28"/>
    <p:sldId id="359" r:id="rId29"/>
    <p:sldId id="357" r:id="rId30"/>
    <p:sldId id="358" r:id="rId31"/>
    <p:sldId id="271" r:id="rId32"/>
    <p:sldId id="32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2602703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Sequences, Probability, and Counting Theory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13</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1227794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9FC1098-6E4D-34B4-8D3A-5EAD9FD0B886}"/>
              </a:ext>
            </a:extLst>
          </p:cNvPr>
          <p:cNvPicPr>
            <a:picLocks noChangeAspect="1"/>
          </p:cNvPicPr>
          <p:nvPr/>
        </p:nvPicPr>
        <p:blipFill>
          <a:blip r:embed="rId2"/>
          <a:stretch>
            <a:fillRect/>
          </a:stretch>
        </p:blipFill>
        <p:spPr>
          <a:xfrm>
            <a:off x="159204" y="136525"/>
            <a:ext cx="10153650" cy="22860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3B19691-278B-7036-6564-9ABC3DBE20A3}"/>
              </a:ext>
            </a:extLst>
          </p:cNvPr>
          <p:cNvPicPr>
            <a:picLocks noChangeAspect="1"/>
          </p:cNvPicPr>
          <p:nvPr/>
        </p:nvPicPr>
        <p:blipFill>
          <a:blip r:embed="rId2"/>
          <a:stretch>
            <a:fillRect/>
          </a:stretch>
        </p:blipFill>
        <p:spPr>
          <a:xfrm>
            <a:off x="643467" y="1697820"/>
            <a:ext cx="10905066" cy="346235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E176FB3-259D-CEB4-9E43-BE865EC998B4}"/>
              </a:ext>
            </a:extLst>
          </p:cNvPr>
          <p:cNvPicPr>
            <a:picLocks noChangeAspect="1"/>
          </p:cNvPicPr>
          <p:nvPr/>
        </p:nvPicPr>
        <p:blipFill>
          <a:blip r:embed="rId2"/>
          <a:stretch>
            <a:fillRect/>
          </a:stretch>
        </p:blipFill>
        <p:spPr>
          <a:xfrm>
            <a:off x="215673" y="136525"/>
            <a:ext cx="10106025" cy="312420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6DABFB3-564E-14A0-D13E-F3BCA9DEAC58}"/>
              </a:ext>
            </a:extLst>
          </p:cNvPr>
          <p:cNvPicPr>
            <a:picLocks noChangeAspect="1"/>
          </p:cNvPicPr>
          <p:nvPr/>
        </p:nvPicPr>
        <p:blipFill>
          <a:blip r:embed="rId2"/>
          <a:stretch>
            <a:fillRect/>
          </a:stretch>
        </p:blipFill>
        <p:spPr>
          <a:xfrm>
            <a:off x="295275" y="136525"/>
            <a:ext cx="10077450" cy="25431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D67DE2-9BA5-9960-7431-0A0D3454DB99}"/>
              </a:ext>
            </a:extLst>
          </p:cNvPr>
          <p:cNvPicPr>
            <a:picLocks noChangeAspect="1"/>
          </p:cNvPicPr>
          <p:nvPr/>
        </p:nvPicPr>
        <p:blipFill>
          <a:blip r:embed="rId2"/>
          <a:stretch>
            <a:fillRect/>
          </a:stretch>
        </p:blipFill>
        <p:spPr>
          <a:xfrm>
            <a:off x="643467" y="1861396"/>
            <a:ext cx="10905066" cy="313520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48609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499C178-819A-BE3A-FDE3-5D823B943DC2}"/>
              </a:ext>
            </a:extLst>
          </p:cNvPr>
          <p:cNvPicPr>
            <a:picLocks noChangeAspect="1"/>
          </p:cNvPicPr>
          <p:nvPr/>
        </p:nvPicPr>
        <p:blipFill>
          <a:blip r:embed="rId2"/>
          <a:stretch>
            <a:fillRect/>
          </a:stretch>
        </p:blipFill>
        <p:spPr>
          <a:xfrm>
            <a:off x="215673" y="136525"/>
            <a:ext cx="10106025" cy="32004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73BC6A3-F53A-1CBC-02D3-4258EA97B27E}"/>
              </a:ext>
            </a:extLst>
          </p:cNvPr>
          <p:cNvPicPr>
            <a:picLocks noChangeAspect="1"/>
          </p:cNvPicPr>
          <p:nvPr/>
        </p:nvPicPr>
        <p:blipFill>
          <a:blip r:embed="rId2"/>
          <a:stretch>
            <a:fillRect/>
          </a:stretch>
        </p:blipFill>
        <p:spPr>
          <a:xfrm>
            <a:off x="259215" y="136525"/>
            <a:ext cx="10106025" cy="2105025"/>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23A4487-4571-CDA8-E61A-6B3F66D05782}"/>
              </a:ext>
            </a:extLst>
          </p:cNvPr>
          <p:cNvPicPr>
            <a:picLocks noChangeAspect="1"/>
          </p:cNvPicPr>
          <p:nvPr/>
        </p:nvPicPr>
        <p:blipFill>
          <a:blip r:embed="rId2"/>
          <a:stretch>
            <a:fillRect/>
          </a:stretch>
        </p:blipFill>
        <p:spPr>
          <a:xfrm>
            <a:off x="136072" y="136525"/>
            <a:ext cx="9982200" cy="220027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BA111FE-9E2A-72F0-A25A-E5E0BAAAECDC}"/>
              </a:ext>
            </a:extLst>
          </p:cNvPr>
          <p:cNvPicPr>
            <a:picLocks noChangeAspect="1"/>
          </p:cNvPicPr>
          <p:nvPr/>
        </p:nvPicPr>
        <p:blipFill>
          <a:blip r:embed="rId2"/>
          <a:stretch>
            <a:fillRect/>
          </a:stretch>
        </p:blipFill>
        <p:spPr>
          <a:xfrm>
            <a:off x="238805" y="136525"/>
            <a:ext cx="10125075" cy="224790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6A648D-6ACC-5145-BDA7-47071AEB11A4}"/>
              </a:ext>
            </a:extLst>
          </p:cNvPr>
          <p:cNvPicPr>
            <a:picLocks noChangeAspect="1"/>
          </p:cNvPicPr>
          <p:nvPr/>
        </p:nvPicPr>
        <p:blipFill>
          <a:blip r:embed="rId2"/>
          <a:stretch>
            <a:fillRect/>
          </a:stretch>
        </p:blipFill>
        <p:spPr>
          <a:xfrm>
            <a:off x="643467" y="2393018"/>
            <a:ext cx="10905066" cy="2071962"/>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1593093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839781" y="4135211"/>
            <a:ext cx="10509388" cy="556964"/>
          </a:xfrm>
          <a:noFill/>
        </p:spPr>
        <p:txBody>
          <a:bodyPr>
            <a:normAutofit fontScale="25000" lnSpcReduction="20000"/>
          </a:bodyPr>
          <a:lstStyle/>
          <a:p>
            <a:r>
              <a:rPr lang="en-US" sz="17600" dirty="0"/>
              <a:t>13.1 Sequences and Their Notations</a:t>
            </a:r>
          </a:p>
          <a:p>
            <a:endParaRPr lang="en-US" sz="17600" dirty="0"/>
          </a:p>
          <a:p>
            <a:endParaRPr lang="en-US" sz="17600" dirty="0"/>
          </a:p>
          <a:p>
            <a:endParaRPr lang="en-US" sz="600" dirty="0"/>
          </a:p>
          <a:p>
            <a:r>
              <a:rPr lang="en-US" sz="5600" dirty="0">
                <a:solidFill>
                  <a:schemeClr val="tx1">
                    <a:lumMod val="50000"/>
                    <a:lumOff val="50000"/>
                  </a:schemeClr>
                </a:solidFill>
              </a:rPr>
              <a:t>Algebra and Trigonometry 2e, OpenStax, Jay Abramson</a:t>
            </a: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srcRect t="50624" b="1452"/>
          <a:stretch/>
        </p:blipFill>
        <p:spPr>
          <a:xfrm>
            <a:off x="20" y="2"/>
            <a:ext cx="12191979" cy="3900104"/>
          </a:xfrm>
          <a:prstGeom prst="rect">
            <a:avLst/>
          </a:prstGeom>
        </p:spPr>
      </p:pic>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2693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4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41D8C3-CD9F-7928-5539-BC71E3D2231D}"/>
              </a:ext>
            </a:extLst>
          </p:cNvPr>
          <p:cNvPicPr>
            <a:picLocks noChangeAspect="1"/>
          </p:cNvPicPr>
          <p:nvPr/>
        </p:nvPicPr>
        <p:blipFill>
          <a:blip r:embed="rId2"/>
          <a:stretch>
            <a:fillRect/>
          </a:stretch>
        </p:blipFill>
        <p:spPr>
          <a:xfrm>
            <a:off x="643467" y="1861396"/>
            <a:ext cx="10905066" cy="3135206"/>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638608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8799986-BFF2-9859-369E-878E63C57B23}"/>
              </a:ext>
            </a:extLst>
          </p:cNvPr>
          <p:cNvPicPr>
            <a:picLocks noChangeAspect="1"/>
          </p:cNvPicPr>
          <p:nvPr/>
        </p:nvPicPr>
        <p:blipFill>
          <a:blip r:embed="rId2"/>
          <a:stretch>
            <a:fillRect/>
          </a:stretch>
        </p:blipFill>
        <p:spPr>
          <a:xfrm>
            <a:off x="138112" y="136525"/>
            <a:ext cx="10086975" cy="338137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6D5833C-1EAA-E48F-BBAA-7B28F0CE3C70}"/>
              </a:ext>
            </a:extLst>
          </p:cNvPr>
          <p:cNvPicPr>
            <a:picLocks noChangeAspect="1"/>
          </p:cNvPicPr>
          <p:nvPr/>
        </p:nvPicPr>
        <p:blipFill>
          <a:blip r:embed="rId2"/>
          <a:stretch>
            <a:fillRect/>
          </a:stretch>
        </p:blipFill>
        <p:spPr>
          <a:xfrm>
            <a:off x="83683" y="136525"/>
            <a:ext cx="10086975" cy="2276475"/>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0D0478B-2E20-6079-7678-0D1D3444EDD6}"/>
              </a:ext>
            </a:extLst>
          </p:cNvPr>
          <p:cNvPicPr>
            <a:picLocks noChangeAspect="1"/>
          </p:cNvPicPr>
          <p:nvPr/>
        </p:nvPicPr>
        <p:blipFill>
          <a:blip r:embed="rId2"/>
          <a:stretch>
            <a:fillRect/>
          </a:stretch>
        </p:blipFill>
        <p:spPr>
          <a:xfrm>
            <a:off x="643467" y="1834133"/>
            <a:ext cx="10905066" cy="3189732"/>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432821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D9017AB5-4A9E-BFC8-DBE4-25D9B0FA6E88}"/>
              </a:ext>
            </a:extLst>
          </p:cNvPr>
          <p:cNvPicPr>
            <a:picLocks noChangeAspect="1"/>
          </p:cNvPicPr>
          <p:nvPr/>
        </p:nvPicPr>
        <p:blipFill>
          <a:blip r:embed="rId2"/>
          <a:stretch>
            <a:fillRect/>
          </a:stretch>
        </p:blipFill>
        <p:spPr>
          <a:xfrm>
            <a:off x="172130" y="136525"/>
            <a:ext cx="10106025" cy="3409950"/>
          </a:xfrm>
          <a:prstGeom prst="rect">
            <a:avLst/>
          </a:prstGeom>
        </p:spPr>
      </p:pic>
    </p:spTree>
    <p:extLst>
      <p:ext uri="{BB962C8B-B14F-4D97-AF65-F5344CB8AC3E}">
        <p14:creationId xmlns:p14="http://schemas.microsoft.com/office/powerpoint/2010/main" val="3698468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418EEDEF-3BD9-FFE8-75BC-B7523934C7FD}"/>
              </a:ext>
            </a:extLst>
          </p:cNvPr>
          <p:cNvPicPr>
            <a:picLocks noChangeAspect="1"/>
          </p:cNvPicPr>
          <p:nvPr/>
        </p:nvPicPr>
        <p:blipFill>
          <a:blip r:embed="rId2"/>
          <a:stretch>
            <a:fillRect/>
          </a:stretch>
        </p:blipFill>
        <p:spPr>
          <a:xfrm>
            <a:off x="174851" y="136525"/>
            <a:ext cx="10144125" cy="3400425"/>
          </a:xfrm>
          <a:prstGeom prst="rect">
            <a:avLst/>
          </a:prstGeom>
        </p:spPr>
      </p:pic>
    </p:spTree>
    <p:extLst>
      <p:ext uri="{BB962C8B-B14F-4D97-AF65-F5344CB8AC3E}">
        <p14:creationId xmlns:p14="http://schemas.microsoft.com/office/powerpoint/2010/main" val="593579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A154A16-11F8-8BB2-9182-CE0476341E12}"/>
              </a:ext>
            </a:extLst>
          </p:cNvPr>
          <p:cNvPicPr>
            <a:picLocks noChangeAspect="1"/>
          </p:cNvPicPr>
          <p:nvPr/>
        </p:nvPicPr>
        <p:blipFill>
          <a:blip r:embed="rId2"/>
          <a:stretch>
            <a:fillRect/>
          </a:stretch>
        </p:blipFill>
        <p:spPr>
          <a:xfrm>
            <a:off x="643467" y="1493350"/>
            <a:ext cx="10905066" cy="3871298"/>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07107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4A2EE736-8CA5-A0B4-3198-B98BC9B03F47}"/>
              </a:ext>
            </a:extLst>
          </p:cNvPr>
          <p:cNvPicPr>
            <a:picLocks noChangeAspect="1"/>
          </p:cNvPicPr>
          <p:nvPr/>
        </p:nvPicPr>
        <p:blipFill>
          <a:blip r:embed="rId2"/>
          <a:stretch>
            <a:fillRect/>
          </a:stretch>
        </p:blipFill>
        <p:spPr>
          <a:xfrm>
            <a:off x="176893" y="136525"/>
            <a:ext cx="10096500" cy="1952625"/>
          </a:xfrm>
          <a:prstGeom prst="rect">
            <a:avLst/>
          </a:prstGeom>
        </p:spPr>
      </p:pic>
    </p:spTree>
    <p:extLst>
      <p:ext uri="{BB962C8B-B14F-4D97-AF65-F5344CB8AC3E}">
        <p14:creationId xmlns:p14="http://schemas.microsoft.com/office/powerpoint/2010/main" val="3831498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6E68B21-065A-496E-F689-F58698A2A24A}"/>
              </a:ext>
            </a:extLst>
          </p:cNvPr>
          <p:cNvPicPr>
            <a:picLocks noChangeAspect="1"/>
          </p:cNvPicPr>
          <p:nvPr/>
        </p:nvPicPr>
        <p:blipFill>
          <a:blip r:embed="rId2"/>
          <a:stretch>
            <a:fillRect/>
          </a:stretch>
        </p:blipFill>
        <p:spPr>
          <a:xfrm>
            <a:off x="244248" y="136525"/>
            <a:ext cx="10048875" cy="1647825"/>
          </a:xfrm>
          <a:prstGeom prst="rect">
            <a:avLst/>
          </a:prstGeom>
        </p:spPr>
      </p:pic>
    </p:spTree>
    <p:extLst>
      <p:ext uri="{BB962C8B-B14F-4D97-AF65-F5344CB8AC3E}">
        <p14:creationId xmlns:p14="http://schemas.microsoft.com/office/powerpoint/2010/main" val="894176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078842" y="1367305"/>
            <a:ext cx="9658221" cy="31700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Write the terms of a sequence defined by an explicit formula.</a:t>
            </a:r>
          </a:p>
          <a:p>
            <a:pPr marL="457200" indent="-457200">
              <a:buFont typeface="Arial" panose="020B0604020202020204" pitchFamily="34" charset="0"/>
              <a:buChar char="•"/>
            </a:pPr>
            <a:r>
              <a:rPr lang="en-US" sz="2800" dirty="0"/>
              <a:t>Write the terms of a sequence defined by a recursive formula.</a:t>
            </a:r>
          </a:p>
          <a:p>
            <a:pPr marL="457200" indent="-457200">
              <a:buFont typeface="Arial" panose="020B0604020202020204" pitchFamily="34" charset="0"/>
              <a:buChar char="•"/>
            </a:pPr>
            <a:r>
              <a:rPr lang="en-US" sz="2800" dirty="0"/>
              <a:t>Use factorial notation.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068273" y="1376623"/>
            <a:ext cx="9982347" cy="2677656"/>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Write the terms of a sequence defined by an explicit formula.</a:t>
            </a:r>
          </a:p>
          <a:p>
            <a:pPr marL="457200" indent="-457200">
              <a:buFont typeface="Arial" panose="020B0604020202020204" pitchFamily="34" charset="0"/>
              <a:buChar char="•"/>
            </a:pPr>
            <a:r>
              <a:rPr lang="en-US" sz="2800" dirty="0"/>
              <a:t>Write the terms of a sequence defined by a recursive formula.</a:t>
            </a:r>
          </a:p>
          <a:p>
            <a:pPr marL="457200" indent="-457200">
              <a:buFont typeface="Arial" panose="020B0604020202020204" pitchFamily="34" charset="0"/>
              <a:buChar char="•"/>
            </a:pPr>
            <a:r>
              <a:rPr lang="en-US" sz="2800" dirty="0"/>
              <a:t>Use factorial notation.</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6998E2-6364-20E6-6ED9-325465E11FB5}"/>
              </a:ext>
            </a:extLst>
          </p:cNvPr>
          <p:cNvPicPr>
            <a:picLocks noChangeAspect="1"/>
          </p:cNvPicPr>
          <p:nvPr/>
        </p:nvPicPr>
        <p:blipFill>
          <a:blip r:embed="rId2"/>
          <a:stretch>
            <a:fillRect/>
          </a:stretch>
        </p:blipFill>
        <p:spPr>
          <a:xfrm>
            <a:off x="643467" y="1098042"/>
            <a:ext cx="10905066" cy="4661914"/>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95274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B8AAA1D-AD7D-012F-8E4A-F41DDE65851D}"/>
              </a:ext>
            </a:extLst>
          </p:cNvPr>
          <p:cNvPicPr>
            <a:picLocks noChangeAspect="1"/>
          </p:cNvPicPr>
          <p:nvPr/>
        </p:nvPicPr>
        <p:blipFill>
          <a:blip r:embed="rId3"/>
          <a:stretch>
            <a:fillRect/>
          </a:stretch>
        </p:blipFill>
        <p:spPr>
          <a:xfrm>
            <a:off x="643467" y="1997709"/>
            <a:ext cx="10905066" cy="286258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293722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B47B1C3-5DED-4C60-6C21-05FE3643CD02}"/>
              </a:ext>
            </a:extLst>
          </p:cNvPr>
          <p:cNvPicPr>
            <a:picLocks noChangeAspect="1"/>
          </p:cNvPicPr>
          <p:nvPr/>
        </p:nvPicPr>
        <p:blipFill>
          <a:blip r:embed="rId3"/>
          <a:stretch>
            <a:fillRect/>
          </a:stretch>
        </p:blipFill>
        <p:spPr>
          <a:xfrm>
            <a:off x="204787" y="136525"/>
            <a:ext cx="10106025" cy="18954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DA78B0D-5A4E-7889-E8D8-23E39EE9F549}"/>
              </a:ext>
            </a:extLst>
          </p:cNvPr>
          <p:cNvPicPr>
            <a:picLocks noChangeAspect="1"/>
          </p:cNvPicPr>
          <p:nvPr/>
        </p:nvPicPr>
        <p:blipFill>
          <a:blip r:embed="rId2"/>
          <a:stretch>
            <a:fillRect/>
          </a:stretch>
        </p:blipFill>
        <p:spPr>
          <a:xfrm>
            <a:off x="317046" y="136525"/>
            <a:ext cx="10077450" cy="143827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BA8995-3CB1-F7B7-AAA0-5AE0E2D3A135}"/>
              </a:ext>
            </a:extLst>
          </p:cNvPr>
          <p:cNvPicPr>
            <a:picLocks noChangeAspect="1"/>
          </p:cNvPicPr>
          <p:nvPr/>
        </p:nvPicPr>
        <p:blipFill>
          <a:blip r:embed="rId2"/>
          <a:stretch>
            <a:fillRect/>
          </a:stretch>
        </p:blipFill>
        <p:spPr>
          <a:xfrm>
            <a:off x="643467" y="1847765"/>
            <a:ext cx="10905066" cy="316246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7E64CED-FE2B-EB9C-DA46-5D2774B5C3EC}"/>
              </a:ext>
            </a:extLst>
          </p:cNvPr>
          <p:cNvPicPr>
            <a:picLocks noChangeAspect="1"/>
          </p:cNvPicPr>
          <p:nvPr/>
        </p:nvPicPr>
        <p:blipFill>
          <a:blip r:embed="rId2"/>
          <a:stretch>
            <a:fillRect/>
          </a:stretch>
        </p:blipFill>
        <p:spPr>
          <a:xfrm>
            <a:off x="280987" y="136525"/>
            <a:ext cx="10106025" cy="2990850"/>
          </a:xfrm>
          <a:prstGeom prst="rect">
            <a:avLst/>
          </a:prstGeom>
        </p:spPr>
      </p:pic>
    </p:spTree>
    <p:extLst>
      <p:ext uri="{BB962C8B-B14F-4D97-AF65-F5344CB8AC3E}">
        <p14:creationId xmlns:p14="http://schemas.microsoft.com/office/powerpoint/2010/main" val="3732481695"/>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308</TotalTime>
  <Words>542</Words>
  <Application>Microsoft Office PowerPoint</Application>
  <PresentationFormat>Widescreen</PresentationFormat>
  <Paragraphs>62</Paragraphs>
  <Slides>30</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30</vt:i4>
      </vt:variant>
    </vt:vector>
  </HeadingPairs>
  <TitlesOfParts>
    <vt:vector size="37" baseType="lpstr">
      <vt:lpstr>Arial</vt:lpstr>
      <vt:lpstr>Calibri</vt:lpstr>
      <vt:lpstr>Calibri Light</vt:lpstr>
      <vt:lpstr>Times New Roman</vt:lpstr>
      <vt:lpstr>Theme1</vt:lpstr>
      <vt:lpstr>1_Office Theme</vt:lpstr>
      <vt:lpstr>Office Theme</vt:lpstr>
      <vt:lpstr>Sequences, Probability, and Counting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31</cp:revision>
  <dcterms:created xsi:type="dcterms:W3CDTF">2023-11-15T21:12:55Z</dcterms:created>
  <dcterms:modified xsi:type="dcterms:W3CDTF">2024-09-11T17:03:17Z</dcterms:modified>
</cp:coreProperties>
</file>