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26"/>
  </p:notesMasterIdLst>
  <p:sldIdLst>
    <p:sldId id="372" r:id="rId4"/>
    <p:sldId id="371" r:id="rId5"/>
    <p:sldId id="281" r:id="rId6"/>
    <p:sldId id="282" r:id="rId7"/>
    <p:sldId id="344" r:id="rId8"/>
    <p:sldId id="333" r:id="rId9"/>
    <p:sldId id="332" r:id="rId10"/>
    <p:sldId id="334" r:id="rId11"/>
    <p:sldId id="335" r:id="rId12"/>
    <p:sldId id="336" r:id="rId13"/>
    <p:sldId id="337" r:id="rId14"/>
    <p:sldId id="338" r:id="rId15"/>
    <p:sldId id="340" r:id="rId16"/>
    <p:sldId id="341" r:id="rId17"/>
    <p:sldId id="342" r:id="rId18"/>
    <p:sldId id="343" r:id="rId19"/>
    <p:sldId id="346" r:id="rId20"/>
    <p:sldId id="350" r:id="rId21"/>
    <p:sldId id="351" r:id="rId22"/>
    <p:sldId id="348" r:id="rId23"/>
    <p:sldId id="271" r:id="rId24"/>
    <p:sldId id="32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are familiar with orbital motion, such as the motion of a planet around the sun or an electron around an atomic nucleus. Within the planetary system, orbits of planets, asteroids, and comets around a larger celestial body are often elliptical. Comets, however, may take on a parabolic or hyperbolic orbit instead. And, in reality, the characteristics of the planets’ orbits may vary over time. Each orbit is tied to the location of the celestial body being orbited and the distance and direction of the planet or other object from that body. As a result, we tend to use polar coordinates to represent these orbits.</a:t>
            </a:r>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been using polar equations of conics to describe and graph the curve. Now we will work in reverse; we will use information about the origin, eccentricity, and directrix to determine the polar equation.</a:t>
            </a:r>
          </a:p>
        </p:txBody>
      </p:sp>
      <p:sp>
        <p:nvSpPr>
          <p:cNvPr id="4" name="Slide Number Placeholder 3"/>
          <p:cNvSpPr>
            <a:spLocks noGrp="1"/>
          </p:cNvSpPr>
          <p:nvPr>
            <p:ph type="sldNum" sz="quarter" idx="5"/>
          </p:nvPr>
        </p:nvSpPr>
        <p:spPr/>
        <p:txBody>
          <a:bodyPr/>
          <a:lstStyle/>
          <a:p>
            <a:fld id="{0528CB4D-4FCA-45CA-9E57-054ECA30A29D}" type="slidenum">
              <a:rPr lang="en-US" smtClean="0"/>
              <a:t>15</a:t>
            </a:fld>
            <a:endParaRPr lang="en-US"/>
          </a:p>
        </p:txBody>
      </p:sp>
    </p:spTree>
    <p:extLst>
      <p:ext uri="{BB962C8B-B14F-4D97-AF65-F5344CB8AC3E}">
        <p14:creationId xmlns:p14="http://schemas.microsoft.com/office/powerpoint/2010/main" val="345498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Analytic Geometry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12</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122779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24BF-F56A-0004-C923-96FC0EFC2FEE}"/>
              </a:ext>
            </a:extLst>
          </p:cNvPr>
          <p:cNvPicPr>
            <a:picLocks noChangeAspect="1"/>
          </p:cNvPicPr>
          <p:nvPr/>
        </p:nvPicPr>
        <p:blipFill>
          <a:blip r:embed="rId2"/>
          <a:stretch>
            <a:fillRect/>
          </a:stretch>
        </p:blipFill>
        <p:spPr>
          <a:xfrm>
            <a:off x="643467" y="1915921"/>
            <a:ext cx="10905066" cy="302615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6E911D3-2722-11B9-1E14-18264A9C3AEC}"/>
              </a:ext>
            </a:extLst>
          </p:cNvPr>
          <p:cNvPicPr>
            <a:picLocks noChangeAspect="1"/>
          </p:cNvPicPr>
          <p:nvPr/>
        </p:nvPicPr>
        <p:blipFill>
          <a:blip r:embed="rId2"/>
          <a:stretch>
            <a:fillRect/>
          </a:stretch>
        </p:blipFill>
        <p:spPr>
          <a:xfrm>
            <a:off x="268741" y="136525"/>
            <a:ext cx="10086975" cy="193357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9142D88-5DF9-3C60-8D69-4F31D5501690}"/>
              </a:ext>
            </a:extLst>
          </p:cNvPr>
          <p:cNvPicPr>
            <a:picLocks noChangeAspect="1"/>
          </p:cNvPicPr>
          <p:nvPr/>
        </p:nvPicPr>
        <p:blipFill>
          <a:blip r:embed="rId2"/>
          <a:stretch>
            <a:fillRect/>
          </a:stretch>
        </p:blipFill>
        <p:spPr>
          <a:xfrm>
            <a:off x="225198" y="136525"/>
            <a:ext cx="10086975" cy="19240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D4E9800-FB00-8EB8-DF5A-6EF20644622F}"/>
              </a:ext>
            </a:extLst>
          </p:cNvPr>
          <p:cNvPicPr>
            <a:picLocks noChangeAspect="1"/>
          </p:cNvPicPr>
          <p:nvPr/>
        </p:nvPicPr>
        <p:blipFill>
          <a:blip r:embed="rId2"/>
          <a:stretch>
            <a:fillRect/>
          </a:stretch>
        </p:blipFill>
        <p:spPr>
          <a:xfrm>
            <a:off x="214312" y="136525"/>
            <a:ext cx="10086975" cy="189547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52EEB30-E7DE-E14E-791F-FBCB8FC2A52B}"/>
              </a:ext>
            </a:extLst>
          </p:cNvPr>
          <p:cNvPicPr>
            <a:picLocks noChangeAspect="1"/>
          </p:cNvPicPr>
          <p:nvPr/>
        </p:nvPicPr>
        <p:blipFill>
          <a:blip r:embed="rId2"/>
          <a:stretch>
            <a:fillRect/>
          </a:stretch>
        </p:blipFill>
        <p:spPr>
          <a:xfrm>
            <a:off x="156482" y="136525"/>
            <a:ext cx="10115550" cy="15049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6C3AB-A657-6127-B4F4-70199BA6E0EA}"/>
              </a:ext>
            </a:extLst>
          </p:cNvPr>
          <p:cNvPicPr>
            <a:picLocks noChangeAspect="1"/>
          </p:cNvPicPr>
          <p:nvPr/>
        </p:nvPicPr>
        <p:blipFill>
          <a:blip r:embed="rId3"/>
          <a:stretch>
            <a:fillRect/>
          </a:stretch>
        </p:blipFill>
        <p:spPr>
          <a:xfrm>
            <a:off x="643467" y="1561507"/>
            <a:ext cx="10905066" cy="373498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7EE5226-79FE-C9CE-DF4D-A5B98D968A25}"/>
              </a:ext>
            </a:extLst>
          </p:cNvPr>
          <p:cNvPicPr>
            <a:picLocks noChangeAspect="1"/>
          </p:cNvPicPr>
          <p:nvPr/>
        </p:nvPicPr>
        <p:blipFill>
          <a:blip r:embed="rId2"/>
          <a:stretch>
            <a:fillRect/>
          </a:stretch>
        </p:blipFill>
        <p:spPr>
          <a:xfrm>
            <a:off x="186418" y="136525"/>
            <a:ext cx="10077450" cy="20859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FAFFA91-0C0F-C3A1-A675-3D6D243D39AF}"/>
              </a:ext>
            </a:extLst>
          </p:cNvPr>
          <p:cNvPicPr>
            <a:picLocks noChangeAspect="1"/>
          </p:cNvPicPr>
          <p:nvPr/>
        </p:nvPicPr>
        <p:blipFill>
          <a:blip r:embed="rId2"/>
          <a:stretch>
            <a:fillRect/>
          </a:stretch>
        </p:blipFill>
        <p:spPr>
          <a:xfrm>
            <a:off x="161925" y="136525"/>
            <a:ext cx="10039350" cy="217170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3D2D2EA-FAF1-66F3-8F11-7120F6AA52B2}"/>
              </a:ext>
            </a:extLst>
          </p:cNvPr>
          <p:cNvPicPr>
            <a:picLocks noChangeAspect="1"/>
          </p:cNvPicPr>
          <p:nvPr/>
        </p:nvPicPr>
        <p:blipFill>
          <a:blip r:embed="rId2"/>
          <a:stretch>
            <a:fillRect/>
          </a:stretch>
        </p:blipFill>
        <p:spPr>
          <a:xfrm>
            <a:off x="142672" y="136525"/>
            <a:ext cx="10058400" cy="140017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82D122B-BB8E-3EE9-3FBC-8C626335BAF1}"/>
              </a:ext>
            </a:extLst>
          </p:cNvPr>
          <p:cNvPicPr>
            <a:picLocks noChangeAspect="1"/>
          </p:cNvPicPr>
          <p:nvPr/>
        </p:nvPicPr>
        <p:blipFill>
          <a:blip r:embed="rId2"/>
          <a:stretch>
            <a:fillRect/>
          </a:stretch>
        </p:blipFill>
        <p:spPr>
          <a:xfrm>
            <a:off x="136751" y="136525"/>
            <a:ext cx="10067925" cy="19145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068"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12.5 Conic Sections in Polar Coordinates</a:t>
            </a:r>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905F251-57AE-3623-8BBB-7B8B10A0F1EA}"/>
              </a:ext>
            </a:extLst>
          </p:cNvPr>
          <p:cNvPicPr>
            <a:picLocks noChangeAspect="1"/>
          </p:cNvPicPr>
          <p:nvPr/>
        </p:nvPicPr>
        <p:blipFill>
          <a:blip r:embed="rId2"/>
          <a:stretch>
            <a:fillRect/>
          </a:stretch>
        </p:blipFill>
        <p:spPr>
          <a:xfrm>
            <a:off x="209217" y="136525"/>
            <a:ext cx="10086975" cy="156210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616380"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Identify a conic in polar form.</a:t>
            </a:r>
          </a:p>
          <a:p>
            <a:pPr marL="457200" indent="-457200">
              <a:buFont typeface="Arial" panose="020B0604020202020204" pitchFamily="34" charset="0"/>
              <a:buChar char="•"/>
            </a:pPr>
            <a:r>
              <a:rPr lang="en-US" sz="2800" dirty="0"/>
              <a:t>Graph the polar equations of conics.</a:t>
            </a:r>
          </a:p>
          <a:p>
            <a:pPr marL="457200" indent="-457200">
              <a:buFont typeface="Arial" panose="020B0604020202020204" pitchFamily="34" charset="0"/>
              <a:buChar char="•"/>
            </a:pPr>
            <a:r>
              <a:rPr lang="en-US" sz="2800" dirty="0"/>
              <a:t>Deﬁne conics in terms of a focus and a directrix.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2677656"/>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Identify a conic in polar form.</a:t>
            </a:r>
          </a:p>
          <a:p>
            <a:pPr marL="457200" indent="-457200">
              <a:buFont typeface="Arial" panose="020B0604020202020204" pitchFamily="34" charset="0"/>
              <a:buChar char="•"/>
            </a:pPr>
            <a:r>
              <a:rPr lang="en-US" sz="2800" dirty="0"/>
              <a:t>Graph the polar equations of conics.</a:t>
            </a:r>
          </a:p>
          <a:p>
            <a:pPr marL="457200" indent="-457200">
              <a:buFont typeface="Arial" panose="020B0604020202020204" pitchFamily="34" charset="0"/>
              <a:buChar char="•"/>
            </a:pPr>
            <a:r>
              <a:rPr lang="en-US" sz="2800" dirty="0"/>
              <a:t>Deﬁne conics in terms of a focus and a directrix.</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omputer generated image of planets&#10;&#10;Description automatically generated">
            <a:extLst>
              <a:ext uri="{FF2B5EF4-FFF2-40B4-BE49-F238E27FC236}">
                <a16:creationId xmlns:a16="http://schemas.microsoft.com/office/drawing/2014/main" id="{4BF2AADD-A775-6F57-1314-4C61649FB01E}"/>
              </a:ext>
            </a:extLst>
          </p:cNvPr>
          <p:cNvPicPr>
            <a:picLocks noChangeAspect="1"/>
          </p:cNvPicPr>
          <p:nvPr/>
        </p:nvPicPr>
        <p:blipFill>
          <a:blip r:embed="rId3"/>
          <a:stretch>
            <a:fillRect/>
          </a:stretch>
        </p:blipFill>
        <p:spPr>
          <a:xfrm>
            <a:off x="643467" y="1207092"/>
            <a:ext cx="10905066" cy="444381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D9FC0003-076A-769D-D711-48B3E9551DA1}"/>
              </a:ext>
            </a:extLst>
          </p:cNvPr>
          <p:cNvPicPr>
            <a:picLocks noChangeAspect="1"/>
          </p:cNvPicPr>
          <p:nvPr/>
        </p:nvPicPr>
        <p:blipFill>
          <a:blip r:embed="rId2"/>
          <a:stretch>
            <a:fillRect/>
          </a:stretch>
        </p:blipFill>
        <p:spPr>
          <a:xfrm>
            <a:off x="595962" y="541033"/>
            <a:ext cx="10534650" cy="3743325"/>
          </a:xfrm>
          <a:prstGeom prst="rect">
            <a:avLst/>
          </a:prstGeom>
        </p:spPr>
      </p:pic>
      <p:pic>
        <p:nvPicPr>
          <p:cNvPr id="7" name="Picture 6">
            <a:extLst>
              <a:ext uri="{FF2B5EF4-FFF2-40B4-BE49-F238E27FC236}">
                <a16:creationId xmlns:a16="http://schemas.microsoft.com/office/drawing/2014/main" id="{2AF5ADE8-B90B-BC63-B2E3-F1751FD25920}"/>
              </a:ext>
            </a:extLst>
          </p:cNvPr>
          <p:cNvPicPr>
            <a:picLocks noChangeAspect="1"/>
          </p:cNvPicPr>
          <p:nvPr/>
        </p:nvPicPr>
        <p:blipFill>
          <a:blip r:embed="rId3"/>
          <a:stretch>
            <a:fillRect/>
          </a:stretch>
        </p:blipFill>
        <p:spPr>
          <a:xfrm>
            <a:off x="1199412" y="4284358"/>
            <a:ext cx="2916066" cy="1955946"/>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5B34C1-E1D8-FF24-7B6B-1CFC3369031E}"/>
              </a:ext>
            </a:extLst>
          </p:cNvPr>
          <p:cNvPicPr>
            <a:picLocks noChangeAspect="1"/>
          </p:cNvPicPr>
          <p:nvPr/>
        </p:nvPicPr>
        <p:blipFill>
          <a:blip r:embed="rId3"/>
          <a:stretch>
            <a:fillRect/>
          </a:stretch>
        </p:blipFill>
        <p:spPr>
          <a:xfrm>
            <a:off x="643467" y="1179830"/>
            <a:ext cx="10905066" cy="449833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493E9-A1C8-61C3-8CDF-8063B98211FA}"/>
              </a:ext>
            </a:extLst>
          </p:cNvPr>
          <p:cNvPicPr>
            <a:picLocks noChangeAspect="1"/>
          </p:cNvPicPr>
          <p:nvPr/>
        </p:nvPicPr>
        <p:blipFill>
          <a:blip r:embed="rId3"/>
          <a:stretch>
            <a:fillRect/>
          </a:stretch>
        </p:blipFill>
        <p:spPr>
          <a:xfrm>
            <a:off x="643467" y="1547876"/>
            <a:ext cx="10905066" cy="376224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2A26B45-AAFE-61FD-7D6C-48AC2277CDFD}"/>
              </a:ext>
            </a:extLst>
          </p:cNvPr>
          <p:cNvPicPr>
            <a:picLocks noChangeAspect="1"/>
          </p:cNvPicPr>
          <p:nvPr/>
        </p:nvPicPr>
        <p:blipFill>
          <a:blip r:embed="rId2"/>
          <a:stretch>
            <a:fillRect/>
          </a:stretch>
        </p:blipFill>
        <p:spPr>
          <a:xfrm>
            <a:off x="162605" y="136525"/>
            <a:ext cx="9972675" cy="33528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2C07D12-2FE8-E441-3CCC-ECDB625C5BEE}"/>
              </a:ext>
            </a:extLst>
          </p:cNvPr>
          <p:cNvPicPr>
            <a:picLocks noChangeAspect="1"/>
          </p:cNvPicPr>
          <p:nvPr/>
        </p:nvPicPr>
        <p:blipFill>
          <a:blip r:embed="rId2"/>
          <a:stretch>
            <a:fillRect/>
          </a:stretch>
        </p:blipFill>
        <p:spPr>
          <a:xfrm>
            <a:off x="234723" y="136525"/>
            <a:ext cx="10067925" cy="1543050"/>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287</TotalTime>
  <Words>611</Words>
  <Application>Microsoft Office PowerPoint</Application>
  <PresentationFormat>Widescreen</PresentationFormat>
  <Paragraphs>58</Paragraphs>
  <Slides>22</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Times New Roman</vt:lpstr>
      <vt:lpstr>Theme1</vt:lpstr>
      <vt:lpstr>1_Office Theme</vt:lpstr>
      <vt:lpstr>Office Theme</vt:lpstr>
      <vt:lpstr>Analytic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29</cp:revision>
  <dcterms:created xsi:type="dcterms:W3CDTF">2023-11-15T21:12:55Z</dcterms:created>
  <dcterms:modified xsi:type="dcterms:W3CDTF">2024-09-11T16:22:38Z</dcterms:modified>
</cp:coreProperties>
</file>