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26"/>
  </p:notesMasterIdLst>
  <p:sldIdLst>
    <p:sldId id="372" r:id="rId4"/>
    <p:sldId id="371" r:id="rId5"/>
    <p:sldId id="281" r:id="rId6"/>
    <p:sldId id="282" r:id="rId7"/>
    <p:sldId id="344" r:id="rId8"/>
    <p:sldId id="333" r:id="rId9"/>
    <p:sldId id="332" r:id="rId10"/>
    <p:sldId id="334" r:id="rId11"/>
    <p:sldId id="335" r:id="rId12"/>
    <p:sldId id="336" r:id="rId13"/>
    <p:sldId id="373" r:id="rId14"/>
    <p:sldId id="339" r:id="rId15"/>
    <p:sldId id="337" r:id="rId16"/>
    <p:sldId id="338" r:id="rId17"/>
    <p:sldId id="340" r:id="rId18"/>
    <p:sldId id="341" r:id="rId19"/>
    <p:sldId id="342" r:id="rId20"/>
    <p:sldId id="343" r:id="rId21"/>
    <p:sldId id="346" r:id="rId22"/>
    <p:sldId id="350" r:id="rId23"/>
    <p:sldId id="271" r:id="rId24"/>
    <p:sldId id="32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88" d="100"/>
          <a:sy n="88" d="100"/>
        </p:scale>
        <p:origin x="10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9/11/2024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9/11/2024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9/11/2024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9/11/2024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9/11/2024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9/11/2024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9/11/2024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9/11/2024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9/11/2024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0"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Analytic Geometry</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12</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1227794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539FCA-B45E-A795-01BC-9D67E8729C83}"/>
              </a:ext>
            </a:extLst>
          </p:cNvPr>
          <p:cNvPicPr>
            <a:picLocks noChangeAspect="1"/>
          </p:cNvPicPr>
          <p:nvPr/>
        </p:nvPicPr>
        <p:blipFill>
          <a:blip r:embed="rId2"/>
          <a:stretch>
            <a:fillRect/>
          </a:stretch>
        </p:blipFill>
        <p:spPr>
          <a:xfrm>
            <a:off x="643467" y="1179830"/>
            <a:ext cx="10905066" cy="449833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C394B0-8544-D11E-E29F-8A8F953B28D8}"/>
              </a:ext>
            </a:extLst>
          </p:cNvPr>
          <p:cNvSpPr>
            <a:spLocks noGrp="1"/>
          </p:cNvSpPr>
          <p:nvPr>
            <p:ph type="ftr" sz="quarter" idx="11"/>
          </p:nvPr>
        </p:nvSpPr>
        <p:spPr/>
        <p:txBody>
          <a:bodyPr/>
          <a:lstStyle/>
          <a:p>
            <a:r>
              <a:rPr lang="en-US"/>
              <a:t>https://openstax.org/details/books/algebra-and-trigonometry-2e</a:t>
            </a:r>
          </a:p>
        </p:txBody>
      </p:sp>
      <p:pic>
        <p:nvPicPr>
          <p:cNvPr id="6" name="Picture 5">
            <a:extLst>
              <a:ext uri="{FF2B5EF4-FFF2-40B4-BE49-F238E27FC236}">
                <a16:creationId xmlns:a16="http://schemas.microsoft.com/office/drawing/2014/main" id="{E3694E4E-B2F7-DE99-7C38-2B01CDC919F3}"/>
              </a:ext>
            </a:extLst>
          </p:cNvPr>
          <p:cNvPicPr>
            <a:picLocks noChangeAspect="1"/>
          </p:cNvPicPr>
          <p:nvPr/>
        </p:nvPicPr>
        <p:blipFill>
          <a:blip r:embed="rId2"/>
          <a:stretch>
            <a:fillRect/>
          </a:stretch>
        </p:blipFill>
        <p:spPr>
          <a:xfrm>
            <a:off x="3559749" y="804182"/>
            <a:ext cx="5072501" cy="5249636"/>
          </a:xfrm>
          <a:prstGeom prst="rect">
            <a:avLst/>
          </a:prstGeom>
        </p:spPr>
      </p:pic>
    </p:spTree>
    <p:extLst>
      <p:ext uri="{BB962C8B-B14F-4D97-AF65-F5344CB8AC3E}">
        <p14:creationId xmlns:p14="http://schemas.microsoft.com/office/powerpoint/2010/main" val="84651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2D05BD-1634-65D7-9065-4A131C9583E0}"/>
              </a:ext>
            </a:extLst>
          </p:cNvPr>
          <p:cNvPicPr>
            <a:picLocks noChangeAspect="1"/>
          </p:cNvPicPr>
          <p:nvPr/>
        </p:nvPicPr>
        <p:blipFill>
          <a:blip r:embed="rId2"/>
          <a:stretch>
            <a:fillRect/>
          </a:stretch>
        </p:blipFill>
        <p:spPr>
          <a:xfrm>
            <a:off x="643467" y="1997709"/>
            <a:ext cx="10905066" cy="286258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673B3BA-3710-A931-0ED0-A6AF5B5BF3F8}"/>
              </a:ext>
            </a:extLst>
          </p:cNvPr>
          <p:cNvPicPr>
            <a:picLocks noChangeAspect="1"/>
          </p:cNvPicPr>
          <p:nvPr/>
        </p:nvPicPr>
        <p:blipFill>
          <a:blip r:embed="rId2"/>
          <a:stretch>
            <a:fillRect/>
          </a:stretch>
        </p:blipFill>
        <p:spPr>
          <a:xfrm>
            <a:off x="85725" y="136525"/>
            <a:ext cx="10191750" cy="243840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F8051D-8496-9A03-5D87-F94A3C8F9F67}"/>
              </a:ext>
            </a:extLst>
          </p:cNvPr>
          <p:cNvPicPr>
            <a:picLocks noChangeAspect="1"/>
          </p:cNvPicPr>
          <p:nvPr/>
        </p:nvPicPr>
        <p:blipFill>
          <a:blip r:embed="rId2"/>
          <a:stretch>
            <a:fillRect/>
          </a:stretch>
        </p:blipFill>
        <p:spPr>
          <a:xfrm>
            <a:off x="643467" y="1534244"/>
            <a:ext cx="10905066" cy="378951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266377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6D28AA3-3020-4AA1-8B04-E3211E49AA16}"/>
              </a:ext>
            </a:extLst>
          </p:cNvPr>
          <p:cNvPicPr>
            <a:picLocks noChangeAspect="1"/>
          </p:cNvPicPr>
          <p:nvPr/>
        </p:nvPicPr>
        <p:blipFill>
          <a:blip r:embed="rId2"/>
          <a:stretch>
            <a:fillRect/>
          </a:stretch>
        </p:blipFill>
        <p:spPr>
          <a:xfrm>
            <a:off x="157843" y="136525"/>
            <a:ext cx="10134600" cy="2190750"/>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B175E63-ECAE-4D66-9002-C07ADC4B7EAC}"/>
              </a:ext>
            </a:extLst>
          </p:cNvPr>
          <p:cNvPicPr>
            <a:picLocks noChangeAspect="1"/>
          </p:cNvPicPr>
          <p:nvPr/>
        </p:nvPicPr>
        <p:blipFill>
          <a:blip r:embed="rId2"/>
          <a:stretch>
            <a:fillRect/>
          </a:stretch>
        </p:blipFill>
        <p:spPr>
          <a:xfrm>
            <a:off x="242887" y="136525"/>
            <a:ext cx="10182225" cy="15240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6E60BD9-3CF8-C5D2-DC2D-5A3EC96380D2}"/>
              </a:ext>
            </a:extLst>
          </p:cNvPr>
          <p:cNvPicPr>
            <a:picLocks noChangeAspect="1"/>
          </p:cNvPicPr>
          <p:nvPr/>
        </p:nvPicPr>
        <p:blipFill>
          <a:blip r:embed="rId2"/>
          <a:stretch>
            <a:fillRect/>
          </a:stretch>
        </p:blipFill>
        <p:spPr>
          <a:xfrm>
            <a:off x="0" y="136525"/>
            <a:ext cx="10163175" cy="2476500"/>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ABBA8A-9B65-2B10-DF66-1B3068D2BFCC}"/>
              </a:ext>
            </a:extLst>
          </p:cNvPr>
          <p:cNvPicPr>
            <a:picLocks noChangeAspect="1"/>
          </p:cNvPicPr>
          <p:nvPr/>
        </p:nvPicPr>
        <p:blipFill>
          <a:blip r:embed="rId2"/>
          <a:stretch>
            <a:fillRect/>
          </a:stretch>
        </p:blipFill>
        <p:spPr>
          <a:xfrm>
            <a:off x="643467" y="1261618"/>
            <a:ext cx="10905066" cy="433476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38195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1D7803B-F6F3-3856-38DF-57FF15E44E7C}"/>
              </a:ext>
            </a:extLst>
          </p:cNvPr>
          <p:cNvPicPr>
            <a:picLocks noChangeAspect="1"/>
          </p:cNvPicPr>
          <p:nvPr/>
        </p:nvPicPr>
        <p:blipFill>
          <a:blip r:embed="rId2"/>
          <a:stretch>
            <a:fillRect/>
          </a:stretch>
        </p:blipFill>
        <p:spPr>
          <a:xfrm>
            <a:off x="230640" y="136525"/>
            <a:ext cx="10010775" cy="2686050"/>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068" y="1386"/>
            <a:ext cx="12188932" cy="6856614"/>
          </a:xfrm>
          <a:prstGeom prst="rect">
            <a:avLst/>
          </a:prstGeom>
        </p:spPr>
      </p:pic>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5336" y="2859932"/>
            <a:ext cx="9781327" cy="3087789"/>
          </a:xfrm>
        </p:spPr>
        <p:txBody>
          <a:bodyPr anchor="t">
            <a:normAutofit/>
          </a:bodyPr>
          <a:lstStyle/>
          <a:p>
            <a:r>
              <a:rPr lang="en-US" sz="3600" dirty="0"/>
              <a:t>12.4 Rotation of Axes</a:t>
            </a:r>
            <a:endParaRPr lang="en-US" sz="2800" dirty="0"/>
          </a:p>
          <a:p>
            <a:endParaRPr lang="en-US" sz="2800" dirty="0"/>
          </a:p>
          <a:p>
            <a:endParaRPr lang="en-US" sz="2800" dirty="0">
              <a:solidFill>
                <a:schemeClr val="bg1"/>
              </a:solidFill>
            </a:endParaRPr>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326931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1E6DE95-C90B-0F5C-10F6-C81610788969}"/>
              </a:ext>
            </a:extLst>
          </p:cNvPr>
          <p:cNvPicPr>
            <a:picLocks noChangeAspect="1"/>
          </p:cNvPicPr>
          <p:nvPr/>
        </p:nvPicPr>
        <p:blipFill>
          <a:blip r:embed="rId2"/>
          <a:stretch>
            <a:fillRect/>
          </a:stretch>
        </p:blipFill>
        <p:spPr>
          <a:xfrm>
            <a:off x="193902" y="136525"/>
            <a:ext cx="10106025" cy="241935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7" y="1347850"/>
            <a:ext cx="8911464"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Identify nondegenerate conic sections given their general form equations.</a:t>
            </a:r>
          </a:p>
          <a:p>
            <a:pPr marL="457200" indent="-457200">
              <a:buFont typeface="Arial" panose="020B0604020202020204" pitchFamily="34" charset="0"/>
              <a:buChar char="•"/>
            </a:pPr>
            <a:r>
              <a:rPr lang="en-US" sz="2800" dirty="0"/>
              <a:t>Use rotation of axes formulas.</a:t>
            </a:r>
          </a:p>
          <a:p>
            <a:pPr marL="457200" indent="-457200">
              <a:buFont typeface="Arial" panose="020B0604020202020204" pitchFamily="34" charset="0"/>
              <a:buChar char="•"/>
            </a:pPr>
            <a:r>
              <a:rPr lang="en-US" sz="2800" dirty="0"/>
              <a:t>Write equations of rotated conics in standard form.</a:t>
            </a:r>
          </a:p>
          <a:p>
            <a:pPr marL="457200" indent="-457200">
              <a:buFont typeface="Arial" panose="020B0604020202020204" pitchFamily="34" charset="0"/>
              <a:buChar char="•"/>
            </a:pPr>
            <a:r>
              <a:rPr lang="en-US" sz="2800" dirty="0"/>
              <a:t>Identify conics without rotating axes.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3539430"/>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Identify nondegenerate conic sections given their general form equations.</a:t>
            </a:r>
          </a:p>
          <a:p>
            <a:pPr marL="457200" indent="-457200">
              <a:buFont typeface="Arial" panose="020B0604020202020204" pitchFamily="34" charset="0"/>
              <a:buChar char="•"/>
            </a:pPr>
            <a:r>
              <a:rPr lang="en-US" sz="2800" dirty="0"/>
              <a:t>Use rotation of axes formulas.</a:t>
            </a:r>
          </a:p>
          <a:p>
            <a:pPr marL="457200" indent="-457200">
              <a:buFont typeface="Arial" panose="020B0604020202020204" pitchFamily="34" charset="0"/>
              <a:buChar char="•"/>
            </a:pPr>
            <a:r>
              <a:rPr lang="en-US" sz="2800" dirty="0"/>
              <a:t>Write equations of rotated conics in standard form.</a:t>
            </a:r>
          </a:p>
          <a:p>
            <a:pPr marL="457200" indent="-457200">
              <a:buFont typeface="Arial" panose="020B0604020202020204" pitchFamily="34" charset="0"/>
              <a:buChar char="•"/>
            </a:pPr>
            <a:r>
              <a:rPr lang="en-US" sz="2800" dirty="0"/>
              <a:t>Identify conics without rotating axes.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5CF404-CE83-61D3-DCEB-56B79D447F86}"/>
              </a:ext>
            </a:extLst>
          </p:cNvPr>
          <p:cNvPicPr>
            <a:picLocks noChangeAspect="1"/>
          </p:cNvPicPr>
          <p:nvPr/>
        </p:nvPicPr>
        <p:blipFill>
          <a:blip r:embed="rId3"/>
          <a:stretch>
            <a:fillRect/>
          </a:stretch>
        </p:blipFill>
        <p:spPr>
          <a:xfrm>
            <a:off x="1653720" y="439130"/>
            <a:ext cx="8884560" cy="5797175"/>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4" name="Picture 3">
            <a:extLst>
              <a:ext uri="{FF2B5EF4-FFF2-40B4-BE49-F238E27FC236}">
                <a16:creationId xmlns:a16="http://schemas.microsoft.com/office/drawing/2014/main" id="{9E5D9F21-189E-0F7F-8CCC-A9A2A5E93A67}"/>
              </a:ext>
            </a:extLst>
          </p:cNvPr>
          <p:cNvPicPr>
            <a:picLocks noChangeAspect="1"/>
          </p:cNvPicPr>
          <p:nvPr/>
        </p:nvPicPr>
        <p:blipFill>
          <a:blip r:embed="rId2"/>
          <a:stretch>
            <a:fillRect/>
          </a:stretch>
        </p:blipFill>
        <p:spPr>
          <a:xfrm>
            <a:off x="2241214" y="283029"/>
            <a:ext cx="7701878" cy="5955166"/>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23374C-5153-0C79-DAE3-B2C14E183911}"/>
              </a:ext>
            </a:extLst>
          </p:cNvPr>
          <p:cNvPicPr>
            <a:picLocks noChangeAspect="1"/>
          </p:cNvPicPr>
          <p:nvPr/>
        </p:nvPicPr>
        <p:blipFill>
          <a:blip r:embed="rId3"/>
          <a:stretch>
            <a:fillRect/>
          </a:stretch>
        </p:blipFill>
        <p:spPr>
          <a:xfrm>
            <a:off x="1361658" y="136525"/>
            <a:ext cx="9468683" cy="605995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0A77A4-0F23-FB8B-1616-2C6131E21B69}"/>
              </a:ext>
            </a:extLst>
          </p:cNvPr>
          <p:cNvPicPr>
            <a:picLocks noChangeAspect="1"/>
          </p:cNvPicPr>
          <p:nvPr/>
        </p:nvPicPr>
        <p:blipFill>
          <a:blip r:embed="rId3"/>
          <a:stretch>
            <a:fillRect/>
          </a:stretch>
        </p:blipFill>
        <p:spPr>
          <a:xfrm>
            <a:off x="1272184" y="136525"/>
            <a:ext cx="9647632" cy="607800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F36837A-4B18-28D9-861F-344F85A75468}"/>
              </a:ext>
            </a:extLst>
          </p:cNvPr>
          <p:cNvPicPr>
            <a:picLocks noChangeAspect="1"/>
          </p:cNvPicPr>
          <p:nvPr/>
        </p:nvPicPr>
        <p:blipFill>
          <a:blip r:embed="rId2"/>
          <a:stretch>
            <a:fillRect/>
          </a:stretch>
        </p:blipFill>
        <p:spPr>
          <a:xfrm>
            <a:off x="244248" y="136525"/>
            <a:ext cx="9988323" cy="3230582"/>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86C0E8F-C479-FD5C-AEE5-1581298BF929}"/>
              </a:ext>
            </a:extLst>
          </p:cNvPr>
          <p:cNvPicPr>
            <a:picLocks noChangeAspect="1"/>
          </p:cNvPicPr>
          <p:nvPr/>
        </p:nvPicPr>
        <p:blipFill>
          <a:blip r:embed="rId2"/>
          <a:stretch>
            <a:fillRect/>
          </a:stretch>
        </p:blipFill>
        <p:spPr>
          <a:xfrm>
            <a:off x="99332" y="136525"/>
            <a:ext cx="10077450" cy="2343150"/>
          </a:xfrm>
          <a:prstGeom prst="rect">
            <a:avLst/>
          </a:prstGeom>
        </p:spPr>
      </p:pic>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286</TotalTime>
  <Words>455</Words>
  <Application>Microsoft Office PowerPoint</Application>
  <PresentationFormat>Widescreen</PresentationFormat>
  <Paragraphs>57</Paragraphs>
  <Slides>22</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Times New Roman</vt:lpstr>
      <vt:lpstr>Theme1</vt:lpstr>
      <vt:lpstr>1_Office Theme</vt:lpstr>
      <vt:lpstr>Office Theme</vt:lpstr>
      <vt:lpstr>Analytic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31</cp:revision>
  <dcterms:created xsi:type="dcterms:W3CDTF">2023-11-15T21:12:55Z</dcterms:created>
  <dcterms:modified xsi:type="dcterms:W3CDTF">2024-09-11T16:07:26Z</dcterms:modified>
</cp:coreProperties>
</file>